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1" r:id="rId2"/>
    <p:sldMasterId id="2147483773" r:id="rId3"/>
    <p:sldMasterId id="2147483786" r:id="rId4"/>
    <p:sldMasterId id="2147483799" r:id="rId5"/>
    <p:sldMasterId id="2147483812" r:id="rId6"/>
    <p:sldMasterId id="2147483825" r:id="rId7"/>
    <p:sldMasterId id="2147484445" r:id="rId8"/>
    <p:sldMasterId id="2147484459" r:id="rId9"/>
    <p:sldMasterId id="2147484500" r:id="rId10"/>
    <p:sldMasterId id="2147484514" r:id="rId11"/>
    <p:sldMasterId id="2147484568" r:id="rId12"/>
    <p:sldMasterId id="2147484581" r:id="rId13"/>
  </p:sldMasterIdLst>
  <p:notesMasterIdLst>
    <p:notesMasterId r:id="rId69"/>
  </p:notesMasterIdLst>
  <p:handoutMasterIdLst>
    <p:handoutMasterId r:id="rId70"/>
  </p:handoutMasterIdLst>
  <p:sldIdLst>
    <p:sldId id="857" r:id="rId14"/>
    <p:sldId id="1765" r:id="rId15"/>
    <p:sldId id="853" r:id="rId16"/>
    <p:sldId id="838" r:id="rId17"/>
    <p:sldId id="1117" r:id="rId18"/>
    <p:sldId id="1118" r:id="rId19"/>
    <p:sldId id="1119" r:id="rId20"/>
    <p:sldId id="1120" r:id="rId21"/>
    <p:sldId id="859" r:id="rId22"/>
    <p:sldId id="1918" r:id="rId23"/>
    <p:sldId id="2882" r:id="rId24"/>
    <p:sldId id="1774" r:id="rId25"/>
    <p:sldId id="944" r:id="rId26"/>
    <p:sldId id="1783" r:id="rId27"/>
    <p:sldId id="894" r:id="rId28"/>
    <p:sldId id="789" r:id="rId29"/>
    <p:sldId id="1121" r:id="rId30"/>
    <p:sldId id="784" r:id="rId31"/>
    <p:sldId id="961" r:id="rId32"/>
    <p:sldId id="1775" r:id="rId33"/>
    <p:sldId id="845" r:id="rId34"/>
    <p:sldId id="1921" r:id="rId35"/>
    <p:sldId id="790" r:id="rId36"/>
    <p:sldId id="2883" r:id="rId37"/>
    <p:sldId id="1776" r:id="rId38"/>
    <p:sldId id="1771" r:id="rId39"/>
    <p:sldId id="2884" r:id="rId40"/>
    <p:sldId id="1761" r:id="rId41"/>
    <p:sldId id="1762" r:id="rId42"/>
    <p:sldId id="497" r:id="rId43"/>
    <p:sldId id="345" r:id="rId44"/>
    <p:sldId id="307" r:id="rId45"/>
    <p:sldId id="368" r:id="rId46"/>
    <p:sldId id="366" r:id="rId47"/>
    <p:sldId id="394" r:id="rId48"/>
    <p:sldId id="816" r:id="rId49"/>
    <p:sldId id="408" r:id="rId50"/>
    <p:sldId id="406" r:id="rId51"/>
    <p:sldId id="407" r:id="rId52"/>
    <p:sldId id="360" r:id="rId53"/>
    <p:sldId id="375" r:id="rId54"/>
    <p:sldId id="380" r:id="rId55"/>
    <p:sldId id="2885" r:id="rId56"/>
    <p:sldId id="2886" r:id="rId57"/>
    <p:sldId id="2887" r:id="rId58"/>
    <p:sldId id="2874" r:id="rId59"/>
    <p:sldId id="1927" r:id="rId60"/>
    <p:sldId id="1932" r:id="rId61"/>
    <p:sldId id="442" r:id="rId62"/>
    <p:sldId id="443" r:id="rId63"/>
    <p:sldId id="1939" r:id="rId64"/>
    <p:sldId id="1122" r:id="rId65"/>
    <p:sldId id="862" r:id="rId66"/>
    <p:sldId id="2893" r:id="rId67"/>
    <p:sldId id="827" r:id="rId68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50000"/>
      </a:spcBef>
      <a:spcAft>
        <a:spcPct val="0"/>
      </a:spcAft>
      <a:defRPr sz="2200" i="1" kern="1200">
        <a:solidFill>
          <a:srgbClr val="000099"/>
        </a:solidFill>
        <a:latin typeface="Arial" pitchFamily="34" charset="0"/>
        <a:ea typeface="ＭＳ Ｐゴシック" pitchFamily="34" charset="-128"/>
        <a:cs typeface="+mn-cs"/>
      </a:defRPr>
    </a:lvl1pPr>
    <a:lvl2pPr marL="455613" indent="1588" algn="l" rtl="0" fontAlgn="base">
      <a:spcBef>
        <a:spcPct val="50000"/>
      </a:spcBef>
      <a:spcAft>
        <a:spcPct val="0"/>
      </a:spcAft>
      <a:defRPr sz="2200" i="1" kern="1200">
        <a:solidFill>
          <a:srgbClr val="000099"/>
        </a:solidFill>
        <a:latin typeface="Arial" pitchFamily="34" charset="0"/>
        <a:ea typeface="ＭＳ Ｐゴシック" pitchFamily="34" charset="-128"/>
        <a:cs typeface="+mn-cs"/>
      </a:defRPr>
    </a:lvl2pPr>
    <a:lvl3pPr marL="912813" indent="1588" algn="l" rtl="0" fontAlgn="base">
      <a:spcBef>
        <a:spcPct val="50000"/>
      </a:spcBef>
      <a:spcAft>
        <a:spcPct val="0"/>
      </a:spcAft>
      <a:defRPr sz="2200" i="1" kern="1200">
        <a:solidFill>
          <a:srgbClr val="000099"/>
        </a:solidFill>
        <a:latin typeface="Arial" pitchFamily="34" charset="0"/>
        <a:ea typeface="ＭＳ Ｐゴシック" pitchFamily="34" charset="-128"/>
        <a:cs typeface="+mn-cs"/>
      </a:defRPr>
    </a:lvl3pPr>
    <a:lvl4pPr marL="1370013" indent="1588" algn="l" rtl="0" fontAlgn="base">
      <a:spcBef>
        <a:spcPct val="50000"/>
      </a:spcBef>
      <a:spcAft>
        <a:spcPct val="0"/>
      </a:spcAft>
      <a:defRPr sz="2200" i="1" kern="1200">
        <a:solidFill>
          <a:srgbClr val="000099"/>
        </a:solidFill>
        <a:latin typeface="Arial" pitchFamily="34" charset="0"/>
        <a:ea typeface="ＭＳ Ｐゴシック" pitchFamily="34" charset="-128"/>
        <a:cs typeface="+mn-cs"/>
      </a:defRPr>
    </a:lvl4pPr>
    <a:lvl5pPr marL="1827213" indent="1588" algn="l" rtl="0" fontAlgn="base">
      <a:spcBef>
        <a:spcPct val="50000"/>
      </a:spcBef>
      <a:spcAft>
        <a:spcPct val="0"/>
      </a:spcAft>
      <a:defRPr sz="2200" i="1" kern="1200">
        <a:solidFill>
          <a:srgbClr val="000099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200" i="1" kern="1200">
        <a:solidFill>
          <a:srgbClr val="000099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200" i="1" kern="1200">
        <a:solidFill>
          <a:srgbClr val="000099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200" i="1" kern="1200">
        <a:solidFill>
          <a:srgbClr val="000099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200" i="1" kern="1200">
        <a:solidFill>
          <a:srgbClr val="000099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929" userDrawn="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4" orient="horz" pos="119" userDrawn="1">
          <p15:clr>
            <a:srgbClr val="A4A3A4"/>
          </p15:clr>
        </p15:guide>
        <p15:guide id="5" orient="horz" pos="1071" userDrawn="1">
          <p15:clr>
            <a:srgbClr val="A4A3A4"/>
          </p15:clr>
        </p15:guide>
        <p15:guide id="6" orient="horz" pos="1842" userDrawn="1">
          <p15:clr>
            <a:srgbClr val="A4A3A4"/>
          </p15:clr>
        </p15:guide>
        <p15:guide id="7" pos="5647" userDrawn="1">
          <p15:clr>
            <a:srgbClr val="A4A3A4"/>
          </p15:clr>
        </p15:guide>
        <p15:guide id="8" pos="2925" userDrawn="1">
          <p15:clr>
            <a:srgbClr val="A4A3A4"/>
          </p15:clr>
        </p15:guide>
        <p15:guide id="9" pos="144">
          <p15:clr>
            <a:srgbClr val="A4A3A4"/>
          </p15:clr>
        </p15:guide>
        <p15:guide id="10" pos="4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5E5FF"/>
    <a:srgbClr val="FFCC00"/>
    <a:srgbClr val="FF9933"/>
    <a:srgbClr val="808080"/>
    <a:srgbClr val="008080"/>
    <a:srgbClr val="DDDDDD"/>
    <a:srgbClr val="0000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8"/>
    <p:restoredTop sz="94663"/>
  </p:normalViewPr>
  <p:slideViewPr>
    <p:cSldViewPr snapToObjects="1">
      <p:cViewPr varScale="1">
        <p:scale>
          <a:sx n="61" d="100"/>
          <a:sy n="61" d="100"/>
        </p:scale>
        <p:origin x="1520" y="40"/>
      </p:cViewPr>
      <p:guideLst>
        <p:guide orient="horz" pos="2160"/>
        <p:guide orient="horz" pos="3929"/>
        <p:guide orient="horz" pos="3158"/>
        <p:guide orient="horz" pos="119"/>
        <p:guide orient="horz" pos="1071"/>
        <p:guide orient="horz" pos="1842"/>
        <p:guide pos="5647"/>
        <p:guide pos="2925"/>
        <p:guide pos="144"/>
        <p:guide pos="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5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2EB373-95BF-4EC9-97A1-D826F087003D}" type="doc">
      <dgm:prSet loTypeId="urn:microsoft.com/office/officeart/2005/8/layout/arrow6" loCatId="process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534D069A-48F9-45C4-AE8C-2569B5D53E3B}">
      <dgm:prSet phldrT="[Text]" custT="1"/>
      <dgm:spPr/>
      <dgm:t>
        <a:bodyPr/>
        <a:lstStyle/>
        <a:p>
          <a:r>
            <a:rPr lang="de-DE" sz="2000" b="1" i="1" dirty="0">
              <a:solidFill>
                <a:schemeClr val="accent1">
                  <a:lumMod val="40000"/>
                  <a:lumOff val="60000"/>
                </a:schemeClr>
              </a:solidFill>
            </a:rPr>
            <a:t>Coherence</a:t>
          </a:r>
          <a:endParaRPr lang="en-US" sz="2000" b="1" i="1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15F6A20E-C888-46E2-AF33-25E1DE6E0197}" type="parTrans" cxnId="{878DAA22-FB90-40F9-8D49-A5092BA4EB4A}">
      <dgm:prSet/>
      <dgm:spPr/>
      <dgm:t>
        <a:bodyPr/>
        <a:lstStyle/>
        <a:p>
          <a:endParaRPr lang="en-US"/>
        </a:p>
      </dgm:t>
    </dgm:pt>
    <dgm:pt modelId="{8A913839-184E-42AB-B1FF-70505C8F0E2C}" type="sibTrans" cxnId="{878DAA22-FB90-40F9-8D49-A5092BA4EB4A}">
      <dgm:prSet/>
      <dgm:spPr/>
      <dgm:t>
        <a:bodyPr/>
        <a:lstStyle/>
        <a:p>
          <a:endParaRPr lang="en-US"/>
        </a:p>
      </dgm:t>
    </dgm:pt>
    <dgm:pt modelId="{2470B609-3BC3-44B4-BEE2-E9EE3A1EDCDA}">
      <dgm:prSet phldrT="[Text]" custT="1"/>
      <dgm:spPr/>
      <dgm:t>
        <a:bodyPr/>
        <a:lstStyle/>
        <a:p>
          <a:r>
            <a:rPr lang="de-DE" sz="2000" b="1" i="1" dirty="0">
              <a:solidFill>
                <a:schemeClr val="accent1">
                  <a:lumMod val="40000"/>
                  <a:lumOff val="60000"/>
                </a:schemeClr>
              </a:solidFill>
            </a:rPr>
            <a:t>Manipulation</a:t>
          </a:r>
          <a:endParaRPr lang="en-US" sz="2000" b="1" i="1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5B59A4E4-7A13-414F-B5E6-32AA562D8540}" type="parTrans" cxnId="{D6563C27-4B0E-4A6C-AD8C-34AD8CCFC5F0}">
      <dgm:prSet/>
      <dgm:spPr/>
      <dgm:t>
        <a:bodyPr/>
        <a:lstStyle/>
        <a:p>
          <a:endParaRPr lang="en-US"/>
        </a:p>
      </dgm:t>
    </dgm:pt>
    <dgm:pt modelId="{89B18BCC-F163-474E-9877-791FD4BB90D2}" type="sibTrans" cxnId="{D6563C27-4B0E-4A6C-AD8C-34AD8CCFC5F0}">
      <dgm:prSet/>
      <dgm:spPr/>
      <dgm:t>
        <a:bodyPr/>
        <a:lstStyle/>
        <a:p>
          <a:endParaRPr lang="en-US"/>
        </a:p>
      </dgm:t>
    </dgm:pt>
    <dgm:pt modelId="{0DA3DA5C-C812-4B0F-A97B-FCD077F6FAAF}" type="pres">
      <dgm:prSet presAssocID="{652EB373-95BF-4EC9-97A1-D826F087003D}" presName="compositeShape" presStyleCnt="0">
        <dgm:presLayoutVars>
          <dgm:chMax val="2"/>
          <dgm:dir/>
          <dgm:resizeHandles val="exact"/>
        </dgm:presLayoutVars>
      </dgm:prSet>
      <dgm:spPr/>
    </dgm:pt>
    <dgm:pt modelId="{DE2CF562-8ECC-42A2-884E-D04C51C385E0}" type="pres">
      <dgm:prSet presAssocID="{652EB373-95BF-4EC9-97A1-D826F087003D}" presName="ribbon" presStyleLbl="node1" presStyleIdx="0" presStyleCnt="1" custScaleX="190781" custLinFactNeighborX="-4136" custLinFactNeighborY="37553"/>
      <dgm:spPr/>
    </dgm:pt>
    <dgm:pt modelId="{EB16A56E-9973-482F-82D6-A2EDD5F3B8F0}" type="pres">
      <dgm:prSet presAssocID="{652EB373-95BF-4EC9-97A1-D826F087003D}" presName="leftArrowText" presStyleLbl="node1" presStyleIdx="0" presStyleCnt="1" custScaleX="202059" custLinFactNeighborX="-61802">
        <dgm:presLayoutVars>
          <dgm:chMax val="0"/>
          <dgm:bulletEnabled val="1"/>
        </dgm:presLayoutVars>
      </dgm:prSet>
      <dgm:spPr/>
    </dgm:pt>
    <dgm:pt modelId="{37B7005E-FB42-4D87-A9D8-A329EA25A0FA}" type="pres">
      <dgm:prSet presAssocID="{652EB373-95BF-4EC9-97A1-D826F087003D}" presName="rightArrowText" presStyleLbl="node1" presStyleIdx="0" presStyleCnt="1" custScaleX="187386" custLinFactNeighborX="51906" custLinFactNeighborY="-1">
        <dgm:presLayoutVars>
          <dgm:chMax val="0"/>
          <dgm:bulletEnabled val="1"/>
        </dgm:presLayoutVars>
      </dgm:prSet>
      <dgm:spPr/>
    </dgm:pt>
  </dgm:ptLst>
  <dgm:cxnLst>
    <dgm:cxn modelId="{878DAA22-FB90-40F9-8D49-A5092BA4EB4A}" srcId="{652EB373-95BF-4EC9-97A1-D826F087003D}" destId="{534D069A-48F9-45C4-AE8C-2569B5D53E3B}" srcOrd="0" destOrd="0" parTransId="{15F6A20E-C888-46E2-AF33-25E1DE6E0197}" sibTransId="{8A913839-184E-42AB-B1FF-70505C8F0E2C}"/>
    <dgm:cxn modelId="{D6563C27-4B0E-4A6C-AD8C-34AD8CCFC5F0}" srcId="{652EB373-95BF-4EC9-97A1-D826F087003D}" destId="{2470B609-3BC3-44B4-BEE2-E9EE3A1EDCDA}" srcOrd="1" destOrd="0" parTransId="{5B59A4E4-7A13-414F-B5E6-32AA562D8540}" sibTransId="{89B18BCC-F163-474E-9877-791FD4BB90D2}"/>
    <dgm:cxn modelId="{6B8C3F69-3D35-49FB-9C21-6D03C2C6E7DE}" type="presOf" srcId="{652EB373-95BF-4EC9-97A1-D826F087003D}" destId="{0DA3DA5C-C812-4B0F-A97B-FCD077F6FAAF}" srcOrd="0" destOrd="0" presId="urn:microsoft.com/office/officeart/2005/8/layout/arrow6"/>
    <dgm:cxn modelId="{3E2C09CF-0231-44DA-B28B-35BA3C8B83D5}" type="presOf" srcId="{2470B609-3BC3-44B4-BEE2-E9EE3A1EDCDA}" destId="{37B7005E-FB42-4D87-A9D8-A329EA25A0FA}" srcOrd="0" destOrd="0" presId="urn:microsoft.com/office/officeart/2005/8/layout/arrow6"/>
    <dgm:cxn modelId="{F05B68E9-28D1-41DE-8282-0CDA5FA20B0A}" type="presOf" srcId="{534D069A-48F9-45C4-AE8C-2569B5D53E3B}" destId="{EB16A56E-9973-482F-82D6-A2EDD5F3B8F0}" srcOrd="0" destOrd="0" presId="urn:microsoft.com/office/officeart/2005/8/layout/arrow6"/>
    <dgm:cxn modelId="{4FF5F6A0-3EE2-40CF-90F5-E83D6B1D57FE}" type="presParOf" srcId="{0DA3DA5C-C812-4B0F-A97B-FCD077F6FAAF}" destId="{DE2CF562-8ECC-42A2-884E-D04C51C385E0}" srcOrd="0" destOrd="0" presId="urn:microsoft.com/office/officeart/2005/8/layout/arrow6"/>
    <dgm:cxn modelId="{E5F8507E-6B69-4333-853C-91A365A548A8}" type="presParOf" srcId="{0DA3DA5C-C812-4B0F-A97B-FCD077F6FAAF}" destId="{EB16A56E-9973-482F-82D6-A2EDD5F3B8F0}" srcOrd="1" destOrd="0" presId="urn:microsoft.com/office/officeart/2005/8/layout/arrow6"/>
    <dgm:cxn modelId="{F32469D9-F277-4B33-9642-BF5545082339}" type="presParOf" srcId="{0DA3DA5C-C812-4B0F-A97B-FCD077F6FAAF}" destId="{37B7005E-FB42-4D87-A9D8-A329EA25A0F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CF562-8ECC-42A2-884E-D04C51C385E0}">
      <dsp:nvSpPr>
        <dsp:cNvPr id="0" name=""/>
        <dsp:cNvSpPr/>
      </dsp:nvSpPr>
      <dsp:spPr>
        <a:xfrm>
          <a:off x="419268" y="0"/>
          <a:ext cx="4179272" cy="876245"/>
        </a:xfrm>
        <a:prstGeom prst="leftRightRibbon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16A56E-9973-482F-82D6-A2EDD5F3B8F0}">
      <dsp:nvSpPr>
        <dsp:cNvPr id="0" name=""/>
        <dsp:cNvSpPr/>
      </dsp:nvSpPr>
      <dsp:spPr>
        <a:xfrm>
          <a:off x="951414" y="153342"/>
          <a:ext cx="1460688" cy="42936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i="1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Coherence</a:t>
          </a:r>
          <a:endParaRPr lang="en-US" sz="2000" b="1" i="1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951414" y="153342"/>
        <a:ext cx="1460688" cy="429360"/>
      </dsp:txXfrm>
    </dsp:sp>
    <dsp:sp modelId="{37B7005E-FB42-4D87-A9D8-A329EA25A0FA}">
      <dsp:nvSpPr>
        <dsp:cNvPr id="0" name=""/>
        <dsp:cNvSpPr/>
      </dsp:nvSpPr>
      <dsp:spPr>
        <a:xfrm>
          <a:off x="2669675" y="293537"/>
          <a:ext cx="1600911" cy="42936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i="1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Manipulation</a:t>
          </a:r>
          <a:endParaRPr lang="en-US" sz="2000" b="1" i="1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2669675" y="293537"/>
        <a:ext cx="1600911" cy="429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 baseline="300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 baseline="300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 baseline="300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107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 baseline="300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F82BA1B3-49DF-426E-984E-F5935AE1740B}" type="slidenum">
              <a:rPr lang="en-GB" altLang="nl-NL"/>
              <a:pPr/>
              <a:t>‹#›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2616706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 baseline="300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 baseline="300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4953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71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 baseline="300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3726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 baseline="300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4E39963A-55EA-4CA2-B0C6-2A0B0783FDFC}" type="slidenum">
              <a:rPr lang="en-GB" altLang="nl-NL"/>
              <a:pPr/>
              <a:t>‹#›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20729376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588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979921-4313-4669-9E21-5BC82BA53750}" type="slidenum">
              <a:rPr lang="en-US" altLang="nl-NL" sz="1200" i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en-US" altLang="nl-NL" sz="1200" i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35013"/>
            <a:ext cx="5014913" cy="3762375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6505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979921-4313-4669-9E21-5BC82BA53750}" type="slidenum">
              <a:rPr lang="en-US" altLang="nl-NL" sz="1200" i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20</a:t>
            </a:fld>
            <a:endParaRPr lang="en-US" altLang="nl-NL" sz="1200" i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35013"/>
            <a:ext cx="5014913" cy="3762375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3713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979921-4313-4669-9E21-5BC82BA53750}" type="slidenum">
              <a:rPr lang="en-US" altLang="nl-NL" sz="1200" i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25</a:t>
            </a:fld>
            <a:endParaRPr lang="en-US" altLang="nl-NL" sz="1200" i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35013"/>
            <a:ext cx="5014913" cy="3762375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068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76340-3239-45DE-B462-E1099BF95E9D}" type="slidenum">
              <a:rPr kumimoji="0" lang="en-US" altLang="nl-NL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nl-NL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  <a:cs typeface="+mn-cs"/>
            </a:endParaRPr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4909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0C590283-64E9-4BB3-82FE-5FF491FC36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EE5F37-3354-4F10-96BD-5304FF4D0C3D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8E1ED36-1571-40E8-8AF5-097DB1492A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703263"/>
            <a:ext cx="4594225" cy="3444875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DDE13EBD-953D-438E-9DE9-E6F397AAC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60863"/>
            <a:ext cx="4997450" cy="4079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NL" altLang="en-US"/>
              <a:t>presence or absence of an electron</a:t>
            </a: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02279FFB-6404-406B-A0F2-2C32D0DA2D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4AD9D8-9235-4750-8158-124E745E7617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D563EFAD-E1D8-473D-8282-7D61298893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703263"/>
            <a:ext cx="4594225" cy="3444875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FE975BB4-16AC-436D-AE83-2054B5AE4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60863"/>
            <a:ext cx="4997450" cy="4079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NL" altLang="en-US"/>
              <a:t>presence or absence of an electron</a:t>
            </a: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18F36056-5B6E-47B3-A27D-F73D2BC7A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B4A61A-825B-4AA2-9E2D-7BA70ACF3928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FF4A9406-564C-4F35-91E1-1F2DC8601F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677863"/>
            <a:ext cx="4630738" cy="347345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AF1974DE-0886-4184-A796-081D39A84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4376738"/>
            <a:ext cx="5043488" cy="4076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NL" altLang="en-US"/>
              <a:t>It is meanwhile established, that </a:t>
            </a:r>
          </a:p>
          <a:p>
            <a:pPr eaLnBrk="1" hangingPunct="1"/>
            <a:endParaRPr lang="nl-NL" altLang="en-US"/>
          </a:p>
          <a:p>
            <a:pPr eaLnBrk="1" hangingPunct="1"/>
            <a:endParaRPr lang="nl-NL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CCFA8BCA-0E24-4D30-AE23-C0698A6F19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8F1244-159A-4F8E-B105-04CE30472C02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nl-N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10585626-5AF5-4DF4-B4A3-00FFA1B6C3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7D05AC1B-9A9C-4CEB-8D84-4686648D3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AA5D7D67-C67E-4DE1-A271-05EF136841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C8C196-E008-4602-A471-0269AA2829EA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6E008E0A-5A90-41EA-812B-1E655B65F9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22588EB0-6248-4232-A3EF-1C407BC230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NL" altLang="en-US" b="1"/>
              <a:t>Band structure calculations…</a:t>
            </a:r>
          </a:p>
          <a:p>
            <a:pPr eaLnBrk="1" hangingPunct="1"/>
            <a:r>
              <a:rPr lang="nl-NL" altLang="en-US" b="1"/>
              <a:t>Symmetry arguments…</a:t>
            </a:r>
          </a:p>
          <a:p>
            <a:pPr eaLnBrk="1" hangingPunct="1"/>
            <a:r>
              <a:rPr lang="nl-NL" altLang="en-US" b="1"/>
              <a:t>Effect of confinement potential of the two-dimensional electron gas…</a:t>
            </a:r>
          </a:p>
          <a:p>
            <a:pPr eaLnBrk="1" hangingPunct="1"/>
            <a:r>
              <a:rPr lang="nl-NL" altLang="en-US"/>
              <a:t>That is something observed in experiments in 2D systems, where the spin of a propagating electron precesses aroudn the internal magnetic field.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19DAD768-C989-4AEE-9491-CADAC9CB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3CD59C-2653-4F8E-8244-9F34AAEDA803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0EB943F7-0674-477C-AB22-F90611F0B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CA581B62-102D-43FF-B8E1-5F109AE30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NL" altLang="en-US"/>
              <a:t>…which couples transition to transitions from up to down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970D6B8-6C89-4387-8C0E-F31E24D2E3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15DC72-E7E6-402F-92AF-A4CBD3F23256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nl-N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2D4630B-E7D2-4D41-B7BB-F3D9246D95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3CA28FFB-A8EF-421F-8DB3-4A331792F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NL" altLang="en-US"/>
              <a:t>Wait… What about controlled electric fields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79DEFF-7CCC-481C-B782-185CF09B5A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B29C0E-BEAB-44EA-9F13-3E6B4FDEE8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+mn-cs"/>
              </a:rPr>
              <a:pPr marL="0" marR="0" lvl="0" indent="0" algn="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D7B0B8F-2D8F-4D6D-8E64-E906E04BA3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3735EC13-711D-43D0-AEBC-C0382FF5D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7FC7FE64-47F0-4871-A4EB-77A7EE4FD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7696F-C0EA-4EF8-9FAD-79B03BB32A6C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nl-N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3E20603D-F32C-4A4E-8769-363D010DA6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701675"/>
            <a:ext cx="4595812" cy="3446463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026BB88-FC03-47E7-A15D-F5F47905C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2338" y="4360863"/>
            <a:ext cx="4999037" cy="408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9FFF0825-5839-446D-8923-7AC451389B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2F8469-41AC-44B1-BBC4-63F5765FF548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l-N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8006B257-4549-4E9D-950C-8BF8794BA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701675"/>
            <a:ext cx="4595812" cy="3446463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0CC9E9BB-1BC9-4FBC-83B7-42B296830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2338" y="4360863"/>
            <a:ext cx="4999037" cy="408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AE18AE-D9D3-E74E-AD65-D218DFB95241}" type="slidenum">
              <a:rPr kumimoji="0" lang="nl-NL" sz="12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nl-NL" sz="12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673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79DEFF-7CCC-481C-B782-185CF09B5A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B29C0E-BEAB-44EA-9F13-3E6B4FDEE8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+mn-cs"/>
              </a:rPr>
              <a:pPr marL="0" marR="0" lvl="0" indent="0" algn="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D7B0B8F-2D8F-4D6D-8E64-E906E04BA3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3735EC13-711D-43D0-AEBC-C0382FF5D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667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979921-4313-4669-9E21-5BC82BA53750}" type="slidenum">
              <a:rPr lang="en-US" altLang="nl-NL" sz="1200" i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12</a:t>
            </a:fld>
            <a:endParaRPr lang="en-US" altLang="nl-NL" sz="1200" i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35013"/>
            <a:ext cx="5014913" cy="3762375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485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8AC0AE3C-6523-421A-8189-61547A5D7F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9D506D-90CA-4779-AD95-1BA13F41AD8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CE56FD99-36F5-4D23-895A-7D2FEFD25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6663" y="736600"/>
            <a:ext cx="4826000" cy="3619500"/>
          </a:xfrm>
          <a:ln/>
        </p:spPr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id="{68C0066B-5A3D-497D-8EA5-366C517C1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0B3AB168-36BD-4C33-BC2F-F035BD6948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30DD1-861E-4796-A264-22628B3461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26AB7000-6C55-4448-9108-FA685473E3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6663" y="736600"/>
            <a:ext cx="4826000" cy="3619500"/>
          </a:xfrm>
          <a:ln/>
        </p:spPr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ABF5138F-B7F2-4D46-BF62-0AD00C71A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F60DCFD5-EA84-42DF-BFA3-7EC8E0F1E9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EFD2F5-4735-44B5-A354-015DDA36B2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E5268F6D-9766-4945-9864-CA3283901B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6663" y="738188"/>
            <a:ext cx="4826000" cy="3619500"/>
          </a:xfrm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83FAB7F1-5DC4-488B-8062-9DCF05FCC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4250" y="4578350"/>
            <a:ext cx="5332413" cy="4284663"/>
          </a:xfrm>
          <a:noFill/>
        </p:spPr>
        <p:txBody>
          <a:bodyPr/>
          <a:lstStyle/>
          <a:p>
            <a:endParaRPr lang="nl-NL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C4C40A83-76A1-4622-ACFC-547FE7340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9AA37-5141-4DDA-A53A-448D0E5AF10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037D4D6D-1738-4263-BAC5-71B2BC1C1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4D369936-BB42-46CE-A902-D6A54FE6A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</p:spPr>
        <p:txBody>
          <a:bodyPr/>
          <a:lstStyle/>
          <a:p>
            <a:endParaRPr lang="nl-NL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C3F9145C-AC2E-4991-9F45-0788B14C45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C32E1-FF61-47D8-8B12-6EE650D0915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7B5C688-B43E-4AF8-BEE7-21425A9BC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48F51A51-2483-4241-819B-540028C840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52400"/>
            <a:ext cx="86868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1752600"/>
            <a:ext cx="3733800" cy="4648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46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9429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46109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6449694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068707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070157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63325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4785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16584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88"/>
            <a:ext cx="2286000" cy="5972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88"/>
            <a:ext cx="6705600" cy="5972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1176514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3473B8-C57B-4757-88FC-9724C99FD5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E45D56-955B-4112-AFB4-1F8DA73B41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ADBE84-751C-41A3-81BC-DC2203D49A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351970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AA1575-884D-4151-97D4-5D865D6282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14D74A8-D419-4318-866A-BBFE97D22C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10E45CE-8309-4513-AEBC-B51B274896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773472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152401"/>
            <a:ext cx="21717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627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10488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ECF1AB-018A-420A-976A-E1C2A6AA09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109E69-04E4-4C3C-921F-513CAA8D23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29302D-0475-4A68-80FD-EF92F782C6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307625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54330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C6D7B-782E-4BE9-B2F2-E4D6487FA2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72341-EBDD-4CAD-9A7D-22370C5287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8626D-C771-4955-8CAB-66D5090433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74473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41CBD4B-FA42-4DF6-A450-AB2882C7D8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EE8346-952E-4A4D-9CE0-A9AC6AEFF5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DDF85B9-BAB6-4E9F-A50B-C0E06F07A3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1207851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CC4AD13-1A93-4555-9983-756A17638D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311CE67-5C27-469A-B935-F89A022432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2842C6-AD27-4693-B361-4F1053F6FD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280565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6F28F43-CEAB-4194-887B-7F4020D3F9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DEAB148-9A01-465E-BE67-B38B31394B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0E7B6FD-E476-4AA9-AF24-D19A204E8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996527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CED65-14EB-4149-A90B-E31A29FFFA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6C8D-3937-4202-9E53-7729F4D55C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23493-77C7-4DFF-8D37-6DF5247718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9230167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54ED9-033E-4B6C-8186-19EE69D5FC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74A96-B801-4793-814C-BFF3FC183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BA8E6-4D15-47A9-ACB8-20514CD7A9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3221755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CC7560-F253-4B18-BDF8-EC2F9CC886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45F54B-5F87-4B54-A156-4928122B60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735883-335C-4103-9538-7AAAD18277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967367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90750" cy="47244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419850" cy="472440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302C9C9-D855-4E9E-98A0-8C5F95479C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0E7545-654F-4C2D-B402-ED13FF97F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00230C-84C9-4AD6-A411-476B9064B0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5225734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/>
          </p:nvPr>
        </p:nvSpPr>
        <p:spPr>
          <a:xfrm>
            <a:off x="0" y="76200"/>
            <a:ext cx="8763000" cy="47244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192A63-B8CE-4D79-8BDC-1375D14E2B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DD603B-74CC-4E0C-BF4B-8EF07B0688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BF1E57-36F9-441B-B356-EBC7A0A797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65391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7726709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tx1"/>
          </a:solidFill>
        </p:spPr>
        <p:txBody>
          <a:bodyPr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gency FB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0" y="6309320"/>
            <a:ext cx="9144000" cy="548680"/>
          </a:xfrm>
        </p:spPr>
        <p:txBody>
          <a:bodyPr>
            <a:noAutofit/>
          </a:bodyPr>
          <a:lstStyle>
            <a:lvl1pPr algn="r">
              <a:buNone/>
              <a:defRPr sz="2400">
                <a:latin typeface="Agency FB" pitchFamily="34" charset="0"/>
              </a:defRPr>
            </a:lvl1pPr>
            <a:lvl2pPr algn="r">
              <a:buNone/>
              <a:defRPr sz="2000">
                <a:latin typeface="Agency FB" pitchFamily="34" charset="0"/>
              </a:defRPr>
            </a:lvl2pPr>
            <a:lvl3pPr algn="r">
              <a:buNone/>
              <a:defRPr sz="1800">
                <a:latin typeface="Agency FB" pitchFamily="34" charset="0"/>
              </a:defRPr>
            </a:lvl3pPr>
            <a:lvl4pPr algn="r">
              <a:buNone/>
              <a:defRPr sz="1600">
                <a:latin typeface="Agency FB" pitchFamily="34" charset="0"/>
              </a:defRPr>
            </a:lvl4pPr>
            <a:lvl5pPr algn="r">
              <a:buNone/>
              <a:defRPr sz="1600">
                <a:latin typeface="Agency FB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226094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4FE707-11F2-48F1-B520-A6C8C3FEDF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3C57A3-86F8-45B1-AF7F-6F938E3C4D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D676D9-3150-424B-9D28-02E7FA1C5D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B6A55-278C-4195-B14E-C6BEB1484D52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882245661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1AC1E1-F3AD-491C-AF9B-53866D119F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A866D71-4003-4F50-9D65-F9066CD72E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021B135-6EE3-4944-AE63-8E06B0B288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A4FDA-3378-4BE8-B921-C10204363039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446752573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47AB63-FDB4-45F6-933A-02F78E1375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40C621-0774-464F-8611-0FCAEC062E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C9565F-4F7A-49CF-8417-149078278E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143E4-3900-4962-AEC2-247D095A807E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51389809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7B3510-D891-4677-AC5F-2AC555C0F3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A75267-C151-47A5-9A8F-996E6806C4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57031-028B-45E7-B7D0-CB09E66DA8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7EE50-DC8F-4E7B-A777-490F3878884D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7255604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171C4E4-9B26-4F26-B8EE-01869E4F22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2D095BC-5E5B-4BAA-83C9-26CD988164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CFF3AD0-8E3D-4F01-9B8E-64EEFB6CE6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76BDA-ED3B-4AFC-A269-7BFFDB2797F8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577166398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F5B216B-EA64-4414-9B5B-60B069E8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D3B5835-50EF-4BB1-9F4B-E433E6901C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32D7D81-AD88-4BF1-8EFF-E4AF29B573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ECF10-059F-4A9E-8703-C1C8B6886A9D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121762762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654B668-B1B0-48DD-A00B-FC3B285AAA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A51889-0CB3-40D0-BF9B-899705714F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0931148-68E8-420A-B3C6-849CFAEAB6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97B-D637-4316-A797-2C1859BDFED1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9202312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37A330-DCA6-4F89-BF6E-4FB613AE6F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2B49F-8563-4BE3-8357-1AA9A55BD2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983A7-5CB9-4248-9273-B077CD3958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ABEF4-EC5C-4ED4-B2AC-40A4CEEF8C0B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421253063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ED3BC-D6F8-4B84-A0A5-565DF15D5B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3B9DA-F15C-4C34-B5A1-61C3AAD261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C8592-6525-4B60-99E9-BCA729E54C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466DA-CC67-49B8-BCF3-914728EF8318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83542346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863793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B114AD-E2D3-44E8-A222-76C1DBB5E0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5977AE-AE11-409F-A104-72676E72F5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EB87AC-6C79-4468-A354-913A509A83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B4DA1-F90E-4DA2-90B3-3A6753ACD8A8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59158277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34959C-E2A2-459C-8F57-95C5FDA622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14F8B-8DD2-43DC-8731-66796DC62E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09F5C0-4086-4DF9-9FBB-F945A7A8CB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06E21-95C7-40EE-800F-014B8EF36549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39310359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2305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700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7385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828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254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478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2865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9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6025096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759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0154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5074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8305800" cy="56744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100" b="1" i="1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8085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4" y="1"/>
            <a:ext cx="7812087" cy="6597651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4" y="1048715"/>
            <a:ext cx="2738437" cy="3117849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4166564"/>
            <a:ext cx="1828800" cy="2091267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8" y="107046"/>
            <a:ext cx="1175301" cy="678207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6244169"/>
            <a:ext cx="1828800" cy="613833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1" y="5920353"/>
            <a:ext cx="698500" cy="677300"/>
          </a:xfrm>
        </p:spPr>
        <p:txBody>
          <a:bodyPr lIns="0" tIns="0" rIns="0" bIns="0" anchor="b" anchorCtr="0">
            <a:noAutofit/>
          </a:bodyPr>
          <a:lstStyle>
            <a:lvl1pPr marL="114297" indent="-107948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31712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037169"/>
            <a:ext cx="4058920" cy="2391833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3429000"/>
            <a:ext cx="4058920" cy="287534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6" y="0"/>
            <a:ext cx="3667125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37715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037169"/>
            <a:ext cx="4058920" cy="2391833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3429000"/>
            <a:ext cx="4058920" cy="287534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6" y="0"/>
            <a:ext cx="3667125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93116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037169"/>
            <a:ext cx="4058920" cy="2391833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3429000"/>
            <a:ext cx="4058920" cy="287534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6" y="0"/>
            <a:ext cx="3667125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99642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804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6" y="2084917"/>
            <a:ext cx="4581525" cy="4515696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7818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330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221194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6" y="2084917"/>
            <a:ext cx="4581525" cy="4515696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174711"/>
            <a:ext cx="3144520" cy="1430337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756754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6" y="2084917"/>
            <a:ext cx="4581525" cy="4515696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74711"/>
            <a:ext cx="3144520" cy="1430337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2727065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2084918"/>
            <a:ext cx="3144838" cy="4773083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6" y="2084917"/>
            <a:ext cx="4581525" cy="4515696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255714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2084918"/>
            <a:ext cx="3671466" cy="4351339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2084918"/>
            <a:ext cx="3671466" cy="4351339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00054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949391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6" y="0"/>
            <a:ext cx="8239125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4" y="3429002"/>
            <a:ext cx="2738437" cy="2815167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34499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6" y="0"/>
            <a:ext cx="7726363" cy="68580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969022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6" y="4152899"/>
            <a:ext cx="8239125" cy="27051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2084919"/>
            <a:ext cx="7646988" cy="1915583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351837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88763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C6D3-A6AD-426A-9A34-290119B4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E54BB-F1F7-4A05-AE6C-731A16336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64116-EA24-4443-B32C-8842A4568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7ACA9-242D-4EA2-B964-3AD1A1C1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165F-971A-43E4-AE52-2287573D59F8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91FBA-925A-45BB-80D6-AE4CEE71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3CC82-E5AC-4730-9E4A-8BF39918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81FB-F166-4D52-BEA2-626BDAB49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421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066700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984" y="2024066"/>
            <a:ext cx="4184867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435" indent="-133350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7" y="2024066"/>
            <a:ext cx="417703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10.4.2018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/>
                </a:solidFill>
              </a:rPr>
              <a:t>Simone Gasparinetti, Quantum Device Lab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242983" y="620714"/>
            <a:ext cx="8656844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2701870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983" y="2024064"/>
            <a:ext cx="8656844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10.4.2018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/>
                </a:solidFill>
              </a:rPr>
              <a:t>Simone Gasparinetti, Quantum Device Lab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242983" y="620714"/>
            <a:ext cx="8656844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50786181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B420B-49A4-44C0-9D99-FBE504B6A9C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6E20-C366-41B1-A516-6D5234C8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4357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713326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08-Mar-18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Pasquale </a:t>
            </a:r>
            <a:r>
              <a:rPr lang="en-GB" dirty="0" err="1">
                <a:solidFill>
                  <a:prstClr val="black"/>
                </a:solidFill>
              </a:rPr>
              <a:t>Scarlino</a:t>
            </a:r>
            <a:r>
              <a:rPr lang="en-GB" dirty="0">
                <a:solidFill>
                  <a:prstClr val="black"/>
                </a:solidFill>
              </a:rPr>
              <a:t>, Quantum Device Lab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242983" y="620714"/>
            <a:ext cx="8656844" cy="540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6308726"/>
            <a:ext cx="6331984" cy="425450"/>
          </a:xfrm>
        </p:spPr>
        <p:txBody>
          <a:bodyPr anchor="b"/>
          <a:lstStyle>
            <a:lvl1pPr marL="0" indent="0">
              <a:buNone/>
              <a:defRPr sz="1200">
                <a:solidFill>
                  <a:srgbClr val="1F407A"/>
                </a:solidFill>
              </a:defRPr>
            </a:lvl1pPr>
            <a:lvl2pPr marL="271463" indent="0">
              <a:buNone/>
              <a:defRPr/>
            </a:lvl2pPr>
            <a:lvl3pPr marL="470297" indent="0">
              <a:buNone/>
              <a:defRPr/>
            </a:lvl3pPr>
            <a:lvl4pPr marL="675085" indent="0">
              <a:buNone/>
              <a:defRPr/>
            </a:lvl4pPr>
            <a:lvl5pPr marL="808435" indent="0">
              <a:buNone/>
              <a:defRPr/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901212646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29-Nov-19</a:t>
            </a:r>
            <a:endParaRPr lang="de-DE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Andreas Wallraff, Quantum Device Lab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7492524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5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 bwMode="auto">
          <a:xfrm>
            <a:off x="910666" y="1401172"/>
            <a:ext cx="7720572" cy="5138483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8" name="Title Placeholder 28"/>
          <p:cNvSpPr>
            <a:spLocks noGrp="1"/>
          </p:cNvSpPr>
          <p:nvPr>
            <p:ph type="title"/>
          </p:nvPr>
        </p:nvSpPr>
        <p:spPr bwMode="auto">
          <a:xfrm>
            <a:off x="1030407" y="176447"/>
            <a:ext cx="8113594" cy="620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Candidacy exam - 03.04.2022</a:t>
            </a:r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Fabian Oppliger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fld id="{E1E1CD7C-2161-7D43-862E-CE4C333CD873}" type="slidenum">
              <a:rPr lang="en-US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 bwMode="auto">
          <a:xfrm>
            <a:off x="904876" y="6268386"/>
            <a:ext cx="7732152" cy="273049"/>
          </a:xfr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4112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913913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37834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92259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3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48466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089985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90750" cy="4724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419850" cy="4724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120681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76200"/>
            <a:ext cx="8763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038161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924720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577365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65355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330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796621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62013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8210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7" indent="0">
              <a:buNone/>
              <a:defRPr sz="1800"/>
            </a:lvl2pPr>
            <a:lvl3pPr marL="914353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3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380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596822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73081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933630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6925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90750" cy="4724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419850" cy="4724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38671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76200"/>
            <a:ext cx="8763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0239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851014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36802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69617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330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34114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838201"/>
            <a:ext cx="41910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838201"/>
            <a:ext cx="41910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4903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68192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706983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25786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14739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743835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826442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90750" cy="4724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419850" cy="4724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07196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76200"/>
            <a:ext cx="8763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32285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76158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78961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0927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12374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330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79009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191915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369564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01601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405853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96580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454805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90750" cy="4724400"/>
          </a:xfrm>
        </p:spPr>
        <p:txBody>
          <a:bodyPr vert="eaVert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419850" cy="4724400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39717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990600"/>
          </a:xfrm>
        </p:spPr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543300" y="1066800"/>
            <a:ext cx="3390900" cy="1790700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3300" y="3009900"/>
            <a:ext cx="3390900" cy="1790700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175956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8723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NAME EVENT / NAME PRESENTATION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Speaker 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1CD7C-2161-7D43-862E-CE4C333CD87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6602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485186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60941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9471909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330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0825681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855993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0293803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973645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8757985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07160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19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280349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90750" cy="4724400"/>
          </a:xfrm>
        </p:spPr>
        <p:txBody>
          <a:bodyPr vert="eaVert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419850" cy="4724400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50152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990600"/>
          </a:xfrm>
        </p:spPr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543300" y="1066800"/>
            <a:ext cx="3390900" cy="1790700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3300" y="3009900"/>
            <a:ext cx="3390900" cy="1790700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i="1">
                <a:ea typeface="ＭＳ Ｐゴシック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898953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186467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2927513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4997955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330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897461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4491129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51606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1344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512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818165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9394433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9182282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90750" cy="4724400"/>
          </a:xfrm>
        </p:spPr>
        <p:txBody>
          <a:bodyPr vert="eaVert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419850" cy="4724400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algn="l" eaLnBrk="1" hangingPunct="1">
              <a:spcBef>
                <a:spcPct val="50000"/>
              </a:spcBef>
              <a:defRPr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1" hangingPunct="1">
              <a:spcBef>
                <a:spcPct val="50000"/>
              </a:spcBef>
              <a:defRPr sz="2200" i="1"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5336096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4011EC-0EEA-4057-91BA-933B2E1FA2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BD1C458-99C2-4C81-8987-96395EF002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D7A7462-BE14-4ADB-9E44-030482217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37451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F98F63-FF4B-40F6-841C-342BFA78BE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CCD973-3F0D-4E3C-A326-F0202EFA98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D38250B-94E5-4859-BA82-32E2BD3066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6386368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C31D11B-4723-44E1-86B7-9974D69811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9289EA-F376-406D-920E-98B4255B6E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E4C457-C23A-47DA-826A-0180BE241F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918566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543300" y="1066800"/>
            <a:ext cx="33909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535EC-415B-48FC-8F1B-389DF9497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7DCEC-F2BD-4993-918C-278C1FE12B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250A6-1BA4-41EC-B5CF-37E160960F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8426325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C0862EC-E68F-40E4-9434-74B32A5F74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45B9FE0-B3DF-4313-8487-64FEE6AAD2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DA8DDEF-7B09-4A50-A9DD-6095BED883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8367947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D1B8ABB-8C3B-4216-B8D1-23B9EBB0F6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6170B38-CFDF-48B9-8885-FE722F669A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FEA0250-F36A-4B45-9F05-87A20A7359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880508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715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2FBC205-7AC0-4B08-931C-0AD180D821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1EF2EC-0BFE-408D-B577-9E1A21E894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A343D19-E99A-4ED7-908E-E0B46C8833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0509743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500B4-30AA-4C12-961C-01CAA5F7F1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C3194-C943-401A-9875-FE34B69D8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FC0E5-FC6D-4F8F-8D48-B6ECCA19E8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9476171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BAD4B-1B10-4262-B8F6-E730C6942A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D6BFA-98CE-4AE8-9530-23753C5CBC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C6192-4809-4D64-B1C9-514FB2BF32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0549009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267E82-8D7A-463B-A148-1EBBC47571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3F1F7A-58BE-4066-9AF0-73A9DF3442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3A782DA-359A-4644-B52A-63BE846B99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344575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90750" cy="47244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419850" cy="472440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37A0CD-2DB3-4E01-8A7B-AF9B52BF91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21AF07-540D-4274-8F18-A8D480A18D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FA32FD-1B8B-4500-8B82-2D7D257A4D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473871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/>
          </p:nvPr>
        </p:nvSpPr>
        <p:spPr>
          <a:xfrm>
            <a:off x="0" y="76200"/>
            <a:ext cx="8763000" cy="47244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386985C-E56D-4A2B-B8CA-5323B6DAED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8320DB4-DD20-4D85-BEEA-9B2685B7FD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856A0F5-A2C1-4155-8DD0-0071F04C41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5288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tx1"/>
          </a:solidFill>
        </p:spPr>
        <p:txBody>
          <a:bodyPr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gency FB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0" y="6309320"/>
            <a:ext cx="9144000" cy="548680"/>
          </a:xfrm>
        </p:spPr>
        <p:txBody>
          <a:bodyPr>
            <a:noAutofit/>
          </a:bodyPr>
          <a:lstStyle>
            <a:lvl1pPr algn="r">
              <a:buNone/>
              <a:defRPr sz="2400">
                <a:latin typeface="Agency FB" pitchFamily="34" charset="0"/>
              </a:defRPr>
            </a:lvl1pPr>
            <a:lvl2pPr algn="r">
              <a:buNone/>
              <a:defRPr sz="2000">
                <a:latin typeface="Agency FB" pitchFamily="34" charset="0"/>
              </a:defRPr>
            </a:lvl2pPr>
            <a:lvl3pPr algn="r">
              <a:buNone/>
              <a:defRPr sz="1800">
                <a:latin typeface="Agency FB" pitchFamily="34" charset="0"/>
              </a:defRPr>
            </a:lvl3pPr>
            <a:lvl4pPr algn="r">
              <a:buNone/>
              <a:defRPr sz="1600">
                <a:latin typeface="Agency FB" pitchFamily="34" charset="0"/>
              </a:defRPr>
            </a:lvl4pPr>
            <a:lvl5pPr algn="r">
              <a:buNone/>
              <a:defRPr sz="1600">
                <a:latin typeface="Agency FB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224282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29564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297742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3630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38200"/>
            <a:ext cx="85344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i="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FFCC00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5pPr>
      <a:lvl6pPr marL="457177" algn="l" rtl="0" fontAlgn="base">
        <a:spcBef>
          <a:spcPct val="0"/>
        </a:spcBef>
        <a:spcAft>
          <a:spcPct val="0"/>
        </a:spcAft>
        <a:defRPr sz="3600" b="1" i="1">
          <a:solidFill>
            <a:srgbClr val="FFCC00"/>
          </a:solidFill>
          <a:latin typeface="Arial" charset="0"/>
          <a:ea typeface="ＭＳ Ｐゴシック" charset="0"/>
        </a:defRPr>
      </a:lvl6pPr>
      <a:lvl7pPr marL="914353" algn="l" rtl="0" fontAlgn="base">
        <a:spcBef>
          <a:spcPct val="0"/>
        </a:spcBef>
        <a:spcAft>
          <a:spcPct val="0"/>
        </a:spcAft>
        <a:defRPr sz="3600" b="1" i="1">
          <a:solidFill>
            <a:srgbClr val="FFCC00"/>
          </a:solidFill>
          <a:latin typeface="Arial" charset="0"/>
          <a:ea typeface="ＭＳ Ｐゴシック" charset="0"/>
        </a:defRPr>
      </a:lvl7pPr>
      <a:lvl8pPr marL="1371530" algn="l" rtl="0" fontAlgn="base">
        <a:spcBef>
          <a:spcPct val="0"/>
        </a:spcBef>
        <a:spcAft>
          <a:spcPct val="0"/>
        </a:spcAft>
        <a:defRPr sz="3600" b="1" i="1">
          <a:solidFill>
            <a:srgbClr val="FFCC00"/>
          </a:solidFill>
          <a:latin typeface="Arial" charset="0"/>
          <a:ea typeface="ＭＳ Ｐゴシック" charset="0"/>
        </a:defRPr>
      </a:lvl8pPr>
      <a:lvl9pPr marL="1828706" algn="l" rtl="0" fontAlgn="base">
        <a:spcBef>
          <a:spcPct val="0"/>
        </a:spcBef>
        <a:spcAft>
          <a:spcPct val="0"/>
        </a:spcAft>
        <a:defRPr sz="3600" b="1" i="1">
          <a:solidFill>
            <a:srgbClr val="FFCC00"/>
          </a:solidFill>
          <a:latin typeface="Arial" charset="0"/>
          <a:ea typeface="ＭＳ Ｐゴシック" charset="0"/>
        </a:defRPr>
      </a:lvl9pPr>
    </p:titleStyle>
    <p:bodyStyle>
      <a:lvl1pPr marL="185738" indent="-1857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000099"/>
          </a:solidFill>
          <a:latin typeface="+mn-lt"/>
          <a:ea typeface="+mn-ea"/>
          <a:cs typeface="ＭＳ Ｐゴシック" charset="0"/>
        </a:defRPr>
      </a:lvl1pPr>
      <a:lvl2pPr marL="763588" indent="-28416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000099"/>
          </a:solidFill>
          <a:latin typeface="+mn-lt"/>
          <a:ea typeface="+mn-ea"/>
        </a:defRPr>
      </a:lvl2pPr>
      <a:lvl3pPr marL="1182688" indent="-227013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000099"/>
          </a:solidFill>
          <a:latin typeface="+mn-lt"/>
          <a:ea typeface="+mn-ea"/>
        </a:defRPr>
      </a:lvl3pPr>
      <a:lvl4pPr marL="1601788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000099"/>
          </a:solidFill>
          <a:latin typeface="+mn-lt"/>
          <a:ea typeface="+mn-ea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rgbClr val="000099"/>
          </a:solidFill>
          <a:latin typeface="+mn-lt"/>
          <a:ea typeface="+mn-ea"/>
        </a:defRPr>
      </a:lvl5pPr>
      <a:lvl6pPr marL="2514471" indent="-228588" algn="l" rtl="0" fontAlgn="base">
        <a:spcBef>
          <a:spcPct val="20000"/>
        </a:spcBef>
        <a:spcAft>
          <a:spcPct val="0"/>
        </a:spcAft>
        <a:buChar char="»"/>
        <a:defRPr sz="2200">
          <a:solidFill>
            <a:srgbClr val="000099"/>
          </a:solidFill>
          <a:latin typeface="+mn-lt"/>
          <a:ea typeface="+mn-ea"/>
        </a:defRPr>
      </a:lvl6pPr>
      <a:lvl7pPr marL="2971648" indent="-228588" algn="l" rtl="0" fontAlgn="base">
        <a:spcBef>
          <a:spcPct val="20000"/>
        </a:spcBef>
        <a:spcAft>
          <a:spcPct val="0"/>
        </a:spcAft>
        <a:buChar char="»"/>
        <a:defRPr sz="2200">
          <a:solidFill>
            <a:srgbClr val="000099"/>
          </a:solidFill>
          <a:latin typeface="+mn-lt"/>
          <a:ea typeface="+mn-ea"/>
        </a:defRPr>
      </a:lvl7pPr>
      <a:lvl8pPr marL="3428825" indent="-228588" algn="l" rtl="0" fontAlgn="base">
        <a:spcBef>
          <a:spcPct val="20000"/>
        </a:spcBef>
        <a:spcAft>
          <a:spcPct val="0"/>
        </a:spcAft>
        <a:buChar char="»"/>
        <a:defRPr sz="2200">
          <a:solidFill>
            <a:srgbClr val="000099"/>
          </a:solidFill>
          <a:latin typeface="+mn-lt"/>
          <a:ea typeface="+mn-ea"/>
        </a:defRPr>
      </a:lvl8pPr>
      <a:lvl9pPr marL="3886001" indent="-228588" algn="l" rtl="0" fontAlgn="base">
        <a:spcBef>
          <a:spcPct val="20000"/>
        </a:spcBef>
        <a:spcAft>
          <a:spcPct val="0"/>
        </a:spcAft>
        <a:buChar char="»"/>
        <a:defRPr sz="2200">
          <a:solidFill>
            <a:srgbClr val="000099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A5800FC-8787-416B-B650-0A1F857A0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382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22AD4F1-1AE2-4E67-9688-2458FC2E9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66800"/>
            <a:ext cx="6934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57B5AC9-13CE-404E-B9ED-BB0E9CBFA44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bg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DB1DFC3-BFF1-4AC5-9BA1-28E4ED2EED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377B464-F653-44D5-A5D7-563C21461D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1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  <p:sldLayoutId id="2147484512" r:id="rId12"/>
    <p:sldLayoutId id="2147484513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CC174C6-2874-4D44-8541-ABA5FC9B5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het opmaakprofiel te bewerken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6536E3-599B-402F-AC5B-C520E74067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opmaakprofielen van de modeltekst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9354859-6F11-4D23-9EDD-C28AC702E1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pitchFamily="34" charset="0"/>
              </a:defRPr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1064D1A-6D1E-407C-BF10-76AD0A4B224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pitchFamily="34" charset="0"/>
              </a:defRPr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9ADAF1B-97C1-4C4A-B346-6C3EF6D3346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CC8D297-0C4D-4293-8191-CC51D400937A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6730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2B2B8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2B2B8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2B2B8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2B2B8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2B2B8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B2B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B2B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B2B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B2B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0ADD-4D2F-4DA1-86DF-F439DA45832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6319D-550A-4869-8174-A8FE8770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8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6" y="174711"/>
            <a:ext cx="3667125" cy="1430337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6" y="2084917"/>
            <a:ext cx="7726363" cy="4515696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778255" y="3856524"/>
            <a:ext cx="4454736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525446" y="2584213"/>
            <a:ext cx="4724347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260352"/>
            <a:ext cx="512762" cy="218069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30273" y="176446"/>
            <a:ext cx="653952" cy="377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22384" y="6540243"/>
            <a:ext cx="6095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9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66800"/>
            <a:ext cx="6934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200" i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66800"/>
            <a:ext cx="6934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200" i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66800"/>
            <a:ext cx="6934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200" i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9" r:id="rId1"/>
    <p:sldLayoutId id="2147484360" r:id="rId2"/>
    <p:sldLayoutId id="2147484361" r:id="rId3"/>
    <p:sldLayoutId id="2147484362" r:id="rId4"/>
    <p:sldLayoutId id="2147484363" r:id="rId5"/>
    <p:sldLayoutId id="2147484364" r:id="rId6"/>
    <p:sldLayoutId id="2147484365" r:id="rId7"/>
    <p:sldLayoutId id="2147484366" r:id="rId8"/>
    <p:sldLayoutId id="2147484367" r:id="rId9"/>
    <p:sldLayoutId id="2147484368" r:id="rId10"/>
    <p:sldLayoutId id="2147484369" r:id="rId11"/>
    <p:sldLayoutId id="2147484370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66800"/>
            <a:ext cx="6934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 i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566" r:id="rId13"/>
  </p:sldLayoutIdLst>
  <p:transition spd="med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66800"/>
            <a:ext cx="6934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 i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</p:sldLayoutIdLst>
  <p:transition spd="med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66800"/>
            <a:ext cx="6934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200" i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i="0">
                <a:solidFill>
                  <a:srgbClr val="0143B9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5" r:id="rId1"/>
    <p:sldLayoutId id="2147484396" r:id="rId2"/>
    <p:sldLayoutId id="2147484397" r:id="rId3"/>
    <p:sldLayoutId id="2147484398" r:id="rId4"/>
    <p:sldLayoutId id="2147484399" r:id="rId5"/>
    <p:sldLayoutId id="2147484400" r:id="rId6"/>
    <p:sldLayoutId id="2147484401" r:id="rId7"/>
    <p:sldLayoutId id="2147484402" r:id="rId8"/>
    <p:sldLayoutId id="2147484403" r:id="rId9"/>
    <p:sldLayoutId id="2147484404" r:id="rId10"/>
    <p:sldLayoutId id="2147484405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B4A5B2-A5E5-4B22-8968-9B71C6144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382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577404F-3FAB-48A4-8540-C613E701B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66800"/>
            <a:ext cx="6934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7AB394F-AA67-49EF-BCC2-88EE3A73B87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bg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8FD0F33-2EF6-4A3E-BD4B-0DB2A2E4205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08FBB0A-A7BF-418E-A6E1-A85957ACA4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39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6" r:id="rId1"/>
    <p:sldLayoutId id="2147484447" r:id="rId2"/>
    <p:sldLayoutId id="2147484448" r:id="rId3"/>
    <p:sldLayoutId id="2147484449" r:id="rId4"/>
    <p:sldLayoutId id="2147484450" r:id="rId5"/>
    <p:sldLayoutId id="2147484451" r:id="rId6"/>
    <p:sldLayoutId id="2147484452" r:id="rId7"/>
    <p:sldLayoutId id="2147484453" r:id="rId8"/>
    <p:sldLayoutId id="2147484454" r:id="rId9"/>
    <p:sldLayoutId id="2147484455" r:id="rId10"/>
    <p:sldLayoutId id="2147484456" r:id="rId11"/>
    <p:sldLayoutId id="2147484457" r:id="rId12"/>
    <p:sldLayoutId id="2147484458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36D316-59D6-4B9F-9B0D-E279DDBBA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588"/>
            <a:ext cx="9144000" cy="762000"/>
          </a:xfrm>
          <a:prstGeom prst="rect">
            <a:avLst/>
          </a:prstGeom>
          <a:solidFill>
            <a:srgbClr val="DBD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79535D9-0617-49E6-A1B3-C58AF6477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05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0" r:id="rId1"/>
    <p:sldLayoutId id="2147484461" r:id="rId2"/>
    <p:sldLayoutId id="2147484462" r:id="rId3"/>
    <p:sldLayoutId id="2147484463" r:id="rId4"/>
    <p:sldLayoutId id="2147484464" r:id="rId5"/>
    <p:sldLayoutId id="2147484465" r:id="rId6"/>
    <p:sldLayoutId id="2147484466" r:id="rId7"/>
    <p:sldLayoutId id="2147484467" r:id="rId8"/>
    <p:sldLayoutId id="2147484468" r:id="rId9"/>
    <p:sldLayoutId id="2147484469" r:id="rId10"/>
    <p:sldLayoutId id="214748447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Sylfae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Sylfae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Sylfae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Sylfae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Sylfae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Sylfae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Sylfae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Sylfae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8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8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8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8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8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8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8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8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8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9.emf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1.w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1.e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4.wmf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4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emf"/><Relationship Id="rId7" Type="http://schemas.openxmlformats.org/officeDocument/2006/relationships/image" Target="../media/image60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6.png"/><Relationship Id="rId7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2.xml"/><Relationship Id="rId1" Type="http://schemas.openxmlformats.org/officeDocument/2006/relationships/tags" Target="../tags/tag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emf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122.xml"/><Relationship Id="rId1" Type="http://schemas.openxmlformats.org/officeDocument/2006/relationships/tags" Target="../tags/tag3.x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5.w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4.xml"/><Relationship Id="rId4" Type="http://schemas.openxmlformats.org/officeDocument/2006/relationships/image" Target="../media/image7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77.wmf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6.jpeg"/><Relationship Id="rId9" Type="http://schemas.openxmlformats.org/officeDocument/2006/relationships/image" Target="../media/image80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3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3.wmf"/><Relationship Id="rId7" Type="http://schemas.openxmlformats.org/officeDocument/2006/relationships/image" Target="../media/image88.w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90.wmf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91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4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96.emf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mp"/><Relationship Id="rId7" Type="http://schemas.openxmlformats.org/officeDocument/2006/relationships/image" Target="../media/image253.png"/><Relationship Id="rId2" Type="http://schemas.openxmlformats.org/officeDocument/2006/relationships/image" Target="../media/image107.tmp"/><Relationship Id="rId1" Type="http://schemas.openxmlformats.org/officeDocument/2006/relationships/slideLayout" Target="../slideLayouts/slideLayout148.xml"/><Relationship Id="rId6" Type="http://schemas.openxmlformats.org/officeDocument/2006/relationships/image" Target="../media/image252.png"/><Relationship Id="rId5" Type="http://schemas.openxmlformats.org/officeDocument/2006/relationships/image" Target="../media/image110.tmp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3.png"/><Relationship Id="rId12" Type="http://schemas.openxmlformats.org/officeDocument/2006/relationships/image" Target="../media/image128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3.xml"/><Relationship Id="rId6" Type="http://schemas.microsoft.com/office/2007/relationships/diagramDrawing" Target="../diagrams/drawing1.xml"/><Relationship Id="rId11" Type="http://schemas.openxmlformats.org/officeDocument/2006/relationships/image" Target="../media/image127.gi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9.emf"/><Relationship Id="rId7" Type="http://schemas.openxmlformats.org/officeDocument/2006/relationships/oleObject" Target="../embeddings/oleObject4.bin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r>
              <a:rPr lang="en-US" sz="3600" dirty="0"/>
              <a:t>SPIN Qubits </a:t>
            </a:r>
          </a:p>
          <a:p>
            <a:pPr marL="0" indent="0" algn="ctr">
              <a:buFontTx/>
              <a:buNone/>
              <a:defRPr/>
            </a:pPr>
            <a:r>
              <a:rPr lang="en-US" sz="3600" dirty="0"/>
              <a:t>in Quantum dots</a:t>
            </a:r>
            <a:endParaRPr lang="en-US" sz="2800" dirty="0"/>
          </a:p>
          <a:p>
            <a:pPr marL="0" indent="0" algn="ctr">
              <a:buFontTx/>
              <a:buNone/>
              <a:defRPr/>
            </a:pPr>
            <a:endParaRPr lang="en-US" sz="2400" dirty="0"/>
          </a:p>
          <a:p>
            <a:pPr marL="0" indent="0" algn="ctr">
              <a:buFontTx/>
              <a:buNone/>
              <a:defRPr/>
            </a:pPr>
            <a:endParaRPr lang="en-US" sz="2400" dirty="0"/>
          </a:p>
          <a:p>
            <a:pPr marL="0" indent="0">
              <a:buFontTx/>
              <a:buNone/>
              <a:defRPr/>
            </a:pPr>
            <a:r>
              <a:rPr lang="en-US" dirty="0"/>
              <a:t>Covering:  basic concepts, measurement techniques, 	    	   	      implementations, qubit approaches, current trends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187316" indent="-187316" algn="ctr" eaLnBrk="1" hangingPunct="1">
              <a:buFontTx/>
              <a:buNone/>
              <a:defRPr/>
            </a:pPr>
            <a:r>
              <a:rPr lang="nl-NL" sz="1600" dirty="0" err="1"/>
              <a:t>With</a:t>
            </a:r>
            <a:r>
              <a:rPr lang="nl-NL" sz="1600" dirty="0"/>
              <a:t> </a:t>
            </a:r>
            <a:r>
              <a:rPr lang="nl-NL" sz="1600" dirty="0" err="1"/>
              <a:t>figures</a:t>
            </a:r>
            <a:r>
              <a:rPr lang="nl-NL" sz="1600" dirty="0"/>
              <a:t> </a:t>
            </a:r>
            <a:r>
              <a:rPr lang="nl-NL" sz="1600" dirty="0" err="1"/>
              <a:t>and</a:t>
            </a:r>
            <a:r>
              <a:rPr lang="nl-NL" sz="1600" dirty="0"/>
              <a:t> slides </a:t>
            </a:r>
            <a:r>
              <a:rPr lang="nl-NL" sz="1600" dirty="0" err="1"/>
              <a:t>borrowed</a:t>
            </a:r>
            <a:r>
              <a:rPr lang="nl-NL" sz="1600" dirty="0"/>
              <a:t>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</a:p>
          <a:p>
            <a:pPr marL="187316" indent="-187316" algn="ctr" eaLnBrk="1" hangingPunct="1">
              <a:buFontTx/>
              <a:buNone/>
              <a:defRPr/>
            </a:pPr>
            <a:r>
              <a:rPr lang="nl-NL" sz="1600" dirty="0"/>
              <a:t>L. Vandersypen, J. </a:t>
            </a:r>
            <a:r>
              <a:rPr lang="nl-NL" sz="1600" dirty="0" err="1"/>
              <a:t>Elzerman</a:t>
            </a:r>
            <a:r>
              <a:rPr lang="nl-NL" sz="1600" dirty="0"/>
              <a:t>, R. Hanson, L.  Kouwenhoven, M. Veldhorst (TU Delft)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5" name="Immagine 11">
            <a:extLst>
              <a:ext uri="{FF2B5EF4-FFF2-40B4-BE49-F238E27FC236}">
                <a16:creationId xmlns:a16="http://schemas.microsoft.com/office/drawing/2014/main" id="{A884DEF1-A379-4AAF-86AD-26E4A79A5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10" t="8296" r="42742" b="67554"/>
          <a:stretch/>
        </p:blipFill>
        <p:spPr>
          <a:xfrm>
            <a:off x="1043608" y="1380490"/>
            <a:ext cx="1434760" cy="15180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2">
            <a:extLst>
              <a:ext uri="{FF2B5EF4-FFF2-40B4-BE49-F238E27FC236}">
                <a16:creationId xmlns:a16="http://schemas.microsoft.com/office/drawing/2014/main" id="{98DF13E2-ED1F-468B-98A3-A739891BC150}"/>
              </a:ext>
            </a:extLst>
          </p:cNvPr>
          <p:cNvGrpSpPr>
            <a:grpSpLocks/>
          </p:cNvGrpSpPr>
          <p:nvPr/>
        </p:nvGrpSpPr>
        <p:grpSpPr bwMode="auto">
          <a:xfrm>
            <a:off x="774700" y="836613"/>
            <a:ext cx="7326313" cy="5859462"/>
            <a:chOff x="1935" y="587"/>
            <a:chExt cx="3758" cy="3346"/>
          </a:xfrm>
        </p:grpSpPr>
        <p:sp>
          <p:nvSpPr>
            <p:cNvPr id="34875" name="Rectangle 3">
              <a:extLst>
                <a:ext uri="{FF2B5EF4-FFF2-40B4-BE49-F238E27FC236}">
                  <a16:creationId xmlns:a16="http://schemas.microsoft.com/office/drawing/2014/main" id="{337A8627-83B1-4685-BF09-0B0965C9F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743"/>
              <a:ext cx="3295" cy="2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76" name="Rectangle 4">
              <a:extLst>
                <a:ext uri="{FF2B5EF4-FFF2-40B4-BE49-F238E27FC236}">
                  <a16:creationId xmlns:a16="http://schemas.microsoft.com/office/drawing/2014/main" id="{20BDA5A1-3354-4233-BFF8-8FC6B878A3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852" y="2140"/>
              <a:ext cx="322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I(nA)</a:t>
              </a:r>
              <a:endParaRPr kumimoji="1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77" name="Rectangle 5">
              <a:extLst>
                <a:ext uri="{FF2B5EF4-FFF2-40B4-BE49-F238E27FC236}">
                  <a16:creationId xmlns:a16="http://schemas.microsoft.com/office/drawing/2014/main" id="{6D87B175-DF7B-414D-997B-12DA428D0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587"/>
              <a:ext cx="171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0.3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78" name="Rectangle 6">
              <a:extLst>
                <a:ext uri="{FF2B5EF4-FFF2-40B4-BE49-F238E27FC236}">
                  <a16:creationId xmlns:a16="http://schemas.microsoft.com/office/drawing/2014/main" id="{5D35CD66-3E3A-47E4-BA8E-585EDAFF5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" y="3618"/>
              <a:ext cx="18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-10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79" name="Rectangle 7">
              <a:extLst>
                <a:ext uri="{FF2B5EF4-FFF2-40B4-BE49-F238E27FC236}">
                  <a16:creationId xmlns:a16="http://schemas.microsoft.com/office/drawing/2014/main" id="{5572E355-91F5-4D94-934D-5AE4426B5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3618"/>
              <a:ext cx="114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-5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80" name="Rectangle 8">
              <a:extLst>
                <a:ext uri="{FF2B5EF4-FFF2-40B4-BE49-F238E27FC236}">
                  <a16:creationId xmlns:a16="http://schemas.microsoft.com/office/drawing/2014/main" id="{775F7A5A-1AC7-491B-BB1B-6F5A482B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" y="3618"/>
              <a:ext cx="6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81" name="Rectangle 9">
              <a:extLst>
                <a:ext uri="{FF2B5EF4-FFF2-40B4-BE49-F238E27FC236}">
                  <a16:creationId xmlns:a16="http://schemas.microsoft.com/office/drawing/2014/main" id="{6E886347-DAD6-46E0-B980-7463293B9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3" y="3618"/>
              <a:ext cx="69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5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82" name="Rectangle 10">
              <a:extLst>
                <a:ext uri="{FF2B5EF4-FFF2-40B4-BE49-F238E27FC236}">
                  <a16:creationId xmlns:a16="http://schemas.microsoft.com/office/drawing/2014/main" id="{B25E2179-62D1-42F5-9C5C-DC56B3B75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" y="3000"/>
              <a:ext cx="216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-0.2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83" name="Rectangle 11">
              <a:extLst>
                <a:ext uri="{FF2B5EF4-FFF2-40B4-BE49-F238E27FC236}">
                  <a16:creationId xmlns:a16="http://schemas.microsoft.com/office/drawing/2014/main" id="{3D78B895-870D-4289-97E1-F768FE836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" y="2515"/>
              <a:ext cx="216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-0.1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84" name="Rectangle 12">
              <a:extLst>
                <a:ext uri="{FF2B5EF4-FFF2-40B4-BE49-F238E27FC236}">
                  <a16:creationId xmlns:a16="http://schemas.microsoft.com/office/drawing/2014/main" id="{7661048F-76DD-442E-9F63-84C79B107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2031"/>
              <a:ext cx="171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0.0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85" name="Rectangle 13">
              <a:extLst>
                <a:ext uri="{FF2B5EF4-FFF2-40B4-BE49-F238E27FC236}">
                  <a16:creationId xmlns:a16="http://schemas.microsoft.com/office/drawing/2014/main" id="{9DD1C8FA-208A-4D64-9FC4-3495A4EC3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544"/>
              <a:ext cx="171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0.1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86" name="Rectangle 14">
              <a:extLst>
                <a:ext uri="{FF2B5EF4-FFF2-40B4-BE49-F238E27FC236}">
                  <a16:creationId xmlns:a16="http://schemas.microsoft.com/office/drawing/2014/main" id="{075AD8F0-81F9-4CBB-9E40-C33317D00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058"/>
              <a:ext cx="17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0.2</a:t>
              </a:r>
              <a:endParaRPr kumimoji="1" lang="en-US" altLang="ja-JP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887" name="Line 15">
              <a:extLst>
                <a:ext uri="{FF2B5EF4-FFF2-40B4-BE49-F238E27FC236}">
                  <a16:creationId xmlns:a16="http://schemas.microsoft.com/office/drawing/2014/main" id="{4524D32E-8B1B-4D1A-AC31-C5235EBDDA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7" y="3591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88" name="Line 16">
              <a:extLst>
                <a:ext uri="{FF2B5EF4-FFF2-40B4-BE49-F238E27FC236}">
                  <a16:creationId xmlns:a16="http://schemas.microsoft.com/office/drawing/2014/main" id="{A2E1DA89-FC14-484D-9DC7-A5E948F25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0" y="3620"/>
              <a:ext cx="1" cy="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89" name="Line 17">
              <a:extLst>
                <a:ext uri="{FF2B5EF4-FFF2-40B4-BE49-F238E27FC236}">
                  <a16:creationId xmlns:a16="http://schemas.microsoft.com/office/drawing/2014/main" id="{9C7C7B57-3DE6-450C-AE9F-78423B8CC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2" y="3591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0" name="Line 18">
              <a:extLst>
                <a:ext uri="{FF2B5EF4-FFF2-40B4-BE49-F238E27FC236}">
                  <a16:creationId xmlns:a16="http://schemas.microsoft.com/office/drawing/2014/main" id="{C4B93FB7-0E29-418C-A414-18D25A1C3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5" y="3620"/>
              <a:ext cx="1" cy="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1" name="Line 19">
              <a:extLst>
                <a:ext uri="{FF2B5EF4-FFF2-40B4-BE49-F238E27FC236}">
                  <a16:creationId xmlns:a16="http://schemas.microsoft.com/office/drawing/2014/main" id="{1AAA04C3-FEFC-49A7-8087-8FB88F18F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8" y="3591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2" name="Line 20">
              <a:extLst>
                <a:ext uri="{FF2B5EF4-FFF2-40B4-BE49-F238E27FC236}">
                  <a16:creationId xmlns:a16="http://schemas.microsoft.com/office/drawing/2014/main" id="{51DA16A5-211D-41BC-8AC8-552FD62F0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0" y="3620"/>
              <a:ext cx="1" cy="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3" name="Line 21">
              <a:extLst>
                <a:ext uri="{FF2B5EF4-FFF2-40B4-BE49-F238E27FC236}">
                  <a16:creationId xmlns:a16="http://schemas.microsoft.com/office/drawing/2014/main" id="{1429254E-F0FC-4E2E-BA44-C24253C2A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5" y="3591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4" name="Line 22">
              <a:extLst>
                <a:ext uri="{FF2B5EF4-FFF2-40B4-BE49-F238E27FC236}">
                  <a16:creationId xmlns:a16="http://schemas.microsoft.com/office/drawing/2014/main" id="{AB82ABE0-1EE3-481F-BB2E-A37E60DD39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75" y="3620"/>
              <a:ext cx="1" cy="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5" name="Line 23">
              <a:extLst>
                <a:ext uri="{FF2B5EF4-FFF2-40B4-BE49-F238E27FC236}">
                  <a16:creationId xmlns:a16="http://schemas.microsoft.com/office/drawing/2014/main" id="{41D69474-A523-4D2C-B01F-06C78F9ACB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0" y="3591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6" name="Line 24">
              <a:extLst>
                <a:ext uri="{FF2B5EF4-FFF2-40B4-BE49-F238E27FC236}">
                  <a16:creationId xmlns:a16="http://schemas.microsoft.com/office/drawing/2014/main" id="{5796C991-EAB8-4F08-8A5C-4F5C28EA9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" y="3649"/>
              <a:ext cx="3303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7" name="Line 25">
              <a:extLst>
                <a:ext uri="{FF2B5EF4-FFF2-40B4-BE49-F238E27FC236}">
                  <a16:creationId xmlns:a16="http://schemas.microsoft.com/office/drawing/2014/main" id="{B781675F-1338-4AFB-A1A0-F9135EC6E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" y="2195"/>
              <a:ext cx="3303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8" name="Line 26">
              <a:extLst>
                <a:ext uri="{FF2B5EF4-FFF2-40B4-BE49-F238E27FC236}">
                  <a16:creationId xmlns:a16="http://schemas.microsoft.com/office/drawing/2014/main" id="{17106CD3-9240-4898-B2CF-154E83450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5" y="3406"/>
              <a:ext cx="2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99" name="Line 27">
              <a:extLst>
                <a:ext uri="{FF2B5EF4-FFF2-40B4-BE49-F238E27FC236}">
                  <a16:creationId xmlns:a16="http://schemas.microsoft.com/office/drawing/2014/main" id="{6E555A26-BD9F-4508-9307-025DF8EF9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" y="3164"/>
              <a:ext cx="4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0" name="Line 28">
              <a:extLst>
                <a:ext uri="{FF2B5EF4-FFF2-40B4-BE49-F238E27FC236}">
                  <a16:creationId xmlns:a16="http://schemas.microsoft.com/office/drawing/2014/main" id="{3E3B920E-C172-407B-9AA6-C8A18A3C1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5" y="2920"/>
              <a:ext cx="22" cy="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1" name="Line 29">
              <a:extLst>
                <a:ext uri="{FF2B5EF4-FFF2-40B4-BE49-F238E27FC236}">
                  <a16:creationId xmlns:a16="http://schemas.microsoft.com/office/drawing/2014/main" id="{F04659DB-0BEC-4250-86B4-1E0B7B3CFC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" y="2679"/>
              <a:ext cx="4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2" name="Line 30">
              <a:extLst>
                <a:ext uri="{FF2B5EF4-FFF2-40B4-BE49-F238E27FC236}">
                  <a16:creationId xmlns:a16="http://schemas.microsoft.com/office/drawing/2014/main" id="{EEF213F9-0A7D-4384-B389-06189FCDF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5" y="2436"/>
              <a:ext cx="2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3" name="Line 31">
              <a:extLst>
                <a:ext uri="{FF2B5EF4-FFF2-40B4-BE49-F238E27FC236}">
                  <a16:creationId xmlns:a16="http://schemas.microsoft.com/office/drawing/2014/main" id="{F454B4DB-4DF2-455A-B70B-76505F1D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" y="2195"/>
              <a:ext cx="4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4" name="Line 32">
              <a:extLst>
                <a:ext uri="{FF2B5EF4-FFF2-40B4-BE49-F238E27FC236}">
                  <a16:creationId xmlns:a16="http://schemas.microsoft.com/office/drawing/2014/main" id="{61519DA5-A59C-4A2C-B22A-92189E9860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5" y="1951"/>
              <a:ext cx="22" cy="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5" name="Line 33">
              <a:extLst>
                <a:ext uri="{FF2B5EF4-FFF2-40B4-BE49-F238E27FC236}">
                  <a16:creationId xmlns:a16="http://schemas.microsoft.com/office/drawing/2014/main" id="{A70DEF5E-783D-4A47-9D2C-BC4297623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" y="1708"/>
              <a:ext cx="4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6" name="Line 34">
              <a:extLst>
                <a:ext uri="{FF2B5EF4-FFF2-40B4-BE49-F238E27FC236}">
                  <a16:creationId xmlns:a16="http://schemas.microsoft.com/office/drawing/2014/main" id="{9C8A35E3-8A05-43A1-8F47-2FC682690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5" y="1466"/>
              <a:ext cx="2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7" name="Line 35">
              <a:extLst>
                <a:ext uri="{FF2B5EF4-FFF2-40B4-BE49-F238E27FC236}">
                  <a16:creationId xmlns:a16="http://schemas.microsoft.com/office/drawing/2014/main" id="{B913BA65-9A14-42E3-A4FE-D2476921E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" y="1223"/>
              <a:ext cx="4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8" name="Line 36">
              <a:extLst>
                <a:ext uri="{FF2B5EF4-FFF2-40B4-BE49-F238E27FC236}">
                  <a16:creationId xmlns:a16="http://schemas.microsoft.com/office/drawing/2014/main" id="{0164EE66-D8D2-49AA-A767-B0231E4CF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5" y="981"/>
              <a:ext cx="2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09" name="Line 37">
              <a:extLst>
                <a:ext uri="{FF2B5EF4-FFF2-40B4-BE49-F238E27FC236}">
                  <a16:creationId xmlns:a16="http://schemas.microsoft.com/office/drawing/2014/main" id="{FADAAA12-DE7D-4B29-B856-7908A2B25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" y="738"/>
              <a:ext cx="4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0" name="Line 38">
              <a:extLst>
                <a:ext uri="{FF2B5EF4-FFF2-40B4-BE49-F238E27FC236}">
                  <a16:creationId xmlns:a16="http://schemas.microsoft.com/office/drawing/2014/main" id="{B0022626-F2E4-4647-9696-861AA0B20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7" y="738"/>
              <a:ext cx="1" cy="291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1" name="Line 39">
              <a:extLst>
                <a:ext uri="{FF2B5EF4-FFF2-40B4-BE49-F238E27FC236}">
                  <a16:creationId xmlns:a16="http://schemas.microsoft.com/office/drawing/2014/main" id="{ACF7707E-E1C6-4ABC-992B-0352F84A3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8" y="738"/>
              <a:ext cx="1" cy="291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2" name="Line 40">
              <a:extLst>
                <a:ext uri="{FF2B5EF4-FFF2-40B4-BE49-F238E27FC236}">
                  <a16:creationId xmlns:a16="http://schemas.microsoft.com/office/drawing/2014/main" id="{2DCC803D-E3F5-48AD-9F6D-BBD03E3896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3" name="Line 41">
              <a:extLst>
                <a:ext uri="{FF2B5EF4-FFF2-40B4-BE49-F238E27FC236}">
                  <a16:creationId xmlns:a16="http://schemas.microsoft.com/office/drawing/2014/main" id="{149C8514-C816-440D-83B9-4D9B2037B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0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4" name="Line 42">
              <a:extLst>
                <a:ext uri="{FF2B5EF4-FFF2-40B4-BE49-F238E27FC236}">
                  <a16:creationId xmlns:a16="http://schemas.microsoft.com/office/drawing/2014/main" id="{D869B125-FF02-4704-9E01-6505245C68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2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5" name="Line 43">
              <a:extLst>
                <a:ext uri="{FF2B5EF4-FFF2-40B4-BE49-F238E27FC236}">
                  <a16:creationId xmlns:a16="http://schemas.microsoft.com/office/drawing/2014/main" id="{BB01010A-8922-41BF-84E7-DD97EF8D4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5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6" name="Line 44">
              <a:extLst>
                <a:ext uri="{FF2B5EF4-FFF2-40B4-BE49-F238E27FC236}">
                  <a16:creationId xmlns:a16="http://schemas.microsoft.com/office/drawing/2014/main" id="{68D0B1DC-D9F6-4764-BEF9-28BBB2081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7" name="Line 45">
              <a:extLst>
                <a:ext uri="{FF2B5EF4-FFF2-40B4-BE49-F238E27FC236}">
                  <a16:creationId xmlns:a16="http://schemas.microsoft.com/office/drawing/2014/main" id="{CA4CE959-0B8A-48AC-93C1-7A777F0C55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0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8" name="Line 46">
              <a:extLst>
                <a:ext uri="{FF2B5EF4-FFF2-40B4-BE49-F238E27FC236}">
                  <a16:creationId xmlns:a16="http://schemas.microsoft.com/office/drawing/2014/main" id="{56D4A9CF-6CC4-4661-8984-583762FED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5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19" name="Line 47">
              <a:extLst>
                <a:ext uri="{FF2B5EF4-FFF2-40B4-BE49-F238E27FC236}">
                  <a16:creationId xmlns:a16="http://schemas.microsoft.com/office/drawing/2014/main" id="{B8A3C0FA-F39C-4A5B-ABCA-5A30600F5E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0" name="Line 48">
              <a:extLst>
                <a:ext uri="{FF2B5EF4-FFF2-40B4-BE49-F238E27FC236}">
                  <a16:creationId xmlns:a16="http://schemas.microsoft.com/office/drawing/2014/main" id="{20928E43-3FB8-4D05-AF5A-3DD0B62C8D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1" name="Line 49">
              <a:extLst>
                <a:ext uri="{FF2B5EF4-FFF2-40B4-BE49-F238E27FC236}">
                  <a16:creationId xmlns:a16="http://schemas.microsoft.com/office/drawing/2014/main" id="{C4A521CA-9B9A-49EA-8DD5-27CAA0FB7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" y="738"/>
              <a:ext cx="3303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2" name="Line 50">
              <a:extLst>
                <a:ext uri="{FF2B5EF4-FFF2-40B4-BE49-F238E27FC236}">
                  <a16:creationId xmlns:a16="http://schemas.microsoft.com/office/drawing/2014/main" id="{87F59BAA-92EC-4C31-99E3-47DFA6E66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" y="2195"/>
              <a:ext cx="3303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3" name="Line 51">
              <a:extLst>
                <a:ext uri="{FF2B5EF4-FFF2-40B4-BE49-F238E27FC236}">
                  <a16:creationId xmlns:a16="http://schemas.microsoft.com/office/drawing/2014/main" id="{DE3C74B4-B317-41B2-A711-2FFE0DFF3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3406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4" name="Line 52">
              <a:extLst>
                <a:ext uri="{FF2B5EF4-FFF2-40B4-BE49-F238E27FC236}">
                  <a16:creationId xmlns:a16="http://schemas.microsoft.com/office/drawing/2014/main" id="{78BFF671-2BEC-4B12-B726-B1F9F2332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3164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5" name="Line 53">
              <a:extLst>
                <a:ext uri="{FF2B5EF4-FFF2-40B4-BE49-F238E27FC236}">
                  <a16:creationId xmlns:a16="http://schemas.microsoft.com/office/drawing/2014/main" id="{F794BB1E-31A3-420D-97BA-0FDFF4DEC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2920"/>
              <a:ext cx="1" cy="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6" name="Line 54">
              <a:extLst>
                <a:ext uri="{FF2B5EF4-FFF2-40B4-BE49-F238E27FC236}">
                  <a16:creationId xmlns:a16="http://schemas.microsoft.com/office/drawing/2014/main" id="{A9200F36-CB1B-4437-97F4-4FFE83715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2679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7" name="Line 55">
              <a:extLst>
                <a:ext uri="{FF2B5EF4-FFF2-40B4-BE49-F238E27FC236}">
                  <a16:creationId xmlns:a16="http://schemas.microsoft.com/office/drawing/2014/main" id="{CE08FAFC-F08C-41C8-9FDC-3F9D066CB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2436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8" name="Line 56">
              <a:extLst>
                <a:ext uri="{FF2B5EF4-FFF2-40B4-BE49-F238E27FC236}">
                  <a16:creationId xmlns:a16="http://schemas.microsoft.com/office/drawing/2014/main" id="{B07A91C7-C09C-4B21-B151-3FDA82283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2195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29" name="Line 57">
              <a:extLst>
                <a:ext uri="{FF2B5EF4-FFF2-40B4-BE49-F238E27FC236}">
                  <a16:creationId xmlns:a16="http://schemas.microsoft.com/office/drawing/2014/main" id="{5615C1F9-F722-411C-85F7-A41DC2232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1951"/>
              <a:ext cx="1" cy="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30" name="Line 58">
              <a:extLst>
                <a:ext uri="{FF2B5EF4-FFF2-40B4-BE49-F238E27FC236}">
                  <a16:creationId xmlns:a16="http://schemas.microsoft.com/office/drawing/2014/main" id="{874973C4-8747-482A-8C0B-6D2F1B7F4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170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31" name="Line 59">
              <a:extLst>
                <a:ext uri="{FF2B5EF4-FFF2-40B4-BE49-F238E27FC236}">
                  <a16:creationId xmlns:a16="http://schemas.microsoft.com/office/drawing/2014/main" id="{5EA44AA4-37CB-4B1C-97E5-76A216163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1466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32" name="Line 60">
              <a:extLst>
                <a:ext uri="{FF2B5EF4-FFF2-40B4-BE49-F238E27FC236}">
                  <a16:creationId xmlns:a16="http://schemas.microsoft.com/office/drawing/2014/main" id="{3D05BA65-C1F4-48BC-BAF1-9B63A2F97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1223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33" name="Line 61">
              <a:extLst>
                <a:ext uri="{FF2B5EF4-FFF2-40B4-BE49-F238E27FC236}">
                  <a16:creationId xmlns:a16="http://schemas.microsoft.com/office/drawing/2014/main" id="{6E88F048-5CB0-45FD-AED5-4C45E5A355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981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34" name="Line 62">
              <a:extLst>
                <a:ext uri="{FF2B5EF4-FFF2-40B4-BE49-F238E27FC236}">
                  <a16:creationId xmlns:a16="http://schemas.microsoft.com/office/drawing/2014/main" id="{2FF89E99-C76B-42DB-8C63-7C2F45EB7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0" y="738"/>
              <a:ext cx="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35" name="Line 63">
              <a:extLst>
                <a:ext uri="{FF2B5EF4-FFF2-40B4-BE49-F238E27FC236}">
                  <a16:creationId xmlns:a16="http://schemas.microsoft.com/office/drawing/2014/main" id="{40105849-40E8-4240-8E8E-84069CB18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0" y="738"/>
              <a:ext cx="1" cy="291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36" name="Line 64">
              <a:extLst>
                <a:ext uri="{FF2B5EF4-FFF2-40B4-BE49-F238E27FC236}">
                  <a16:creationId xmlns:a16="http://schemas.microsoft.com/office/drawing/2014/main" id="{70568A0F-E2C6-4DD7-83F7-E3459472BF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8" y="738"/>
              <a:ext cx="1" cy="291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37" name="Freeform 65">
              <a:extLst>
                <a:ext uri="{FF2B5EF4-FFF2-40B4-BE49-F238E27FC236}">
                  <a16:creationId xmlns:a16="http://schemas.microsoft.com/office/drawing/2014/main" id="{486D47DD-5F50-41F7-A402-B15596559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1038"/>
              <a:ext cx="3321" cy="2306"/>
            </a:xfrm>
            <a:custGeom>
              <a:avLst/>
              <a:gdLst>
                <a:gd name="T0" fmla="*/ 50 w 3311"/>
                <a:gd name="T1" fmla="*/ 2289 h 2123"/>
                <a:gd name="T2" fmla="*/ 100 w 3311"/>
                <a:gd name="T3" fmla="*/ 2247 h 2123"/>
                <a:gd name="T4" fmla="*/ 151 w 3311"/>
                <a:gd name="T5" fmla="*/ 2162 h 2123"/>
                <a:gd name="T6" fmla="*/ 201 w 3311"/>
                <a:gd name="T7" fmla="*/ 2090 h 2123"/>
                <a:gd name="T8" fmla="*/ 263 w 3311"/>
                <a:gd name="T9" fmla="*/ 1983 h 2123"/>
                <a:gd name="T10" fmla="*/ 350 w 3311"/>
                <a:gd name="T11" fmla="*/ 1795 h 2123"/>
                <a:gd name="T12" fmla="*/ 401 w 3311"/>
                <a:gd name="T13" fmla="*/ 1740 h 2123"/>
                <a:gd name="T14" fmla="*/ 450 w 3311"/>
                <a:gd name="T15" fmla="*/ 1761 h 2123"/>
                <a:gd name="T16" fmla="*/ 501 w 3311"/>
                <a:gd name="T17" fmla="*/ 1805 h 2123"/>
                <a:gd name="T18" fmla="*/ 601 w 3311"/>
                <a:gd name="T19" fmla="*/ 1698 h 2123"/>
                <a:gd name="T20" fmla="*/ 651 w 3311"/>
                <a:gd name="T21" fmla="*/ 1655 h 2123"/>
                <a:gd name="T22" fmla="*/ 701 w 3311"/>
                <a:gd name="T23" fmla="*/ 1639 h 2123"/>
                <a:gd name="T24" fmla="*/ 750 w 3311"/>
                <a:gd name="T25" fmla="*/ 1606 h 2123"/>
                <a:gd name="T26" fmla="*/ 801 w 3311"/>
                <a:gd name="T27" fmla="*/ 1582 h 2123"/>
                <a:gd name="T28" fmla="*/ 851 w 3311"/>
                <a:gd name="T29" fmla="*/ 1558 h 2123"/>
                <a:gd name="T30" fmla="*/ 902 w 3311"/>
                <a:gd name="T31" fmla="*/ 1534 h 2123"/>
                <a:gd name="T32" fmla="*/ 951 w 3311"/>
                <a:gd name="T33" fmla="*/ 1522 h 2123"/>
                <a:gd name="T34" fmla="*/ 1001 w 3311"/>
                <a:gd name="T35" fmla="*/ 1514 h 2123"/>
                <a:gd name="T36" fmla="*/ 1051 w 3311"/>
                <a:gd name="T37" fmla="*/ 1540 h 2123"/>
                <a:gd name="T38" fmla="*/ 1101 w 3311"/>
                <a:gd name="T39" fmla="*/ 1574 h 2123"/>
                <a:gd name="T40" fmla="*/ 1152 w 3311"/>
                <a:gd name="T41" fmla="*/ 1598 h 2123"/>
                <a:gd name="T42" fmla="*/ 1202 w 3311"/>
                <a:gd name="T43" fmla="*/ 1612 h 2123"/>
                <a:gd name="T44" fmla="*/ 1253 w 3311"/>
                <a:gd name="T45" fmla="*/ 1605 h 2123"/>
                <a:gd name="T46" fmla="*/ 1302 w 3311"/>
                <a:gd name="T47" fmla="*/ 1651 h 2123"/>
                <a:gd name="T48" fmla="*/ 1351 w 3311"/>
                <a:gd name="T49" fmla="*/ 1655 h 2123"/>
                <a:gd name="T50" fmla="*/ 1402 w 3311"/>
                <a:gd name="T51" fmla="*/ 1630 h 2123"/>
                <a:gd name="T52" fmla="*/ 1452 w 3311"/>
                <a:gd name="T53" fmla="*/ 1617 h 2123"/>
                <a:gd name="T54" fmla="*/ 1503 w 3311"/>
                <a:gd name="T55" fmla="*/ 1543 h 2123"/>
                <a:gd name="T56" fmla="*/ 1553 w 3311"/>
                <a:gd name="T57" fmla="*/ 1415 h 2123"/>
                <a:gd name="T58" fmla="*/ 1602 w 3311"/>
                <a:gd name="T59" fmla="*/ 1298 h 2123"/>
                <a:gd name="T60" fmla="*/ 1667 w 3311"/>
                <a:gd name="T61" fmla="*/ 1120 h 2123"/>
                <a:gd name="T62" fmla="*/ 1719 w 3311"/>
                <a:gd name="T63" fmla="*/ 971 h 2123"/>
                <a:gd name="T64" fmla="*/ 1770 w 3311"/>
                <a:gd name="T65" fmla="*/ 961 h 2123"/>
                <a:gd name="T66" fmla="*/ 1819 w 3311"/>
                <a:gd name="T67" fmla="*/ 1033 h 2123"/>
                <a:gd name="T68" fmla="*/ 1870 w 3311"/>
                <a:gd name="T69" fmla="*/ 1092 h 2123"/>
                <a:gd name="T70" fmla="*/ 1920 w 3311"/>
                <a:gd name="T71" fmla="*/ 1133 h 2123"/>
                <a:gd name="T72" fmla="*/ 1970 w 3311"/>
                <a:gd name="T73" fmla="*/ 1137 h 2123"/>
                <a:gd name="T74" fmla="*/ 2019 w 3311"/>
                <a:gd name="T75" fmla="*/ 1136 h 2123"/>
                <a:gd name="T76" fmla="*/ 2070 w 3311"/>
                <a:gd name="T77" fmla="*/ 1133 h 2123"/>
                <a:gd name="T78" fmla="*/ 2121 w 3311"/>
                <a:gd name="T79" fmla="*/ 1133 h 2123"/>
                <a:gd name="T80" fmla="*/ 2171 w 3311"/>
                <a:gd name="T81" fmla="*/ 1136 h 2123"/>
                <a:gd name="T82" fmla="*/ 2220 w 3311"/>
                <a:gd name="T83" fmla="*/ 1136 h 2123"/>
                <a:gd name="T84" fmla="*/ 2271 w 3311"/>
                <a:gd name="T85" fmla="*/ 1137 h 2123"/>
                <a:gd name="T86" fmla="*/ 2321 w 3311"/>
                <a:gd name="T87" fmla="*/ 1136 h 2123"/>
                <a:gd name="T88" fmla="*/ 2370 w 3311"/>
                <a:gd name="T89" fmla="*/ 1134 h 2123"/>
                <a:gd name="T90" fmla="*/ 2421 w 3311"/>
                <a:gd name="T91" fmla="*/ 1136 h 2123"/>
                <a:gd name="T92" fmla="*/ 2470 w 3311"/>
                <a:gd name="T93" fmla="*/ 1134 h 2123"/>
                <a:gd name="T94" fmla="*/ 2520 w 3311"/>
                <a:gd name="T95" fmla="*/ 1136 h 2123"/>
                <a:gd name="T96" fmla="*/ 2571 w 3311"/>
                <a:gd name="T97" fmla="*/ 1136 h 2123"/>
                <a:gd name="T98" fmla="*/ 2622 w 3311"/>
                <a:gd name="T99" fmla="*/ 1136 h 2123"/>
                <a:gd name="T100" fmla="*/ 2672 w 3311"/>
                <a:gd name="T101" fmla="*/ 1136 h 2123"/>
                <a:gd name="T102" fmla="*/ 2721 w 3311"/>
                <a:gd name="T103" fmla="*/ 1134 h 2123"/>
                <a:gd name="T104" fmla="*/ 2771 w 3311"/>
                <a:gd name="T105" fmla="*/ 1133 h 2123"/>
                <a:gd name="T106" fmla="*/ 2821 w 3311"/>
                <a:gd name="T107" fmla="*/ 1124 h 2123"/>
                <a:gd name="T108" fmla="*/ 2871 w 3311"/>
                <a:gd name="T109" fmla="*/ 968 h 2123"/>
                <a:gd name="T110" fmla="*/ 2922 w 3311"/>
                <a:gd name="T111" fmla="*/ 522 h 2123"/>
                <a:gd name="T112" fmla="*/ 2973 w 3311"/>
                <a:gd name="T113" fmla="*/ 181 h 2123"/>
                <a:gd name="T114" fmla="*/ 3022 w 3311"/>
                <a:gd name="T115" fmla="*/ 79 h 2123"/>
                <a:gd name="T116" fmla="*/ 3071 w 3311"/>
                <a:gd name="T117" fmla="*/ 12 h 2123"/>
                <a:gd name="T118" fmla="*/ 3122 w 3311"/>
                <a:gd name="T119" fmla="*/ 33 h 2123"/>
                <a:gd name="T120" fmla="*/ 3173 w 3311"/>
                <a:gd name="T121" fmla="*/ 142 h 2123"/>
                <a:gd name="T122" fmla="*/ 3222 w 3311"/>
                <a:gd name="T123" fmla="*/ 205 h 2123"/>
                <a:gd name="T124" fmla="*/ 3273 w 3311"/>
                <a:gd name="T125" fmla="*/ 196 h 21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311" h="2123">
                  <a:moveTo>
                    <a:pt x="0" y="2123"/>
                  </a:moveTo>
                  <a:lnTo>
                    <a:pt x="3" y="2121"/>
                  </a:lnTo>
                  <a:lnTo>
                    <a:pt x="4" y="2121"/>
                  </a:lnTo>
                  <a:lnTo>
                    <a:pt x="4" y="2120"/>
                  </a:lnTo>
                  <a:lnTo>
                    <a:pt x="6" y="2120"/>
                  </a:lnTo>
                  <a:lnTo>
                    <a:pt x="7" y="2120"/>
                  </a:lnTo>
                  <a:lnTo>
                    <a:pt x="7" y="2118"/>
                  </a:lnTo>
                  <a:lnTo>
                    <a:pt x="8" y="2118"/>
                  </a:lnTo>
                  <a:lnTo>
                    <a:pt x="9" y="2118"/>
                  </a:lnTo>
                  <a:lnTo>
                    <a:pt x="9" y="2117"/>
                  </a:lnTo>
                  <a:lnTo>
                    <a:pt x="11" y="2117"/>
                  </a:lnTo>
                  <a:lnTo>
                    <a:pt x="12" y="2117"/>
                  </a:lnTo>
                  <a:lnTo>
                    <a:pt x="12" y="2115"/>
                  </a:lnTo>
                  <a:lnTo>
                    <a:pt x="13" y="2115"/>
                  </a:lnTo>
                  <a:lnTo>
                    <a:pt x="15" y="2115"/>
                  </a:lnTo>
                  <a:lnTo>
                    <a:pt x="16" y="2115"/>
                  </a:lnTo>
                  <a:lnTo>
                    <a:pt x="16" y="2113"/>
                  </a:lnTo>
                  <a:lnTo>
                    <a:pt x="17" y="2113"/>
                  </a:lnTo>
                  <a:lnTo>
                    <a:pt x="19" y="2113"/>
                  </a:lnTo>
                  <a:lnTo>
                    <a:pt x="20" y="2113"/>
                  </a:lnTo>
                  <a:lnTo>
                    <a:pt x="21" y="2113"/>
                  </a:lnTo>
                  <a:lnTo>
                    <a:pt x="21" y="2112"/>
                  </a:lnTo>
                  <a:lnTo>
                    <a:pt x="22" y="2112"/>
                  </a:lnTo>
                  <a:lnTo>
                    <a:pt x="24" y="2112"/>
                  </a:lnTo>
                  <a:lnTo>
                    <a:pt x="25" y="2112"/>
                  </a:lnTo>
                  <a:lnTo>
                    <a:pt x="26" y="2112"/>
                  </a:lnTo>
                  <a:lnTo>
                    <a:pt x="28" y="2112"/>
                  </a:lnTo>
                  <a:lnTo>
                    <a:pt x="29" y="2112"/>
                  </a:lnTo>
                  <a:lnTo>
                    <a:pt x="30" y="2112"/>
                  </a:lnTo>
                  <a:lnTo>
                    <a:pt x="32" y="2112"/>
                  </a:lnTo>
                  <a:lnTo>
                    <a:pt x="33" y="2112"/>
                  </a:lnTo>
                  <a:lnTo>
                    <a:pt x="34" y="2112"/>
                  </a:lnTo>
                  <a:lnTo>
                    <a:pt x="35" y="2112"/>
                  </a:lnTo>
                  <a:lnTo>
                    <a:pt x="37" y="2110"/>
                  </a:lnTo>
                  <a:lnTo>
                    <a:pt x="38" y="2110"/>
                  </a:lnTo>
                  <a:lnTo>
                    <a:pt x="39" y="2110"/>
                  </a:lnTo>
                  <a:lnTo>
                    <a:pt x="41" y="2110"/>
                  </a:lnTo>
                  <a:lnTo>
                    <a:pt x="42" y="2110"/>
                  </a:lnTo>
                  <a:lnTo>
                    <a:pt x="43" y="2110"/>
                  </a:lnTo>
                  <a:lnTo>
                    <a:pt x="44" y="2110"/>
                  </a:lnTo>
                  <a:lnTo>
                    <a:pt x="44" y="2109"/>
                  </a:lnTo>
                  <a:lnTo>
                    <a:pt x="46" y="2109"/>
                  </a:lnTo>
                  <a:lnTo>
                    <a:pt x="47" y="2109"/>
                  </a:lnTo>
                  <a:lnTo>
                    <a:pt x="48" y="2109"/>
                  </a:lnTo>
                  <a:lnTo>
                    <a:pt x="50" y="2109"/>
                  </a:lnTo>
                  <a:lnTo>
                    <a:pt x="50" y="2107"/>
                  </a:lnTo>
                  <a:lnTo>
                    <a:pt x="51" y="2107"/>
                  </a:lnTo>
                  <a:lnTo>
                    <a:pt x="52" y="2107"/>
                  </a:lnTo>
                  <a:lnTo>
                    <a:pt x="54" y="2107"/>
                  </a:lnTo>
                  <a:lnTo>
                    <a:pt x="55" y="2105"/>
                  </a:lnTo>
                  <a:lnTo>
                    <a:pt x="56" y="2105"/>
                  </a:lnTo>
                  <a:lnTo>
                    <a:pt x="57" y="2105"/>
                  </a:lnTo>
                  <a:lnTo>
                    <a:pt x="59" y="2104"/>
                  </a:lnTo>
                  <a:lnTo>
                    <a:pt x="60" y="2104"/>
                  </a:lnTo>
                  <a:lnTo>
                    <a:pt x="61" y="2104"/>
                  </a:lnTo>
                  <a:lnTo>
                    <a:pt x="61" y="2102"/>
                  </a:lnTo>
                  <a:lnTo>
                    <a:pt x="63" y="2102"/>
                  </a:lnTo>
                  <a:lnTo>
                    <a:pt x="64" y="2102"/>
                  </a:lnTo>
                  <a:lnTo>
                    <a:pt x="64" y="2101"/>
                  </a:lnTo>
                  <a:lnTo>
                    <a:pt x="65" y="2101"/>
                  </a:lnTo>
                  <a:lnTo>
                    <a:pt x="67" y="2101"/>
                  </a:lnTo>
                  <a:lnTo>
                    <a:pt x="67" y="2099"/>
                  </a:lnTo>
                  <a:lnTo>
                    <a:pt x="68" y="2099"/>
                  </a:lnTo>
                  <a:lnTo>
                    <a:pt x="69" y="2099"/>
                  </a:lnTo>
                  <a:lnTo>
                    <a:pt x="70" y="2098"/>
                  </a:lnTo>
                  <a:lnTo>
                    <a:pt x="72" y="2098"/>
                  </a:lnTo>
                  <a:lnTo>
                    <a:pt x="73" y="2096"/>
                  </a:lnTo>
                  <a:lnTo>
                    <a:pt x="74" y="2096"/>
                  </a:lnTo>
                  <a:lnTo>
                    <a:pt x="76" y="2094"/>
                  </a:lnTo>
                  <a:lnTo>
                    <a:pt x="77" y="2094"/>
                  </a:lnTo>
                  <a:lnTo>
                    <a:pt x="77" y="2093"/>
                  </a:lnTo>
                  <a:lnTo>
                    <a:pt x="78" y="2093"/>
                  </a:lnTo>
                  <a:lnTo>
                    <a:pt x="79" y="2091"/>
                  </a:lnTo>
                  <a:lnTo>
                    <a:pt x="81" y="2091"/>
                  </a:lnTo>
                  <a:lnTo>
                    <a:pt x="81" y="2090"/>
                  </a:lnTo>
                  <a:lnTo>
                    <a:pt x="82" y="2090"/>
                  </a:lnTo>
                  <a:lnTo>
                    <a:pt x="83" y="2088"/>
                  </a:lnTo>
                  <a:lnTo>
                    <a:pt x="85" y="2087"/>
                  </a:lnTo>
                  <a:lnTo>
                    <a:pt x="86" y="2087"/>
                  </a:lnTo>
                  <a:lnTo>
                    <a:pt x="86" y="2085"/>
                  </a:lnTo>
                  <a:lnTo>
                    <a:pt x="87" y="2085"/>
                  </a:lnTo>
                  <a:lnTo>
                    <a:pt x="87" y="2083"/>
                  </a:lnTo>
                  <a:lnTo>
                    <a:pt x="89" y="2083"/>
                  </a:lnTo>
                  <a:lnTo>
                    <a:pt x="89" y="2082"/>
                  </a:lnTo>
                  <a:lnTo>
                    <a:pt x="90" y="2082"/>
                  </a:lnTo>
                  <a:lnTo>
                    <a:pt x="91" y="2080"/>
                  </a:lnTo>
                  <a:lnTo>
                    <a:pt x="91" y="2079"/>
                  </a:lnTo>
                  <a:lnTo>
                    <a:pt x="92" y="2079"/>
                  </a:lnTo>
                  <a:lnTo>
                    <a:pt x="94" y="2077"/>
                  </a:lnTo>
                  <a:lnTo>
                    <a:pt x="95" y="2076"/>
                  </a:lnTo>
                  <a:lnTo>
                    <a:pt x="96" y="2074"/>
                  </a:lnTo>
                  <a:lnTo>
                    <a:pt x="98" y="2072"/>
                  </a:lnTo>
                  <a:lnTo>
                    <a:pt x="99" y="2072"/>
                  </a:lnTo>
                  <a:lnTo>
                    <a:pt x="99" y="2071"/>
                  </a:lnTo>
                  <a:lnTo>
                    <a:pt x="100" y="2071"/>
                  </a:lnTo>
                  <a:lnTo>
                    <a:pt x="100" y="2069"/>
                  </a:lnTo>
                  <a:lnTo>
                    <a:pt x="102" y="2069"/>
                  </a:lnTo>
                  <a:lnTo>
                    <a:pt x="102" y="2068"/>
                  </a:lnTo>
                  <a:lnTo>
                    <a:pt x="103" y="2068"/>
                  </a:lnTo>
                  <a:lnTo>
                    <a:pt x="103" y="2066"/>
                  </a:lnTo>
                  <a:lnTo>
                    <a:pt x="104" y="2066"/>
                  </a:lnTo>
                  <a:lnTo>
                    <a:pt x="105" y="2064"/>
                  </a:lnTo>
                  <a:lnTo>
                    <a:pt x="105" y="2063"/>
                  </a:lnTo>
                  <a:lnTo>
                    <a:pt x="107" y="2063"/>
                  </a:lnTo>
                  <a:lnTo>
                    <a:pt x="108" y="2061"/>
                  </a:lnTo>
                  <a:lnTo>
                    <a:pt x="109" y="2060"/>
                  </a:lnTo>
                  <a:lnTo>
                    <a:pt x="111" y="2058"/>
                  </a:lnTo>
                  <a:lnTo>
                    <a:pt x="112" y="2057"/>
                  </a:lnTo>
                  <a:lnTo>
                    <a:pt x="113" y="2057"/>
                  </a:lnTo>
                  <a:lnTo>
                    <a:pt x="113" y="2055"/>
                  </a:lnTo>
                  <a:lnTo>
                    <a:pt x="114" y="2055"/>
                  </a:lnTo>
                  <a:lnTo>
                    <a:pt x="114" y="2053"/>
                  </a:lnTo>
                  <a:lnTo>
                    <a:pt x="116" y="2053"/>
                  </a:lnTo>
                  <a:lnTo>
                    <a:pt x="116" y="2052"/>
                  </a:lnTo>
                  <a:lnTo>
                    <a:pt x="117" y="2052"/>
                  </a:lnTo>
                  <a:lnTo>
                    <a:pt x="117" y="2050"/>
                  </a:lnTo>
                  <a:lnTo>
                    <a:pt x="118" y="2049"/>
                  </a:lnTo>
                  <a:lnTo>
                    <a:pt x="120" y="2049"/>
                  </a:lnTo>
                  <a:lnTo>
                    <a:pt x="120" y="2047"/>
                  </a:lnTo>
                  <a:lnTo>
                    <a:pt x="121" y="2047"/>
                  </a:lnTo>
                  <a:lnTo>
                    <a:pt x="121" y="2046"/>
                  </a:lnTo>
                  <a:lnTo>
                    <a:pt x="122" y="2044"/>
                  </a:lnTo>
                  <a:lnTo>
                    <a:pt x="124" y="2042"/>
                  </a:lnTo>
                  <a:lnTo>
                    <a:pt x="125" y="2041"/>
                  </a:lnTo>
                  <a:lnTo>
                    <a:pt x="125" y="2039"/>
                  </a:lnTo>
                  <a:lnTo>
                    <a:pt x="126" y="2039"/>
                  </a:lnTo>
                  <a:lnTo>
                    <a:pt x="126" y="2038"/>
                  </a:lnTo>
                  <a:lnTo>
                    <a:pt x="127" y="2036"/>
                  </a:lnTo>
                  <a:lnTo>
                    <a:pt x="129" y="2035"/>
                  </a:lnTo>
                  <a:lnTo>
                    <a:pt x="129" y="2033"/>
                  </a:lnTo>
                  <a:lnTo>
                    <a:pt x="130" y="2031"/>
                  </a:lnTo>
                  <a:lnTo>
                    <a:pt x="131" y="2030"/>
                  </a:lnTo>
                  <a:lnTo>
                    <a:pt x="131" y="2028"/>
                  </a:lnTo>
                  <a:lnTo>
                    <a:pt x="133" y="2028"/>
                  </a:lnTo>
                  <a:lnTo>
                    <a:pt x="133" y="2027"/>
                  </a:lnTo>
                  <a:lnTo>
                    <a:pt x="133" y="2025"/>
                  </a:lnTo>
                  <a:lnTo>
                    <a:pt x="134" y="2025"/>
                  </a:lnTo>
                  <a:lnTo>
                    <a:pt x="134" y="2023"/>
                  </a:lnTo>
                  <a:lnTo>
                    <a:pt x="135" y="2022"/>
                  </a:lnTo>
                  <a:lnTo>
                    <a:pt x="135" y="2020"/>
                  </a:lnTo>
                  <a:lnTo>
                    <a:pt x="137" y="2020"/>
                  </a:lnTo>
                  <a:lnTo>
                    <a:pt x="137" y="2019"/>
                  </a:lnTo>
                  <a:lnTo>
                    <a:pt x="137" y="2017"/>
                  </a:lnTo>
                  <a:lnTo>
                    <a:pt x="138" y="2016"/>
                  </a:lnTo>
                  <a:lnTo>
                    <a:pt x="139" y="2014"/>
                  </a:lnTo>
                  <a:lnTo>
                    <a:pt x="139" y="2012"/>
                  </a:lnTo>
                  <a:lnTo>
                    <a:pt x="140" y="2011"/>
                  </a:lnTo>
                  <a:lnTo>
                    <a:pt x="140" y="2009"/>
                  </a:lnTo>
                  <a:lnTo>
                    <a:pt x="142" y="2008"/>
                  </a:lnTo>
                  <a:lnTo>
                    <a:pt x="142" y="2006"/>
                  </a:lnTo>
                  <a:lnTo>
                    <a:pt x="143" y="2005"/>
                  </a:lnTo>
                  <a:lnTo>
                    <a:pt x="144" y="2003"/>
                  </a:lnTo>
                  <a:lnTo>
                    <a:pt x="144" y="2001"/>
                  </a:lnTo>
                  <a:lnTo>
                    <a:pt x="144" y="2000"/>
                  </a:lnTo>
                  <a:lnTo>
                    <a:pt x="146" y="2000"/>
                  </a:lnTo>
                  <a:lnTo>
                    <a:pt x="146" y="1998"/>
                  </a:lnTo>
                  <a:lnTo>
                    <a:pt x="147" y="1997"/>
                  </a:lnTo>
                  <a:lnTo>
                    <a:pt x="147" y="1995"/>
                  </a:lnTo>
                  <a:lnTo>
                    <a:pt x="148" y="1995"/>
                  </a:lnTo>
                  <a:lnTo>
                    <a:pt x="148" y="1994"/>
                  </a:lnTo>
                  <a:lnTo>
                    <a:pt x="148" y="1992"/>
                  </a:lnTo>
                  <a:lnTo>
                    <a:pt x="149" y="1992"/>
                  </a:lnTo>
                  <a:lnTo>
                    <a:pt x="149" y="1990"/>
                  </a:lnTo>
                  <a:lnTo>
                    <a:pt x="151" y="1990"/>
                  </a:lnTo>
                  <a:lnTo>
                    <a:pt x="151" y="1989"/>
                  </a:lnTo>
                  <a:lnTo>
                    <a:pt x="152" y="1987"/>
                  </a:lnTo>
                  <a:lnTo>
                    <a:pt x="152" y="1986"/>
                  </a:lnTo>
                  <a:lnTo>
                    <a:pt x="153" y="1986"/>
                  </a:lnTo>
                  <a:lnTo>
                    <a:pt x="153" y="1984"/>
                  </a:lnTo>
                  <a:lnTo>
                    <a:pt x="155" y="1984"/>
                  </a:lnTo>
                  <a:lnTo>
                    <a:pt x="155" y="1982"/>
                  </a:lnTo>
                  <a:lnTo>
                    <a:pt x="156" y="1982"/>
                  </a:lnTo>
                  <a:lnTo>
                    <a:pt x="156" y="1981"/>
                  </a:lnTo>
                  <a:lnTo>
                    <a:pt x="157" y="1981"/>
                  </a:lnTo>
                  <a:lnTo>
                    <a:pt x="157" y="1979"/>
                  </a:lnTo>
                  <a:lnTo>
                    <a:pt x="159" y="1978"/>
                  </a:lnTo>
                  <a:lnTo>
                    <a:pt x="160" y="1978"/>
                  </a:lnTo>
                  <a:lnTo>
                    <a:pt x="160" y="1976"/>
                  </a:lnTo>
                  <a:lnTo>
                    <a:pt x="161" y="1975"/>
                  </a:lnTo>
                  <a:lnTo>
                    <a:pt x="162" y="1975"/>
                  </a:lnTo>
                  <a:lnTo>
                    <a:pt x="162" y="1973"/>
                  </a:lnTo>
                  <a:lnTo>
                    <a:pt x="164" y="1973"/>
                  </a:lnTo>
                  <a:lnTo>
                    <a:pt x="164" y="1971"/>
                  </a:lnTo>
                  <a:lnTo>
                    <a:pt x="165" y="1971"/>
                  </a:lnTo>
                  <a:lnTo>
                    <a:pt x="165" y="1970"/>
                  </a:lnTo>
                  <a:lnTo>
                    <a:pt x="166" y="1970"/>
                  </a:lnTo>
                  <a:lnTo>
                    <a:pt x="166" y="1968"/>
                  </a:lnTo>
                  <a:lnTo>
                    <a:pt x="168" y="1968"/>
                  </a:lnTo>
                  <a:lnTo>
                    <a:pt x="168" y="1967"/>
                  </a:lnTo>
                  <a:lnTo>
                    <a:pt x="169" y="1967"/>
                  </a:lnTo>
                  <a:lnTo>
                    <a:pt x="169" y="1965"/>
                  </a:lnTo>
                  <a:lnTo>
                    <a:pt x="170" y="1965"/>
                  </a:lnTo>
                  <a:lnTo>
                    <a:pt x="170" y="1964"/>
                  </a:lnTo>
                  <a:lnTo>
                    <a:pt x="172" y="1964"/>
                  </a:lnTo>
                  <a:lnTo>
                    <a:pt x="172" y="1962"/>
                  </a:lnTo>
                  <a:lnTo>
                    <a:pt x="173" y="1962"/>
                  </a:lnTo>
                  <a:lnTo>
                    <a:pt x="173" y="1960"/>
                  </a:lnTo>
                  <a:lnTo>
                    <a:pt x="174" y="1960"/>
                  </a:lnTo>
                  <a:lnTo>
                    <a:pt x="174" y="1959"/>
                  </a:lnTo>
                  <a:lnTo>
                    <a:pt x="175" y="1959"/>
                  </a:lnTo>
                  <a:lnTo>
                    <a:pt x="175" y="1957"/>
                  </a:lnTo>
                  <a:lnTo>
                    <a:pt x="177" y="1957"/>
                  </a:lnTo>
                  <a:lnTo>
                    <a:pt x="177" y="1956"/>
                  </a:lnTo>
                  <a:lnTo>
                    <a:pt x="178" y="1956"/>
                  </a:lnTo>
                  <a:lnTo>
                    <a:pt x="178" y="1954"/>
                  </a:lnTo>
                  <a:lnTo>
                    <a:pt x="179" y="1953"/>
                  </a:lnTo>
                  <a:lnTo>
                    <a:pt x="181" y="1951"/>
                  </a:lnTo>
                  <a:lnTo>
                    <a:pt x="182" y="1949"/>
                  </a:lnTo>
                  <a:lnTo>
                    <a:pt x="182" y="1948"/>
                  </a:lnTo>
                  <a:lnTo>
                    <a:pt x="183" y="1948"/>
                  </a:lnTo>
                  <a:lnTo>
                    <a:pt x="183" y="1946"/>
                  </a:lnTo>
                  <a:lnTo>
                    <a:pt x="184" y="1946"/>
                  </a:lnTo>
                  <a:lnTo>
                    <a:pt x="184" y="1945"/>
                  </a:lnTo>
                  <a:lnTo>
                    <a:pt x="186" y="1945"/>
                  </a:lnTo>
                  <a:lnTo>
                    <a:pt x="186" y="1943"/>
                  </a:lnTo>
                  <a:lnTo>
                    <a:pt x="187" y="1941"/>
                  </a:lnTo>
                  <a:lnTo>
                    <a:pt x="188" y="1940"/>
                  </a:lnTo>
                  <a:lnTo>
                    <a:pt x="190" y="1938"/>
                  </a:lnTo>
                  <a:lnTo>
                    <a:pt x="191" y="1937"/>
                  </a:lnTo>
                  <a:lnTo>
                    <a:pt x="192" y="1935"/>
                  </a:lnTo>
                  <a:lnTo>
                    <a:pt x="194" y="1934"/>
                  </a:lnTo>
                  <a:lnTo>
                    <a:pt x="194" y="1932"/>
                  </a:lnTo>
                  <a:lnTo>
                    <a:pt x="195" y="1932"/>
                  </a:lnTo>
                  <a:lnTo>
                    <a:pt x="195" y="1930"/>
                  </a:lnTo>
                  <a:lnTo>
                    <a:pt x="196" y="1930"/>
                  </a:lnTo>
                  <a:lnTo>
                    <a:pt x="196" y="1929"/>
                  </a:lnTo>
                  <a:lnTo>
                    <a:pt x="197" y="1929"/>
                  </a:lnTo>
                  <a:lnTo>
                    <a:pt x="197" y="1927"/>
                  </a:lnTo>
                  <a:lnTo>
                    <a:pt x="199" y="1926"/>
                  </a:lnTo>
                  <a:lnTo>
                    <a:pt x="200" y="1924"/>
                  </a:lnTo>
                  <a:lnTo>
                    <a:pt x="200" y="1923"/>
                  </a:lnTo>
                  <a:lnTo>
                    <a:pt x="201" y="1923"/>
                  </a:lnTo>
                  <a:lnTo>
                    <a:pt x="201" y="1921"/>
                  </a:lnTo>
                  <a:lnTo>
                    <a:pt x="203" y="1921"/>
                  </a:lnTo>
                  <a:lnTo>
                    <a:pt x="203" y="1919"/>
                  </a:lnTo>
                  <a:lnTo>
                    <a:pt x="204" y="1919"/>
                  </a:lnTo>
                  <a:lnTo>
                    <a:pt x="204" y="1918"/>
                  </a:lnTo>
                  <a:lnTo>
                    <a:pt x="205" y="1916"/>
                  </a:lnTo>
                  <a:lnTo>
                    <a:pt x="207" y="1916"/>
                  </a:lnTo>
                  <a:lnTo>
                    <a:pt x="207" y="1915"/>
                  </a:lnTo>
                  <a:lnTo>
                    <a:pt x="208" y="1913"/>
                  </a:lnTo>
                  <a:lnTo>
                    <a:pt x="209" y="1912"/>
                  </a:lnTo>
                  <a:lnTo>
                    <a:pt x="209" y="1910"/>
                  </a:lnTo>
                  <a:lnTo>
                    <a:pt x="210" y="1910"/>
                  </a:lnTo>
                  <a:lnTo>
                    <a:pt x="210" y="1908"/>
                  </a:lnTo>
                  <a:lnTo>
                    <a:pt x="212" y="1908"/>
                  </a:lnTo>
                  <a:lnTo>
                    <a:pt x="213" y="1907"/>
                  </a:lnTo>
                  <a:lnTo>
                    <a:pt x="213" y="1905"/>
                  </a:lnTo>
                  <a:lnTo>
                    <a:pt x="214" y="1905"/>
                  </a:lnTo>
                  <a:lnTo>
                    <a:pt x="214" y="1904"/>
                  </a:lnTo>
                  <a:lnTo>
                    <a:pt x="216" y="1904"/>
                  </a:lnTo>
                  <a:lnTo>
                    <a:pt x="216" y="1902"/>
                  </a:lnTo>
                  <a:lnTo>
                    <a:pt x="217" y="1902"/>
                  </a:lnTo>
                  <a:lnTo>
                    <a:pt x="217" y="1900"/>
                  </a:lnTo>
                  <a:lnTo>
                    <a:pt x="218" y="1900"/>
                  </a:lnTo>
                  <a:lnTo>
                    <a:pt x="219" y="1899"/>
                  </a:lnTo>
                  <a:lnTo>
                    <a:pt x="219" y="1897"/>
                  </a:lnTo>
                  <a:lnTo>
                    <a:pt x="221" y="1897"/>
                  </a:lnTo>
                  <a:lnTo>
                    <a:pt x="222" y="1896"/>
                  </a:lnTo>
                  <a:lnTo>
                    <a:pt x="223" y="1894"/>
                  </a:lnTo>
                  <a:lnTo>
                    <a:pt x="225" y="1893"/>
                  </a:lnTo>
                  <a:lnTo>
                    <a:pt x="226" y="1891"/>
                  </a:lnTo>
                  <a:lnTo>
                    <a:pt x="227" y="1891"/>
                  </a:lnTo>
                  <a:lnTo>
                    <a:pt x="227" y="1889"/>
                  </a:lnTo>
                  <a:lnTo>
                    <a:pt x="229" y="1888"/>
                  </a:lnTo>
                  <a:lnTo>
                    <a:pt x="230" y="1886"/>
                  </a:lnTo>
                  <a:lnTo>
                    <a:pt x="231" y="1885"/>
                  </a:lnTo>
                  <a:lnTo>
                    <a:pt x="232" y="1883"/>
                  </a:lnTo>
                  <a:lnTo>
                    <a:pt x="234" y="1882"/>
                  </a:lnTo>
                  <a:lnTo>
                    <a:pt x="235" y="1880"/>
                  </a:lnTo>
                  <a:lnTo>
                    <a:pt x="235" y="1878"/>
                  </a:lnTo>
                  <a:lnTo>
                    <a:pt x="236" y="1878"/>
                  </a:lnTo>
                  <a:lnTo>
                    <a:pt x="236" y="1877"/>
                  </a:lnTo>
                  <a:lnTo>
                    <a:pt x="238" y="1877"/>
                  </a:lnTo>
                  <a:lnTo>
                    <a:pt x="238" y="1875"/>
                  </a:lnTo>
                  <a:lnTo>
                    <a:pt x="239" y="1874"/>
                  </a:lnTo>
                  <a:lnTo>
                    <a:pt x="239" y="1872"/>
                  </a:lnTo>
                  <a:lnTo>
                    <a:pt x="240" y="1872"/>
                  </a:lnTo>
                  <a:lnTo>
                    <a:pt x="240" y="1870"/>
                  </a:lnTo>
                  <a:lnTo>
                    <a:pt x="242" y="1869"/>
                  </a:lnTo>
                  <a:lnTo>
                    <a:pt x="243" y="1867"/>
                  </a:lnTo>
                  <a:lnTo>
                    <a:pt x="243" y="1866"/>
                  </a:lnTo>
                  <a:lnTo>
                    <a:pt x="244" y="1864"/>
                  </a:lnTo>
                  <a:lnTo>
                    <a:pt x="245" y="1863"/>
                  </a:lnTo>
                  <a:lnTo>
                    <a:pt x="245" y="1861"/>
                  </a:lnTo>
                  <a:lnTo>
                    <a:pt x="247" y="1859"/>
                  </a:lnTo>
                  <a:lnTo>
                    <a:pt x="248" y="1856"/>
                  </a:lnTo>
                  <a:lnTo>
                    <a:pt x="249" y="1855"/>
                  </a:lnTo>
                  <a:lnTo>
                    <a:pt x="249" y="1852"/>
                  </a:lnTo>
                  <a:lnTo>
                    <a:pt x="251" y="1850"/>
                  </a:lnTo>
                  <a:lnTo>
                    <a:pt x="252" y="1847"/>
                  </a:lnTo>
                  <a:lnTo>
                    <a:pt x="253" y="1845"/>
                  </a:lnTo>
                  <a:lnTo>
                    <a:pt x="254" y="1842"/>
                  </a:lnTo>
                  <a:lnTo>
                    <a:pt x="256" y="1839"/>
                  </a:lnTo>
                  <a:lnTo>
                    <a:pt x="257" y="1836"/>
                  </a:lnTo>
                  <a:lnTo>
                    <a:pt x="260" y="1834"/>
                  </a:lnTo>
                  <a:lnTo>
                    <a:pt x="261" y="1829"/>
                  </a:lnTo>
                  <a:lnTo>
                    <a:pt x="262" y="1826"/>
                  </a:lnTo>
                  <a:lnTo>
                    <a:pt x="264" y="1823"/>
                  </a:lnTo>
                  <a:lnTo>
                    <a:pt x="265" y="1820"/>
                  </a:lnTo>
                  <a:lnTo>
                    <a:pt x="267" y="1817"/>
                  </a:lnTo>
                  <a:lnTo>
                    <a:pt x="269" y="1812"/>
                  </a:lnTo>
                  <a:lnTo>
                    <a:pt x="270" y="1809"/>
                  </a:lnTo>
                  <a:lnTo>
                    <a:pt x="273" y="1806"/>
                  </a:lnTo>
                  <a:lnTo>
                    <a:pt x="274" y="1801"/>
                  </a:lnTo>
                  <a:lnTo>
                    <a:pt x="275" y="1798"/>
                  </a:lnTo>
                  <a:lnTo>
                    <a:pt x="278" y="1795"/>
                  </a:lnTo>
                  <a:lnTo>
                    <a:pt x="279" y="1790"/>
                  </a:lnTo>
                  <a:lnTo>
                    <a:pt x="280" y="1787"/>
                  </a:lnTo>
                  <a:lnTo>
                    <a:pt x="283" y="1782"/>
                  </a:lnTo>
                  <a:lnTo>
                    <a:pt x="284" y="1779"/>
                  </a:lnTo>
                  <a:lnTo>
                    <a:pt x="287" y="1774"/>
                  </a:lnTo>
                  <a:lnTo>
                    <a:pt x="288" y="1771"/>
                  </a:lnTo>
                  <a:lnTo>
                    <a:pt x="289" y="1768"/>
                  </a:lnTo>
                  <a:lnTo>
                    <a:pt x="292" y="1763"/>
                  </a:lnTo>
                  <a:lnTo>
                    <a:pt x="293" y="1760"/>
                  </a:lnTo>
                  <a:lnTo>
                    <a:pt x="295" y="1757"/>
                  </a:lnTo>
                  <a:lnTo>
                    <a:pt x="297" y="1754"/>
                  </a:lnTo>
                  <a:lnTo>
                    <a:pt x="299" y="1751"/>
                  </a:lnTo>
                  <a:lnTo>
                    <a:pt x="300" y="1747"/>
                  </a:lnTo>
                  <a:lnTo>
                    <a:pt x="301" y="1744"/>
                  </a:lnTo>
                  <a:lnTo>
                    <a:pt x="302" y="1741"/>
                  </a:lnTo>
                  <a:lnTo>
                    <a:pt x="304" y="1738"/>
                  </a:lnTo>
                  <a:lnTo>
                    <a:pt x="305" y="1735"/>
                  </a:lnTo>
                  <a:lnTo>
                    <a:pt x="308" y="1733"/>
                  </a:lnTo>
                  <a:lnTo>
                    <a:pt x="309" y="1730"/>
                  </a:lnTo>
                  <a:lnTo>
                    <a:pt x="309" y="1729"/>
                  </a:lnTo>
                  <a:lnTo>
                    <a:pt x="310" y="1725"/>
                  </a:lnTo>
                  <a:lnTo>
                    <a:pt x="312" y="1724"/>
                  </a:lnTo>
                  <a:lnTo>
                    <a:pt x="313" y="1722"/>
                  </a:lnTo>
                  <a:lnTo>
                    <a:pt x="314" y="1719"/>
                  </a:lnTo>
                  <a:lnTo>
                    <a:pt x="315" y="1718"/>
                  </a:lnTo>
                  <a:lnTo>
                    <a:pt x="315" y="1716"/>
                  </a:lnTo>
                  <a:lnTo>
                    <a:pt x="317" y="1714"/>
                  </a:lnTo>
                  <a:lnTo>
                    <a:pt x="318" y="1714"/>
                  </a:lnTo>
                  <a:lnTo>
                    <a:pt x="318" y="1713"/>
                  </a:lnTo>
                  <a:lnTo>
                    <a:pt x="319" y="1711"/>
                  </a:lnTo>
                  <a:lnTo>
                    <a:pt x="321" y="1710"/>
                  </a:lnTo>
                  <a:lnTo>
                    <a:pt x="321" y="1708"/>
                  </a:lnTo>
                  <a:lnTo>
                    <a:pt x="322" y="1708"/>
                  </a:lnTo>
                  <a:lnTo>
                    <a:pt x="322" y="1706"/>
                  </a:lnTo>
                  <a:lnTo>
                    <a:pt x="323" y="1705"/>
                  </a:lnTo>
                  <a:lnTo>
                    <a:pt x="324" y="1703"/>
                  </a:lnTo>
                  <a:lnTo>
                    <a:pt x="326" y="1702"/>
                  </a:lnTo>
                  <a:lnTo>
                    <a:pt x="327" y="1700"/>
                  </a:lnTo>
                  <a:lnTo>
                    <a:pt x="327" y="1699"/>
                  </a:lnTo>
                  <a:lnTo>
                    <a:pt x="328" y="1699"/>
                  </a:lnTo>
                  <a:lnTo>
                    <a:pt x="328" y="1697"/>
                  </a:lnTo>
                  <a:lnTo>
                    <a:pt x="330" y="1695"/>
                  </a:lnTo>
                  <a:lnTo>
                    <a:pt x="331" y="1694"/>
                  </a:lnTo>
                  <a:lnTo>
                    <a:pt x="331" y="1692"/>
                  </a:lnTo>
                  <a:lnTo>
                    <a:pt x="332" y="1691"/>
                  </a:lnTo>
                  <a:lnTo>
                    <a:pt x="334" y="1689"/>
                  </a:lnTo>
                  <a:lnTo>
                    <a:pt x="334" y="1688"/>
                  </a:lnTo>
                  <a:lnTo>
                    <a:pt x="335" y="1688"/>
                  </a:lnTo>
                  <a:lnTo>
                    <a:pt x="335" y="1686"/>
                  </a:lnTo>
                  <a:lnTo>
                    <a:pt x="335" y="1684"/>
                  </a:lnTo>
                  <a:lnTo>
                    <a:pt x="336" y="1683"/>
                  </a:lnTo>
                  <a:lnTo>
                    <a:pt x="337" y="1681"/>
                  </a:lnTo>
                  <a:lnTo>
                    <a:pt x="337" y="1680"/>
                  </a:lnTo>
                  <a:lnTo>
                    <a:pt x="339" y="1678"/>
                  </a:lnTo>
                  <a:lnTo>
                    <a:pt x="339" y="1677"/>
                  </a:lnTo>
                  <a:lnTo>
                    <a:pt x="340" y="1675"/>
                  </a:lnTo>
                  <a:lnTo>
                    <a:pt x="340" y="1673"/>
                  </a:lnTo>
                  <a:lnTo>
                    <a:pt x="341" y="1672"/>
                  </a:lnTo>
                  <a:lnTo>
                    <a:pt x="341" y="1670"/>
                  </a:lnTo>
                  <a:lnTo>
                    <a:pt x="343" y="1669"/>
                  </a:lnTo>
                  <a:lnTo>
                    <a:pt x="343" y="1667"/>
                  </a:lnTo>
                  <a:lnTo>
                    <a:pt x="344" y="1665"/>
                  </a:lnTo>
                  <a:lnTo>
                    <a:pt x="344" y="1664"/>
                  </a:lnTo>
                  <a:lnTo>
                    <a:pt x="345" y="1662"/>
                  </a:lnTo>
                  <a:lnTo>
                    <a:pt x="345" y="1661"/>
                  </a:lnTo>
                  <a:lnTo>
                    <a:pt x="347" y="1661"/>
                  </a:lnTo>
                  <a:lnTo>
                    <a:pt x="347" y="1659"/>
                  </a:lnTo>
                  <a:lnTo>
                    <a:pt x="347" y="1658"/>
                  </a:lnTo>
                  <a:lnTo>
                    <a:pt x="348" y="1656"/>
                  </a:lnTo>
                  <a:lnTo>
                    <a:pt x="348" y="1654"/>
                  </a:lnTo>
                  <a:lnTo>
                    <a:pt x="349" y="1653"/>
                  </a:lnTo>
                  <a:lnTo>
                    <a:pt x="350" y="1651"/>
                  </a:lnTo>
                  <a:lnTo>
                    <a:pt x="350" y="1650"/>
                  </a:lnTo>
                  <a:lnTo>
                    <a:pt x="350" y="1648"/>
                  </a:lnTo>
                  <a:lnTo>
                    <a:pt x="352" y="1647"/>
                  </a:lnTo>
                  <a:lnTo>
                    <a:pt x="353" y="1645"/>
                  </a:lnTo>
                  <a:lnTo>
                    <a:pt x="353" y="1643"/>
                  </a:lnTo>
                  <a:lnTo>
                    <a:pt x="354" y="1642"/>
                  </a:lnTo>
                  <a:lnTo>
                    <a:pt x="356" y="1640"/>
                  </a:lnTo>
                  <a:lnTo>
                    <a:pt x="356" y="1639"/>
                  </a:lnTo>
                  <a:lnTo>
                    <a:pt x="357" y="1637"/>
                  </a:lnTo>
                  <a:lnTo>
                    <a:pt x="357" y="1636"/>
                  </a:lnTo>
                  <a:lnTo>
                    <a:pt x="358" y="1634"/>
                  </a:lnTo>
                  <a:lnTo>
                    <a:pt x="359" y="1632"/>
                  </a:lnTo>
                  <a:lnTo>
                    <a:pt x="359" y="1631"/>
                  </a:lnTo>
                  <a:lnTo>
                    <a:pt x="361" y="1629"/>
                  </a:lnTo>
                  <a:lnTo>
                    <a:pt x="362" y="1628"/>
                  </a:lnTo>
                  <a:lnTo>
                    <a:pt x="363" y="1626"/>
                  </a:lnTo>
                  <a:lnTo>
                    <a:pt x="363" y="1624"/>
                  </a:lnTo>
                  <a:lnTo>
                    <a:pt x="365" y="1624"/>
                  </a:lnTo>
                  <a:lnTo>
                    <a:pt x="365" y="1623"/>
                  </a:lnTo>
                  <a:lnTo>
                    <a:pt x="366" y="1623"/>
                  </a:lnTo>
                  <a:lnTo>
                    <a:pt x="366" y="1621"/>
                  </a:lnTo>
                  <a:lnTo>
                    <a:pt x="367" y="1621"/>
                  </a:lnTo>
                  <a:lnTo>
                    <a:pt x="367" y="1620"/>
                  </a:lnTo>
                  <a:lnTo>
                    <a:pt x="369" y="1620"/>
                  </a:lnTo>
                  <a:lnTo>
                    <a:pt x="369" y="1618"/>
                  </a:lnTo>
                  <a:lnTo>
                    <a:pt x="370" y="1618"/>
                  </a:lnTo>
                  <a:lnTo>
                    <a:pt x="371" y="1617"/>
                  </a:lnTo>
                  <a:lnTo>
                    <a:pt x="372" y="1617"/>
                  </a:lnTo>
                  <a:lnTo>
                    <a:pt x="372" y="1615"/>
                  </a:lnTo>
                  <a:lnTo>
                    <a:pt x="374" y="1615"/>
                  </a:lnTo>
                  <a:lnTo>
                    <a:pt x="375" y="1613"/>
                  </a:lnTo>
                  <a:lnTo>
                    <a:pt x="376" y="1613"/>
                  </a:lnTo>
                  <a:lnTo>
                    <a:pt x="378" y="1612"/>
                  </a:lnTo>
                  <a:lnTo>
                    <a:pt x="379" y="1612"/>
                  </a:lnTo>
                  <a:lnTo>
                    <a:pt x="379" y="1610"/>
                  </a:lnTo>
                  <a:lnTo>
                    <a:pt x="380" y="1610"/>
                  </a:lnTo>
                  <a:lnTo>
                    <a:pt x="382" y="1610"/>
                  </a:lnTo>
                  <a:lnTo>
                    <a:pt x="382" y="1609"/>
                  </a:lnTo>
                  <a:lnTo>
                    <a:pt x="383" y="1609"/>
                  </a:lnTo>
                  <a:lnTo>
                    <a:pt x="384" y="1609"/>
                  </a:lnTo>
                  <a:lnTo>
                    <a:pt x="384" y="1607"/>
                  </a:lnTo>
                  <a:lnTo>
                    <a:pt x="385" y="1607"/>
                  </a:lnTo>
                  <a:lnTo>
                    <a:pt x="387" y="1607"/>
                  </a:lnTo>
                  <a:lnTo>
                    <a:pt x="388" y="1606"/>
                  </a:lnTo>
                  <a:lnTo>
                    <a:pt x="389" y="1606"/>
                  </a:lnTo>
                  <a:lnTo>
                    <a:pt x="391" y="1606"/>
                  </a:lnTo>
                  <a:lnTo>
                    <a:pt x="391" y="1604"/>
                  </a:lnTo>
                  <a:lnTo>
                    <a:pt x="392" y="1604"/>
                  </a:lnTo>
                  <a:lnTo>
                    <a:pt x="393" y="1604"/>
                  </a:lnTo>
                  <a:lnTo>
                    <a:pt x="394" y="1604"/>
                  </a:lnTo>
                  <a:lnTo>
                    <a:pt x="394" y="1602"/>
                  </a:lnTo>
                  <a:lnTo>
                    <a:pt x="396" y="1602"/>
                  </a:lnTo>
                  <a:lnTo>
                    <a:pt x="397" y="1602"/>
                  </a:lnTo>
                  <a:lnTo>
                    <a:pt x="398" y="1602"/>
                  </a:lnTo>
                  <a:lnTo>
                    <a:pt x="400" y="1602"/>
                  </a:lnTo>
                  <a:lnTo>
                    <a:pt x="401" y="1602"/>
                  </a:lnTo>
                  <a:lnTo>
                    <a:pt x="402" y="1602"/>
                  </a:lnTo>
                  <a:lnTo>
                    <a:pt x="404" y="1602"/>
                  </a:lnTo>
                  <a:lnTo>
                    <a:pt x="405" y="1602"/>
                  </a:lnTo>
                  <a:lnTo>
                    <a:pt x="406" y="1602"/>
                  </a:lnTo>
                  <a:lnTo>
                    <a:pt x="407" y="1604"/>
                  </a:lnTo>
                  <a:lnTo>
                    <a:pt x="409" y="1604"/>
                  </a:lnTo>
                  <a:lnTo>
                    <a:pt x="410" y="1604"/>
                  </a:lnTo>
                  <a:lnTo>
                    <a:pt x="411" y="1604"/>
                  </a:lnTo>
                  <a:lnTo>
                    <a:pt x="413" y="1604"/>
                  </a:lnTo>
                  <a:lnTo>
                    <a:pt x="413" y="1606"/>
                  </a:lnTo>
                  <a:lnTo>
                    <a:pt x="414" y="1606"/>
                  </a:lnTo>
                  <a:lnTo>
                    <a:pt x="415" y="1606"/>
                  </a:lnTo>
                  <a:lnTo>
                    <a:pt x="417" y="1606"/>
                  </a:lnTo>
                  <a:lnTo>
                    <a:pt x="417" y="1607"/>
                  </a:lnTo>
                  <a:lnTo>
                    <a:pt x="418" y="1607"/>
                  </a:lnTo>
                  <a:lnTo>
                    <a:pt x="419" y="1607"/>
                  </a:lnTo>
                  <a:lnTo>
                    <a:pt x="420" y="1607"/>
                  </a:lnTo>
                  <a:lnTo>
                    <a:pt x="420" y="1609"/>
                  </a:lnTo>
                  <a:lnTo>
                    <a:pt x="422" y="1609"/>
                  </a:lnTo>
                  <a:lnTo>
                    <a:pt x="423" y="1609"/>
                  </a:lnTo>
                  <a:lnTo>
                    <a:pt x="424" y="1609"/>
                  </a:lnTo>
                  <a:lnTo>
                    <a:pt x="424" y="1610"/>
                  </a:lnTo>
                  <a:lnTo>
                    <a:pt x="426" y="1610"/>
                  </a:lnTo>
                  <a:lnTo>
                    <a:pt x="427" y="1610"/>
                  </a:lnTo>
                  <a:lnTo>
                    <a:pt x="428" y="1610"/>
                  </a:lnTo>
                  <a:lnTo>
                    <a:pt x="428" y="1612"/>
                  </a:lnTo>
                  <a:lnTo>
                    <a:pt x="429" y="1612"/>
                  </a:lnTo>
                  <a:lnTo>
                    <a:pt x="431" y="1612"/>
                  </a:lnTo>
                  <a:lnTo>
                    <a:pt x="432" y="1612"/>
                  </a:lnTo>
                  <a:lnTo>
                    <a:pt x="433" y="1613"/>
                  </a:lnTo>
                  <a:lnTo>
                    <a:pt x="435" y="1613"/>
                  </a:lnTo>
                  <a:lnTo>
                    <a:pt x="436" y="1613"/>
                  </a:lnTo>
                  <a:lnTo>
                    <a:pt x="437" y="1613"/>
                  </a:lnTo>
                  <a:lnTo>
                    <a:pt x="437" y="1615"/>
                  </a:lnTo>
                  <a:lnTo>
                    <a:pt x="439" y="1615"/>
                  </a:lnTo>
                  <a:lnTo>
                    <a:pt x="440" y="1615"/>
                  </a:lnTo>
                  <a:lnTo>
                    <a:pt x="441" y="1617"/>
                  </a:lnTo>
                  <a:lnTo>
                    <a:pt x="442" y="1617"/>
                  </a:lnTo>
                  <a:lnTo>
                    <a:pt x="444" y="1617"/>
                  </a:lnTo>
                  <a:lnTo>
                    <a:pt x="444" y="1618"/>
                  </a:lnTo>
                  <a:lnTo>
                    <a:pt x="445" y="1618"/>
                  </a:lnTo>
                  <a:lnTo>
                    <a:pt x="446" y="1618"/>
                  </a:lnTo>
                  <a:lnTo>
                    <a:pt x="446" y="1620"/>
                  </a:lnTo>
                  <a:lnTo>
                    <a:pt x="448" y="1620"/>
                  </a:lnTo>
                  <a:lnTo>
                    <a:pt x="449" y="1621"/>
                  </a:lnTo>
                  <a:lnTo>
                    <a:pt x="450" y="1621"/>
                  </a:lnTo>
                  <a:lnTo>
                    <a:pt x="450" y="1623"/>
                  </a:lnTo>
                  <a:lnTo>
                    <a:pt x="452" y="1623"/>
                  </a:lnTo>
                  <a:lnTo>
                    <a:pt x="453" y="1624"/>
                  </a:lnTo>
                  <a:lnTo>
                    <a:pt x="454" y="1624"/>
                  </a:lnTo>
                  <a:lnTo>
                    <a:pt x="454" y="1626"/>
                  </a:lnTo>
                  <a:lnTo>
                    <a:pt x="455" y="1626"/>
                  </a:lnTo>
                  <a:lnTo>
                    <a:pt x="457" y="1628"/>
                  </a:lnTo>
                  <a:lnTo>
                    <a:pt x="458" y="1628"/>
                  </a:lnTo>
                  <a:lnTo>
                    <a:pt x="458" y="1629"/>
                  </a:lnTo>
                  <a:lnTo>
                    <a:pt x="459" y="1629"/>
                  </a:lnTo>
                  <a:lnTo>
                    <a:pt x="459" y="1631"/>
                  </a:lnTo>
                  <a:lnTo>
                    <a:pt x="461" y="1631"/>
                  </a:lnTo>
                  <a:lnTo>
                    <a:pt x="462" y="1632"/>
                  </a:lnTo>
                  <a:lnTo>
                    <a:pt x="462" y="1634"/>
                  </a:lnTo>
                  <a:lnTo>
                    <a:pt x="463" y="1634"/>
                  </a:lnTo>
                  <a:lnTo>
                    <a:pt x="464" y="1636"/>
                  </a:lnTo>
                  <a:lnTo>
                    <a:pt x="466" y="1636"/>
                  </a:lnTo>
                  <a:lnTo>
                    <a:pt x="466" y="1637"/>
                  </a:lnTo>
                  <a:lnTo>
                    <a:pt x="467" y="1637"/>
                  </a:lnTo>
                  <a:lnTo>
                    <a:pt x="467" y="1639"/>
                  </a:lnTo>
                  <a:lnTo>
                    <a:pt x="468" y="1639"/>
                  </a:lnTo>
                  <a:lnTo>
                    <a:pt x="470" y="1640"/>
                  </a:lnTo>
                  <a:lnTo>
                    <a:pt x="471" y="1642"/>
                  </a:lnTo>
                  <a:lnTo>
                    <a:pt x="472" y="1642"/>
                  </a:lnTo>
                  <a:lnTo>
                    <a:pt x="472" y="1643"/>
                  </a:lnTo>
                  <a:lnTo>
                    <a:pt x="474" y="1643"/>
                  </a:lnTo>
                  <a:lnTo>
                    <a:pt x="474" y="1645"/>
                  </a:lnTo>
                  <a:lnTo>
                    <a:pt x="475" y="1645"/>
                  </a:lnTo>
                  <a:lnTo>
                    <a:pt x="476" y="1647"/>
                  </a:lnTo>
                  <a:lnTo>
                    <a:pt x="477" y="1647"/>
                  </a:lnTo>
                  <a:lnTo>
                    <a:pt x="477" y="1648"/>
                  </a:lnTo>
                  <a:lnTo>
                    <a:pt x="479" y="1648"/>
                  </a:lnTo>
                  <a:lnTo>
                    <a:pt x="480" y="1650"/>
                  </a:lnTo>
                  <a:lnTo>
                    <a:pt x="481" y="1650"/>
                  </a:lnTo>
                  <a:lnTo>
                    <a:pt x="483" y="1651"/>
                  </a:lnTo>
                  <a:lnTo>
                    <a:pt x="484" y="1651"/>
                  </a:lnTo>
                  <a:lnTo>
                    <a:pt x="484" y="1653"/>
                  </a:lnTo>
                  <a:lnTo>
                    <a:pt x="485" y="1653"/>
                  </a:lnTo>
                  <a:lnTo>
                    <a:pt x="486" y="1653"/>
                  </a:lnTo>
                  <a:lnTo>
                    <a:pt x="486" y="1654"/>
                  </a:lnTo>
                  <a:lnTo>
                    <a:pt x="488" y="1654"/>
                  </a:lnTo>
                  <a:lnTo>
                    <a:pt x="489" y="1654"/>
                  </a:lnTo>
                  <a:lnTo>
                    <a:pt x="489" y="1656"/>
                  </a:lnTo>
                  <a:lnTo>
                    <a:pt x="490" y="1656"/>
                  </a:lnTo>
                  <a:lnTo>
                    <a:pt x="492" y="1656"/>
                  </a:lnTo>
                  <a:lnTo>
                    <a:pt x="492" y="1658"/>
                  </a:lnTo>
                  <a:lnTo>
                    <a:pt x="493" y="1658"/>
                  </a:lnTo>
                  <a:lnTo>
                    <a:pt x="494" y="1659"/>
                  </a:lnTo>
                  <a:lnTo>
                    <a:pt x="496" y="1659"/>
                  </a:lnTo>
                  <a:lnTo>
                    <a:pt x="496" y="1661"/>
                  </a:lnTo>
                  <a:lnTo>
                    <a:pt x="497" y="1661"/>
                  </a:lnTo>
                  <a:lnTo>
                    <a:pt x="498" y="1661"/>
                  </a:lnTo>
                  <a:lnTo>
                    <a:pt x="498" y="1662"/>
                  </a:lnTo>
                  <a:lnTo>
                    <a:pt x="499" y="1662"/>
                  </a:lnTo>
                  <a:lnTo>
                    <a:pt x="501" y="1662"/>
                  </a:lnTo>
                  <a:lnTo>
                    <a:pt x="502" y="1664"/>
                  </a:lnTo>
                  <a:lnTo>
                    <a:pt x="503" y="1664"/>
                  </a:lnTo>
                  <a:lnTo>
                    <a:pt x="505" y="1664"/>
                  </a:lnTo>
                  <a:lnTo>
                    <a:pt x="506" y="1664"/>
                  </a:lnTo>
                  <a:lnTo>
                    <a:pt x="507" y="1664"/>
                  </a:lnTo>
                  <a:lnTo>
                    <a:pt x="509" y="1664"/>
                  </a:lnTo>
                  <a:lnTo>
                    <a:pt x="510" y="1664"/>
                  </a:lnTo>
                  <a:lnTo>
                    <a:pt x="511" y="1664"/>
                  </a:lnTo>
                  <a:lnTo>
                    <a:pt x="512" y="1664"/>
                  </a:lnTo>
                  <a:lnTo>
                    <a:pt x="512" y="1662"/>
                  </a:lnTo>
                  <a:lnTo>
                    <a:pt x="514" y="1662"/>
                  </a:lnTo>
                  <a:lnTo>
                    <a:pt x="515" y="1662"/>
                  </a:lnTo>
                  <a:lnTo>
                    <a:pt x="516" y="1661"/>
                  </a:lnTo>
                  <a:lnTo>
                    <a:pt x="518" y="1661"/>
                  </a:lnTo>
                  <a:lnTo>
                    <a:pt x="519" y="1661"/>
                  </a:lnTo>
                  <a:lnTo>
                    <a:pt x="520" y="1659"/>
                  </a:lnTo>
                  <a:lnTo>
                    <a:pt x="523" y="1658"/>
                  </a:lnTo>
                  <a:lnTo>
                    <a:pt x="524" y="1658"/>
                  </a:lnTo>
                  <a:lnTo>
                    <a:pt x="525" y="1656"/>
                  </a:lnTo>
                  <a:lnTo>
                    <a:pt x="527" y="1654"/>
                  </a:lnTo>
                  <a:lnTo>
                    <a:pt x="528" y="1653"/>
                  </a:lnTo>
                  <a:lnTo>
                    <a:pt x="531" y="1653"/>
                  </a:lnTo>
                  <a:lnTo>
                    <a:pt x="532" y="1651"/>
                  </a:lnTo>
                  <a:lnTo>
                    <a:pt x="533" y="1650"/>
                  </a:lnTo>
                  <a:lnTo>
                    <a:pt x="536" y="1648"/>
                  </a:lnTo>
                  <a:lnTo>
                    <a:pt x="537" y="1647"/>
                  </a:lnTo>
                  <a:lnTo>
                    <a:pt x="538" y="1645"/>
                  </a:lnTo>
                  <a:lnTo>
                    <a:pt x="541" y="1643"/>
                  </a:lnTo>
                  <a:lnTo>
                    <a:pt x="542" y="1642"/>
                  </a:lnTo>
                  <a:lnTo>
                    <a:pt x="544" y="1640"/>
                  </a:lnTo>
                  <a:lnTo>
                    <a:pt x="546" y="1639"/>
                  </a:lnTo>
                  <a:lnTo>
                    <a:pt x="547" y="1636"/>
                  </a:lnTo>
                  <a:lnTo>
                    <a:pt x="550" y="1634"/>
                  </a:lnTo>
                  <a:lnTo>
                    <a:pt x="551" y="1632"/>
                  </a:lnTo>
                  <a:lnTo>
                    <a:pt x="553" y="1631"/>
                  </a:lnTo>
                  <a:lnTo>
                    <a:pt x="555" y="1629"/>
                  </a:lnTo>
                  <a:lnTo>
                    <a:pt x="556" y="1628"/>
                  </a:lnTo>
                  <a:lnTo>
                    <a:pt x="558" y="1626"/>
                  </a:lnTo>
                  <a:lnTo>
                    <a:pt x="560" y="1623"/>
                  </a:lnTo>
                  <a:lnTo>
                    <a:pt x="562" y="1621"/>
                  </a:lnTo>
                  <a:lnTo>
                    <a:pt x="563" y="1620"/>
                  </a:lnTo>
                  <a:lnTo>
                    <a:pt x="564" y="1618"/>
                  </a:lnTo>
                  <a:lnTo>
                    <a:pt x="566" y="1617"/>
                  </a:lnTo>
                  <a:lnTo>
                    <a:pt x="568" y="1613"/>
                  </a:lnTo>
                  <a:lnTo>
                    <a:pt x="569" y="1612"/>
                  </a:lnTo>
                  <a:lnTo>
                    <a:pt x="571" y="1610"/>
                  </a:lnTo>
                  <a:lnTo>
                    <a:pt x="572" y="1609"/>
                  </a:lnTo>
                  <a:lnTo>
                    <a:pt x="573" y="1607"/>
                  </a:lnTo>
                  <a:lnTo>
                    <a:pt x="575" y="1606"/>
                  </a:lnTo>
                  <a:lnTo>
                    <a:pt x="576" y="1604"/>
                  </a:lnTo>
                  <a:lnTo>
                    <a:pt x="576" y="1602"/>
                  </a:lnTo>
                  <a:lnTo>
                    <a:pt x="577" y="1601"/>
                  </a:lnTo>
                  <a:lnTo>
                    <a:pt x="579" y="1599"/>
                  </a:lnTo>
                  <a:lnTo>
                    <a:pt x="580" y="1598"/>
                  </a:lnTo>
                  <a:lnTo>
                    <a:pt x="580" y="1596"/>
                  </a:lnTo>
                  <a:lnTo>
                    <a:pt x="581" y="1595"/>
                  </a:lnTo>
                  <a:lnTo>
                    <a:pt x="582" y="1593"/>
                  </a:lnTo>
                  <a:lnTo>
                    <a:pt x="582" y="1591"/>
                  </a:lnTo>
                  <a:lnTo>
                    <a:pt x="584" y="1590"/>
                  </a:lnTo>
                  <a:lnTo>
                    <a:pt x="585" y="1588"/>
                  </a:lnTo>
                  <a:lnTo>
                    <a:pt x="585" y="1587"/>
                  </a:lnTo>
                  <a:lnTo>
                    <a:pt x="586" y="1585"/>
                  </a:lnTo>
                  <a:lnTo>
                    <a:pt x="588" y="1583"/>
                  </a:lnTo>
                  <a:lnTo>
                    <a:pt x="588" y="1582"/>
                  </a:lnTo>
                  <a:lnTo>
                    <a:pt x="589" y="1580"/>
                  </a:lnTo>
                  <a:lnTo>
                    <a:pt x="589" y="1579"/>
                  </a:lnTo>
                  <a:lnTo>
                    <a:pt x="590" y="1579"/>
                  </a:lnTo>
                  <a:lnTo>
                    <a:pt x="590" y="1577"/>
                  </a:lnTo>
                  <a:lnTo>
                    <a:pt x="591" y="1576"/>
                  </a:lnTo>
                  <a:lnTo>
                    <a:pt x="593" y="1574"/>
                  </a:lnTo>
                  <a:lnTo>
                    <a:pt x="593" y="1572"/>
                  </a:lnTo>
                  <a:lnTo>
                    <a:pt x="594" y="1571"/>
                  </a:lnTo>
                  <a:lnTo>
                    <a:pt x="594" y="1569"/>
                  </a:lnTo>
                  <a:lnTo>
                    <a:pt x="595" y="1569"/>
                  </a:lnTo>
                  <a:lnTo>
                    <a:pt x="595" y="1568"/>
                  </a:lnTo>
                  <a:lnTo>
                    <a:pt x="597" y="1566"/>
                  </a:lnTo>
                  <a:lnTo>
                    <a:pt x="598" y="1565"/>
                  </a:lnTo>
                  <a:lnTo>
                    <a:pt x="599" y="1563"/>
                  </a:lnTo>
                  <a:lnTo>
                    <a:pt x="599" y="1561"/>
                  </a:lnTo>
                  <a:lnTo>
                    <a:pt x="601" y="1561"/>
                  </a:lnTo>
                  <a:lnTo>
                    <a:pt x="602" y="1560"/>
                  </a:lnTo>
                  <a:lnTo>
                    <a:pt x="602" y="1558"/>
                  </a:lnTo>
                  <a:lnTo>
                    <a:pt x="603" y="1558"/>
                  </a:lnTo>
                  <a:lnTo>
                    <a:pt x="604" y="1557"/>
                  </a:lnTo>
                  <a:lnTo>
                    <a:pt x="606" y="1555"/>
                  </a:lnTo>
                  <a:lnTo>
                    <a:pt x="607" y="1555"/>
                  </a:lnTo>
                  <a:lnTo>
                    <a:pt x="607" y="1553"/>
                  </a:lnTo>
                  <a:lnTo>
                    <a:pt x="608" y="1553"/>
                  </a:lnTo>
                  <a:lnTo>
                    <a:pt x="608" y="1552"/>
                  </a:lnTo>
                  <a:lnTo>
                    <a:pt x="610" y="1552"/>
                  </a:lnTo>
                  <a:lnTo>
                    <a:pt x="611" y="1550"/>
                  </a:lnTo>
                  <a:lnTo>
                    <a:pt x="611" y="1549"/>
                  </a:lnTo>
                  <a:lnTo>
                    <a:pt x="612" y="1549"/>
                  </a:lnTo>
                  <a:lnTo>
                    <a:pt x="614" y="1547"/>
                  </a:lnTo>
                  <a:lnTo>
                    <a:pt x="615" y="1547"/>
                  </a:lnTo>
                  <a:lnTo>
                    <a:pt x="615" y="1546"/>
                  </a:lnTo>
                  <a:lnTo>
                    <a:pt x="616" y="1546"/>
                  </a:lnTo>
                  <a:lnTo>
                    <a:pt x="616" y="1544"/>
                  </a:lnTo>
                  <a:lnTo>
                    <a:pt x="617" y="1544"/>
                  </a:lnTo>
                  <a:lnTo>
                    <a:pt x="617" y="1542"/>
                  </a:lnTo>
                  <a:lnTo>
                    <a:pt x="619" y="1542"/>
                  </a:lnTo>
                  <a:lnTo>
                    <a:pt x="619" y="1541"/>
                  </a:lnTo>
                  <a:lnTo>
                    <a:pt x="620" y="1541"/>
                  </a:lnTo>
                  <a:lnTo>
                    <a:pt x="621" y="1539"/>
                  </a:lnTo>
                  <a:lnTo>
                    <a:pt x="623" y="1539"/>
                  </a:lnTo>
                  <a:lnTo>
                    <a:pt x="623" y="1538"/>
                  </a:lnTo>
                  <a:lnTo>
                    <a:pt x="624" y="1538"/>
                  </a:lnTo>
                  <a:lnTo>
                    <a:pt x="624" y="1536"/>
                  </a:lnTo>
                  <a:lnTo>
                    <a:pt x="625" y="1536"/>
                  </a:lnTo>
                  <a:lnTo>
                    <a:pt x="626" y="1535"/>
                  </a:lnTo>
                  <a:lnTo>
                    <a:pt x="628" y="1533"/>
                  </a:lnTo>
                  <a:lnTo>
                    <a:pt x="629" y="1533"/>
                  </a:lnTo>
                  <a:lnTo>
                    <a:pt x="630" y="1531"/>
                  </a:lnTo>
                  <a:lnTo>
                    <a:pt x="632" y="1531"/>
                  </a:lnTo>
                  <a:lnTo>
                    <a:pt x="632" y="1530"/>
                  </a:lnTo>
                  <a:lnTo>
                    <a:pt x="633" y="1530"/>
                  </a:lnTo>
                  <a:lnTo>
                    <a:pt x="634" y="1530"/>
                  </a:lnTo>
                  <a:lnTo>
                    <a:pt x="634" y="1528"/>
                  </a:lnTo>
                  <a:lnTo>
                    <a:pt x="636" y="1528"/>
                  </a:lnTo>
                  <a:lnTo>
                    <a:pt x="637" y="1528"/>
                  </a:lnTo>
                  <a:lnTo>
                    <a:pt x="637" y="1527"/>
                  </a:lnTo>
                  <a:lnTo>
                    <a:pt x="638" y="1527"/>
                  </a:lnTo>
                  <a:lnTo>
                    <a:pt x="639" y="1527"/>
                  </a:lnTo>
                  <a:lnTo>
                    <a:pt x="641" y="1525"/>
                  </a:lnTo>
                  <a:lnTo>
                    <a:pt x="642" y="1525"/>
                  </a:lnTo>
                  <a:lnTo>
                    <a:pt x="643" y="1525"/>
                  </a:lnTo>
                  <a:lnTo>
                    <a:pt x="645" y="1525"/>
                  </a:lnTo>
                  <a:lnTo>
                    <a:pt x="646" y="1524"/>
                  </a:lnTo>
                  <a:lnTo>
                    <a:pt x="647" y="1524"/>
                  </a:lnTo>
                  <a:lnTo>
                    <a:pt x="649" y="1524"/>
                  </a:lnTo>
                  <a:lnTo>
                    <a:pt x="650" y="1524"/>
                  </a:lnTo>
                  <a:lnTo>
                    <a:pt x="651" y="1524"/>
                  </a:lnTo>
                  <a:lnTo>
                    <a:pt x="652" y="1524"/>
                  </a:lnTo>
                  <a:lnTo>
                    <a:pt x="652" y="1522"/>
                  </a:lnTo>
                  <a:lnTo>
                    <a:pt x="654" y="1522"/>
                  </a:lnTo>
                  <a:lnTo>
                    <a:pt x="655" y="1522"/>
                  </a:lnTo>
                  <a:lnTo>
                    <a:pt x="656" y="1522"/>
                  </a:lnTo>
                  <a:lnTo>
                    <a:pt x="658" y="1522"/>
                  </a:lnTo>
                  <a:lnTo>
                    <a:pt x="659" y="1522"/>
                  </a:lnTo>
                  <a:lnTo>
                    <a:pt x="660" y="1522"/>
                  </a:lnTo>
                  <a:lnTo>
                    <a:pt x="661" y="1522"/>
                  </a:lnTo>
                  <a:lnTo>
                    <a:pt x="663" y="1522"/>
                  </a:lnTo>
                  <a:lnTo>
                    <a:pt x="664" y="1520"/>
                  </a:lnTo>
                  <a:lnTo>
                    <a:pt x="665" y="1520"/>
                  </a:lnTo>
                  <a:lnTo>
                    <a:pt x="667" y="1520"/>
                  </a:lnTo>
                  <a:lnTo>
                    <a:pt x="668" y="1520"/>
                  </a:lnTo>
                  <a:lnTo>
                    <a:pt x="669" y="1520"/>
                  </a:lnTo>
                  <a:lnTo>
                    <a:pt x="671" y="1520"/>
                  </a:lnTo>
                  <a:lnTo>
                    <a:pt x="671" y="1519"/>
                  </a:lnTo>
                  <a:lnTo>
                    <a:pt x="672" y="1519"/>
                  </a:lnTo>
                  <a:lnTo>
                    <a:pt x="673" y="1519"/>
                  </a:lnTo>
                  <a:lnTo>
                    <a:pt x="674" y="1519"/>
                  </a:lnTo>
                  <a:lnTo>
                    <a:pt x="676" y="1519"/>
                  </a:lnTo>
                  <a:lnTo>
                    <a:pt x="677" y="1519"/>
                  </a:lnTo>
                  <a:lnTo>
                    <a:pt x="677" y="1517"/>
                  </a:lnTo>
                  <a:lnTo>
                    <a:pt x="678" y="1517"/>
                  </a:lnTo>
                  <a:lnTo>
                    <a:pt x="680" y="1517"/>
                  </a:lnTo>
                  <a:lnTo>
                    <a:pt x="681" y="1517"/>
                  </a:lnTo>
                  <a:lnTo>
                    <a:pt x="682" y="1516"/>
                  </a:lnTo>
                  <a:lnTo>
                    <a:pt x="684" y="1516"/>
                  </a:lnTo>
                  <a:lnTo>
                    <a:pt x="685" y="1516"/>
                  </a:lnTo>
                  <a:lnTo>
                    <a:pt x="686" y="1516"/>
                  </a:lnTo>
                  <a:lnTo>
                    <a:pt x="686" y="1514"/>
                  </a:lnTo>
                  <a:lnTo>
                    <a:pt x="687" y="1514"/>
                  </a:lnTo>
                  <a:lnTo>
                    <a:pt x="689" y="1514"/>
                  </a:lnTo>
                  <a:lnTo>
                    <a:pt x="690" y="1512"/>
                  </a:lnTo>
                  <a:lnTo>
                    <a:pt x="691" y="1512"/>
                  </a:lnTo>
                  <a:lnTo>
                    <a:pt x="693" y="1512"/>
                  </a:lnTo>
                  <a:lnTo>
                    <a:pt x="693" y="1511"/>
                  </a:lnTo>
                  <a:lnTo>
                    <a:pt x="694" y="1511"/>
                  </a:lnTo>
                  <a:lnTo>
                    <a:pt x="695" y="1511"/>
                  </a:lnTo>
                  <a:lnTo>
                    <a:pt x="696" y="1511"/>
                  </a:lnTo>
                  <a:lnTo>
                    <a:pt x="696" y="1509"/>
                  </a:lnTo>
                  <a:lnTo>
                    <a:pt x="698" y="1509"/>
                  </a:lnTo>
                  <a:lnTo>
                    <a:pt x="699" y="1509"/>
                  </a:lnTo>
                  <a:lnTo>
                    <a:pt x="700" y="1508"/>
                  </a:lnTo>
                  <a:lnTo>
                    <a:pt x="702" y="1508"/>
                  </a:lnTo>
                  <a:lnTo>
                    <a:pt x="703" y="1506"/>
                  </a:lnTo>
                  <a:lnTo>
                    <a:pt x="704" y="1506"/>
                  </a:lnTo>
                  <a:lnTo>
                    <a:pt x="706" y="1506"/>
                  </a:lnTo>
                  <a:lnTo>
                    <a:pt x="706" y="1505"/>
                  </a:lnTo>
                  <a:lnTo>
                    <a:pt x="707" y="1505"/>
                  </a:lnTo>
                  <a:lnTo>
                    <a:pt x="708" y="1505"/>
                  </a:lnTo>
                  <a:lnTo>
                    <a:pt x="709" y="1503"/>
                  </a:lnTo>
                  <a:lnTo>
                    <a:pt x="711" y="1503"/>
                  </a:lnTo>
                  <a:lnTo>
                    <a:pt x="712" y="1503"/>
                  </a:lnTo>
                  <a:lnTo>
                    <a:pt x="713" y="1503"/>
                  </a:lnTo>
                  <a:lnTo>
                    <a:pt x="713" y="1501"/>
                  </a:lnTo>
                  <a:lnTo>
                    <a:pt x="715" y="1501"/>
                  </a:lnTo>
                  <a:lnTo>
                    <a:pt x="716" y="1501"/>
                  </a:lnTo>
                  <a:lnTo>
                    <a:pt x="717" y="1501"/>
                  </a:lnTo>
                  <a:lnTo>
                    <a:pt x="717" y="1500"/>
                  </a:lnTo>
                  <a:lnTo>
                    <a:pt x="719" y="1500"/>
                  </a:lnTo>
                  <a:lnTo>
                    <a:pt x="720" y="1500"/>
                  </a:lnTo>
                  <a:lnTo>
                    <a:pt x="721" y="1498"/>
                  </a:lnTo>
                  <a:lnTo>
                    <a:pt x="722" y="1498"/>
                  </a:lnTo>
                  <a:lnTo>
                    <a:pt x="724" y="1498"/>
                  </a:lnTo>
                  <a:lnTo>
                    <a:pt x="725" y="1497"/>
                  </a:lnTo>
                  <a:lnTo>
                    <a:pt x="726" y="1497"/>
                  </a:lnTo>
                  <a:lnTo>
                    <a:pt x="728" y="1495"/>
                  </a:lnTo>
                  <a:lnTo>
                    <a:pt x="729" y="1495"/>
                  </a:lnTo>
                  <a:lnTo>
                    <a:pt x="730" y="1495"/>
                  </a:lnTo>
                  <a:lnTo>
                    <a:pt x="730" y="1494"/>
                  </a:lnTo>
                  <a:lnTo>
                    <a:pt x="731" y="1494"/>
                  </a:lnTo>
                  <a:lnTo>
                    <a:pt x="733" y="1492"/>
                  </a:lnTo>
                  <a:lnTo>
                    <a:pt x="734" y="1492"/>
                  </a:lnTo>
                  <a:lnTo>
                    <a:pt x="734" y="1490"/>
                  </a:lnTo>
                  <a:lnTo>
                    <a:pt x="735" y="1490"/>
                  </a:lnTo>
                  <a:lnTo>
                    <a:pt x="737" y="1490"/>
                  </a:lnTo>
                  <a:lnTo>
                    <a:pt x="737" y="1489"/>
                  </a:lnTo>
                  <a:lnTo>
                    <a:pt x="738" y="1489"/>
                  </a:lnTo>
                  <a:lnTo>
                    <a:pt x="738" y="1487"/>
                  </a:lnTo>
                  <a:lnTo>
                    <a:pt x="739" y="1487"/>
                  </a:lnTo>
                  <a:lnTo>
                    <a:pt x="741" y="1487"/>
                  </a:lnTo>
                  <a:lnTo>
                    <a:pt x="741" y="1486"/>
                  </a:lnTo>
                  <a:lnTo>
                    <a:pt x="742" y="1486"/>
                  </a:lnTo>
                  <a:lnTo>
                    <a:pt x="742" y="1484"/>
                  </a:lnTo>
                  <a:lnTo>
                    <a:pt x="743" y="1484"/>
                  </a:lnTo>
                  <a:lnTo>
                    <a:pt x="744" y="1483"/>
                  </a:lnTo>
                  <a:lnTo>
                    <a:pt x="746" y="1483"/>
                  </a:lnTo>
                  <a:lnTo>
                    <a:pt x="746" y="1481"/>
                  </a:lnTo>
                  <a:lnTo>
                    <a:pt x="747" y="1481"/>
                  </a:lnTo>
                  <a:lnTo>
                    <a:pt x="748" y="1479"/>
                  </a:lnTo>
                  <a:lnTo>
                    <a:pt x="750" y="1479"/>
                  </a:lnTo>
                  <a:lnTo>
                    <a:pt x="750" y="1478"/>
                  </a:lnTo>
                  <a:lnTo>
                    <a:pt x="751" y="1478"/>
                  </a:lnTo>
                  <a:lnTo>
                    <a:pt x="752" y="1476"/>
                  </a:lnTo>
                  <a:lnTo>
                    <a:pt x="754" y="1476"/>
                  </a:lnTo>
                  <a:lnTo>
                    <a:pt x="754" y="1475"/>
                  </a:lnTo>
                  <a:lnTo>
                    <a:pt x="755" y="1475"/>
                  </a:lnTo>
                  <a:lnTo>
                    <a:pt x="756" y="1473"/>
                  </a:lnTo>
                  <a:lnTo>
                    <a:pt x="757" y="1473"/>
                  </a:lnTo>
                  <a:lnTo>
                    <a:pt x="757" y="1471"/>
                  </a:lnTo>
                  <a:lnTo>
                    <a:pt x="759" y="1471"/>
                  </a:lnTo>
                  <a:lnTo>
                    <a:pt x="760" y="1471"/>
                  </a:lnTo>
                  <a:lnTo>
                    <a:pt x="760" y="1470"/>
                  </a:lnTo>
                  <a:lnTo>
                    <a:pt x="761" y="1470"/>
                  </a:lnTo>
                  <a:lnTo>
                    <a:pt x="763" y="1470"/>
                  </a:lnTo>
                  <a:lnTo>
                    <a:pt x="764" y="1468"/>
                  </a:lnTo>
                  <a:lnTo>
                    <a:pt x="765" y="1468"/>
                  </a:lnTo>
                  <a:lnTo>
                    <a:pt x="766" y="1468"/>
                  </a:lnTo>
                  <a:lnTo>
                    <a:pt x="766" y="1467"/>
                  </a:lnTo>
                  <a:lnTo>
                    <a:pt x="768" y="1467"/>
                  </a:lnTo>
                  <a:lnTo>
                    <a:pt x="769" y="1467"/>
                  </a:lnTo>
                  <a:lnTo>
                    <a:pt x="770" y="1467"/>
                  </a:lnTo>
                  <a:lnTo>
                    <a:pt x="772" y="1467"/>
                  </a:lnTo>
                  <a:lnTo>
                    <a:pt x="772" y="1465"/>
                  </a:lnTo>
                  <a:lnTo>
                    <a:pt x="773" y="1465"/>
                  </a:lnTo>
                  <a:lnTo>
                    <a:pt x="774" y="1465"/>
                  </a:lnTo>
                  <a:lnTo>
                    <a:pt x="776" y="1465"/>
                  </a:lnTo>
                  <a:lnTo>
                    <a:pt x="776" y="1464"/>
                  </a:lnTo>
                  <a:lnTo>
                    <a:pt x="777" y="1464"/>
                  </a:lnTo>
                  <a:lnTo>
                    <a:pt x="778" y="1464"/>
                  </a:lnTo>
                  <a:lnTo>
                    <a:pt x="779" y="1464"/>
                  </a:lnTo>
                  <a:lnTo>
                    <a:pt x="781" y="1462"/>
                  </a:lnTo>
                  <a:lnTo>
                    <a:pt x="782" y="1462"/>
                  </a:lnTo>
                  <a:lnTo>
                    <a:pt x="783" y="1462"/>
                  </a:lnTo>
                  <a:lnTo>
                    <a:pt x="785" y="1462"/>
                  </a:lnTo>
                  <a:lnTo>
                    <a:pt x="785" y="1460"/>
                  </a:lnTo>
                  <a:lnTo>
                    <a:pt x="786" y="1460"/>
                  </a:lnTo>
                  <a:lnTo>
                    <a:pt x="787" y="1460"/>
                  </a:lnTo>
                  <a:lnTo>
                    <a:pt x="789" y="1460"/>
                  </a:lnTo>
                  <a:lnTo>
                    <a:pt x="789" y="1459"/>
                  </a:lnTo>
                  <a:lnTo>
                    <a:pt x="790" y="1459"/>
                  </a:lnTo>
                  <a:lnTo>
                    <a:pt x="791" y="1459"/>
                  </a:lnTo>
                  <a:lnTo>
                    <a:pt x="792" y="1459"/>
                  </a:lnTo>
                  <a:lnTo>
                    <a:pt x="792" y="1457"/>
                  </a:lnTo>
                  <a:lnTo>
                    <a:pt x="794" y="1457"/>
                  </a:lnTo>
                  <a:lnTo>
                    <a:pt x="795" y="1457"/>
                  </a:lnTo>
                  <a:lnTo>
                    <a:pt x="796" y="1456"/>
                  </a:lnTo>
                  <a:lnTo>
                    <a:pt x="798" y="1456"/>
                  </a:lnTo>
                  <a:lnTo>
                    <a:pt x="799" y="1456"/>
                  </a:lnTo>
                  <a:lnTo>
                    <a:pt x="800" y="1456"/>
                  </a:lnTo>
                  <a:lnTo>
                    <a:pt x="800" y="1454"/>
                  </a:lnTo>
                  <a:lnTo>
                    <a:pt x="801" y="1454"/>
                  </a:lnTo>
                  <a:lnTo>
                    <a:pt x="803" y="1454"/>
                  </a:lnTo>
                  <a:lnTo>
                    <a:pt x="804" y="1453"/>
                  </a:lnTo>
                  <a:lnTo>
                    <a:pt x="805" y="1453"/>
                  </a:lnTo>
                  <a:lnTo>
                    <a:pt x="807" y="1453"/>
                  </a:lnTo>
                  <a:lnTo>
                    <a:pt x="807" y="1451"/>
                  </a:lnTo>
                  <a:lnTo>
                    <a:pt x="808" y="1451"/>
                  </a:lnTo>
                  <a:lnTo>
                    <a:pt x="809" y="1451"/>
                  </a:lnTo>
                  <a:lnTo>
                    <a:pt x="811" y="1451"/>
                  </a:lnTo>
                  <a:lnTo>
                    <a:pt x="811" y="1449"/>
                  </a:lnTo>
                  <a:lnTo>
                    <a:pt x="812" y="1449"/>
                  </a:lnTo>
                  <a:lnTo>
                    <a:pt x="813" y="1449"/>
                  </a:lnTo>
                  <a:lnTo>
                    <a:pt x="814" y="1449"/>
                  </a:lnTo>
                  <a:lnTo>
                    <a:pt x="814" y="1448"/>
                  </a:lnTo>
                  <a:lnTo>
                    <a:pt x="816" y="1448"/>
                  </a:lnTo>
                  <a:lnTo>
                    <a:pt x="817" y="1448"/>
                  </a:lnTo>
                  <a:lnTo>
                    <a:pt x="818" y="1448"/>
                  </a:lnTo>
                  <a:lnTo>
                    <a:pt x="820" y="1446"/>
                  </a:lnTo>
                  <a:lnTo>
                    <a:pt x="821" y="1446"/>
                  </a:lnTo>
                  <a:lnTo>
                    <a:pt x="822" y="1446"/>
                  </a:lnTo>
                  <a:lnTo>
                    <a:pt x="824" y="1446"/>
                  </a:lnTo>
                  <a:lnTo>
                    <a:pt x="824" y="1445"/>
                  </a:lnTo>
                  <a:lnTo>
                    <a:pt x="825" y="1445"/>
                  </a:lnTo>
                  <a:lnTo>
                    <a:pt x="826" y="1445"/>
                  </a:lnTo>
                  <a:lnTo>
                    <a:pt x="827" y="1445"/>
                  </a:lnTo>
                  <a:lnTo>
                    <a:pt x="827" y="1443"/>
                  </a:lnTo>
                  <a:lnTo>
                    <a:pt x="829" y="1443"/>
                  </a:lnTo>
                  <a:lnTo>
                    <a:pt x="830" y="1443"/>
                  </a:lnTo>
                  <a:lnTo>
                    <a:pt x="831" y="1443"/>
                  </a:lnTo>
                  <a:lnTo>
                    <a:pt x="833" y="1443"/>
                  </a:lnTo>
                  <a:lnTo>
                    <a:pt x="833" y="1442"/>
                  </a:lnTo>
                  <a:lnTo>
                    <a:pt x="834" y="1442"/>
                  </a:lnTo>
                  <a:lnTo>
                    <a:pt x="835" y="1442"/>
                  </a:lnTo>
                  <a:lnTo>
                    <a:pt x="836" y="1440"/>
                  </a:lnTo>
                  <a:lnTo>
                    <a:pt x="838" y="1440"/>
                  </a:lnTo>
                  <a:lnTo>
                    <a:pt x="839" y="1440"/>
                  </a:lnTo>
                  <a:lnTo>
                    <a:pt x="840" y="1438"/>
                  </a:lnTo>
                  <a:lnTo>
                    <a:pt x="842" y="1438"/>
                  </a:lnTo>
                  <a:lnTo>
                    <a:pt x="843" y="1437"/>
                  </a:lnTo>
                  <a:lnTo>
                    <a:pt x="844" y="1437"/>
                  </a:lnTo>
                  <a:lnTo>
                    <a:pt x="846" y="1437"/>
                  </a:lnTo>
                  <a:lnTo>
                    <a:pt x="846" y="1435"/>
                  </a:lnTo>
                  <a:lnTo>
                    <a:pt x="847" y="1435"/>
                  </a:lnTo>
                  <a:lnTo>
                    <a:pt x="848" y="1434"/>
                  </a:lnTo>
                  <a:lnTo>
                    <a:pt x="849" y="1434"/>
                  </a:lnTo>
                  <a:lnTo>
                    <a:pt x="849" y="1432"/>
                  </a:lnTo>
                  <a:lnTo>
                    <a:pt x="851" y="1432"/>
                  </a:lnTo>
                  <a:lnTo>
                    <a:pt x="852" y="1432"/>
                  </a:lnTo>
                  <a:lnTo>
                    <a:pt x="852" y="1430"/>
                  </a:lnTo>
                  <a:lnTo>
                    <a:pt x="853" y="1430"/>
                  </a:lnTo>
                  <a:lnTo>
                    <a:pt x="855" y="1430"/>
                  </a:lnTo>
                  <a:lnTo>
                    <a:pt x="855" y="1429"/>
                  </a:lnTo>
                  <a:lnTo>
                    <a:pt x="856" y="1429"/>
                  </a:lnTo>
                  <a:lnTo>
                    <a:pt x="857" y="1429"/>
                  </a:lnTo>
                  <a:lnTo>
                    <a:pt x="857" y="1427"/>
                  </a:lnTo>
                  <a:lnTo>
                    <a:pt x="859" y="1427"/>
                  </a:lnTo>
                  <a:lnTo>
                    <a:pt x="860" y="1426"/>
                  </a:lnTo>
                  <a:lnTo>
                    <a:pt x="861" y="1426"/>
                  </a:lnTo>
                  <a:lnTo>
                    <a:pt x="862" y="1424"/>
                  </a:lnTo>
                  <a:lnTo>
                    <a:pt x="864" y="1424"/>
                  </a:lnTo>
                  <a:lnTo>
                    <a:pt x="865" y="1424"/>
                  </a:lnTo>
                  <a:lnTo>
                    <a:pt x="865" y="1423"/>
                  </a:lnTo>
                  <a:lnTo>
                    <a:pt x="866" y="1423"/>
                  </a:lnTo>
                  <a:lnTo>
                    <a:pt x="868" y="1423"/>
                  </a:lnTo>
                  <a:lnTo>
                    <a:pt x="868" y="1421"/>
                  </a:lnTo>
                  <a:lnTo>
                    <a:pt x="869" y="1421"/>
                  </a:lnTo>
                  <a:lnTo>
                    <a:pt x="870" y="1421"/>
                  </a:lnTo>
                  <a:lnTo>
                    <a:pt x="871" y="1419"/>
                  </a:lnTo>
                  <a:lnTo>
                    <a:pt x="873" y="1419"/>
                  </a:lnTo>
                  <a:lnTo>
                    <a:pt x="874" y="1419"/>
                  </a:lnTo>
                  <a:lnTo>
                    <a:pt x="875" y="1418"/>
                  </a:lnTo>
                  <a:lnTo>
                    <a:pt x="877" y="1418"/>
                  </a:lnTo>
                  <a:lnTo>
                    <a:pt x="878" y="1418"/>
                  </a:lnTo>
                  <a:lnTo>
                    <a:pt x="879" y="1418"/>
                  </a:lnTo>
                  <a:lnTo>
                    <a:pt x="879" y="1416"/>
                  </a:lnTo>
                  <a:lnTo>
                    <a:pt x="881" y="1416"/>
                  </a:lnTo>
                  <a:lnTo>
                    <a:pt x="882" y="1416"/>
                  </a:lnTo>
                  <a:lnTo>
                    <a:pt x="883" y="1416"/>
                  </a:lnTo>
                  <a:lnTo>
                    <a:pt x="884" y="1416"/>
                  </a:lnTo>
                  <a:lnTo>
                    <a:pt x="886" y="1415"/>
                  </a:lnTo>
                  <a:lnTo>
                    <a:pt x="887" y="1415"/>
                  </a:lnTo>
                  <a:lnTo>
                    <a:pt x="888" y="1415"/>
                  </a:lnTo>
                  <a:lnTo>
                    <a:pt x="890" y="1415"/>
                  </a:lnTo>
                  <a:lnTo>
                    <a:pt x="891" y="1415"/>
                  </a:lnTo>
                  <a:lnTo>
                    <a:pt x="891" y="1413"/>
                  </a:lnTo>
                  <a:lnTo>
                    <a:pt x="892" y="1413"/>
                  </a:lnTo>
                  <a:lnTo>
                    <a:pt x="894" y="1413"/>
                  </a:lnTo>
                  <a:lnTo>
                    <a:pt x="895" y="1413"/>
                  </a:lnTo>
                  <a:lnTo>
                    <a:pt x="896" y="1412"/>
                  </a:lnTo>
                  <a:lnTo>
                    <a:pt x="897" y="1412"/>
                  </a:lnTo>
                  <a:lnTo>
                    <a:pt x="899" y="1412"/>
                  </a:lnTo>
                  <a:lnTo>
                    <a:pt x="900" y="1412"/>
                  </a:lnTo>
                  <a:lnTo>
                    <a:pt x="900" y="1410"/>
                  </a:lnTo>
                  <a:lnTo>
                    <a:pt x="901" y="1410"/>
                  </a:lnTo>
                  <a:lnTo>
                    <a:pt x="903" y="1410"/>
                  </a:lnTo>
                  <a:lnTo>
                    <a:pt x="904" y="1410"/>
                  </a:lnTo>
                  <a:lnTo>
                    <a:pt x="905" y="1410"/>
                  </a:lnTo>
                  <a:lnTo>
                    <a:pt x="905" y="1408"/>
                  </a:lnTo>
                  <a:lnTo>
                    <a:pt x="906" y="1408"/>
                  </a:lnTo>
                  <a:lnTo>
                    <a:pt x="908" y="1408"/>
                  </a:lnTo>
                  <a:lnTo>
                    <a:pt x="909" y="1408"/>
                  </a:lnTo>
                  <a:lnTo>
                    <a:pt x="910" y="1407"/>
                  </a:lnTo>
                  <a:lnTo>
                    <a:pt x="912" y="1407"/>
                  </a:lnTo>
                  <a:lnTo>
                    <a:pt x="913" y="1407"/>
                  </a:lnTo>
                  <a:lnTo>
                    <a:pt x="914" y="1407"/>
                  </a:lnTo>
                  <a:lnTo>
                    <a:pt x="916" y="1407"/>
                  </a:lnTo>
                  <a:lnTo>
                    <a:pt x="916" y="1405"/>
                  </a:lnTo>
                  <a:lnTo>
                    <a:pt x="917" y="1405"/>
                  </a:lnTo>
                  <a:lnTo>
                    <a:pt x="918" y="1405"/>
                  </a:lnTo>
                  <a:lnTo>
                    <a:pt x="919" y="1405"/>
                  </a:lnTo>
                  <a:lnTo>
                    <a:pt x="921" y="1405"/>
                  </a:lnTo>
                  <a:lnTo>
                    <a:pt x="922" y="1405"/>
                  </a:lnTo>
                  <a:lnTo>
                    <a:pt x="922" y="1404"/>
                  </a:lnTo>
                  <a:lnTo>
                    <a:pt x="923" y="1404"/>
                  </a:lnTo>
                  <a:lnTo>
                    <a:pt x="925" y="1404"/>
                  </a:lnTo>
                  <a:lnTo>
                    <a:pt x="926" y="1404"/>
                  </a:lnTo>
                  <a:lnTo>
                    <a:pt x="927" y="1404"/>
                  </a:lnTo>
                  <a:lnTo>
                    <a:pt x="929" y="1404"/>
                  </a:lnTo>
                  <a:lnTo>
                    <a:pt x="930" y="1404"/>
                  </a:lnTo>
                  <a:lnTo>
                    <a:pt x="931" y="1404"/>
                  </a:lnTo>
                  <a:lnTo>
                    <a:pt x="932" y="1402"/>
                  </a:lnTo>
                  <a:lnTo>
                    <a:pt x="934" y="1402"/>
                  </a:lnTo>
                  <a:lnTo>
                    <a:pt x="935" y="1402"/>
                  </a:lnTo>
                  <a:lnTo>
                    <a:pt x="936" y="1402"/>
                  </a:lnTo>
                  <a:lnTo>
                    <a:pt x="938" y="1402"/>
                  </a:lnTo>
                  <a:lnTo>
                    <a:pt x="939" y="1402"/>
                  </a:lnTo>
                  <a:lnTo>
                    <a:pt x="940" y="1402"/>
                  </a:lnTo>
                  <a:lnTo>
                    <a:pt x="941" y="1402"/>
                  </a:lnTo>
                  <a:lnTo>
                    <a:pt x="943" y="1402"/>
                  </a:lnTo>
                  <a:lnTo>
                    <a:pt x="944" y="1401"/>
                  </a:lnTo>
                  <a:lnTo>
                    <a:pt x="945" y="1401"/>
                  </a:lnTo>
                  <a:lnTo>
                    <a:pt x="947" y="1401"/>
                  </a:lnTo>
                  <a:lnTo>
                    <a:pt x="948" y="1401"/>
                  </a:lnTo>
                  <a:lnTo>
                    <a:pt x="949" y="1401"/>
                  </a:lnTo>
                  <a:lnTo>
                    <a:pt x="951" y="1401"/>
                  </a:lnTo>
                  <a:lnTo>
                    <a:pt x="952" y="1401"/>
                  </a:lnTo>
                  <a:lnTo>
                    <a:pt x="952" y="1399"/>
                  </a:lnTo>
                  <a:lnTo>
                    <a:pt x="953" y="1399"/>
                  </a:lnTo>
                  <a:lnTo>
                    <a:pt x="954" y="1399"/>
                  </a:lnTo>
                  <a:lnTo>
                    <a:pt x="956" y="1399"/>
                  </a:lnTo>
                  <a:lnTo>
                    <a:pt x="957" y="1399"/>
                  </a:lnTo>
                  <a:lnTo>
                    <a:pt x="958" y="1399"/>
                  </a:lnTo>
                  <a:lnTo>
                    <a:pt x="960" y="1399"/>
                  </a:lnTo>
                  <a:lnTo>
                    <a:pt x="961" y="1397"/>
                  </a:lnTo>
                  <a:lnTo>
                    <a:pt x="962" y="1397"/>
                  </a:lnTo>
                  <a:lnTo>
                    <a:pt x="963" y="1397"/>
                  </a:lnTo>
                  <a:lnTo>
                    <a:pt x="965" y="1397"/>
                  </a:lnTo>
                  <a:lnTo>
                    <a:pt x="966" y="1397"/>
                  </a:lnTo>
                  <a:lnTo>
                    <a:pt x="967" y="1397"/>
                  </a:lnTo>
                  <a:lnTo>
                    <a:pt x="969" y="1397"/>
                  </a:lnTo>
                  <a:lnTo>
                    <a:pt x="969" y="1396"/>
                  </a:lnTo>
                  <a:lnTo>
                    <a:pt x="970" y="1396"/>
                  </a:lnTo>
                  <a:lnTo>
                    <a:pt x="971" y="1396"/>
                  </a:lnTo>
                  <a:lnTo>
                    <a:pt x="973" y="1396"/>
                  </a:lnTo>
                  <a:lnTo>
                    <a:pt x="974" y="1396"/>
                  </a:lnTo>
                  <a:lnTo>
                    <a:pt x="975" y="1396"/>
                  </a:lnTo>
                  <a:lnTo>
                    <a:pt x="976" y="1396"/>
                  </a:lnTo>
                  <a:lnTo>
                    <a:pt x="978" y="1396"/>
                  </a:lnTo>
                  <a:lnTo>
                    <a:pt x="979" y="1396"/>
                  </a:lnTo>
                  <a:lnTo>
                    <a:pt x="980" y="1396"/>
                  </a:lnTo>
                  <a:lnTo>
                    <a:pt x="982" y="1396"/>
                  </a:lnTo>
                  <a:lnTo>
                    <a:pt x="982" y="1394"/>
                  </a:lnTo>
                  <a:lnTo>
                    <a:pt x="983" y="1394"/>
                  </a:lnTo>
                  <a:lnTo>
                    <a:pt x="984" y="1394"/>
                  </a:lnTo>
                  <a:lnTo>
                    <a:pt x="986" y="1394"/>
                  </a:lnTo>
                  <a:lnTo>
                    <a:pt x="987" y="1394"/>
                  </a:lnTo>
                  <a:lnTo>
                    <a:pt x="988" y="1394"/>
                  </a:lnTo>
                  <a:lnTo>
                    <a:pt x="989" y="1394"/>
                  </a:lnTo>
                  <a:lnTo>
                    <a:pt x="991" y="1394"/>
                  </a:lnTo>
                  <a:lnTo>
                    <a:pt x="992" y="1394"/>
                  </a:lnTo>
                  <a:lnTo>
                    <a:pt x="993" y="1394"/>
                  </a:lnTo>
                  <a:lnTo>
                    <a:pt x="995" y="1394"/>
                  </a:lnTo>
                  <a:lnTo>
                    <a:pt x="996" y="1394"/>
                  </a:lnTo>
                  <a:lnTo>
                    <a:pt x="997" y="1394"/>
                  </a:lnTo>
                  <a:lnTo>
                    <a:pt x="998" y="1394"/>
                  </a:lnTo>
                  <a:lnTo>
                    <a:pt x="1000" y="1394"/>
                  </a:lnTo>
                  <a:lnTo>
                    <a:pt x="1001" y="1394"/>
                  </a:lnTo>
                  <a:lnTo>
                    <a:pt x="1002" y="1396"/>
                  </a:lnTo>
                  <a:lnTo>
                    <a:pt x="1004" y="1396"/>
                  </a:lnTo>
                  <a:lnTo>
                    <a:pt x="1005" y="1396"/>
                  </a:lnTo>
                  <a:lnTo>
                    <a:pt x="1006" y="1396"/>
                  </a:lnTo>
                  <a:lnTo>
                    <a:pt x="1008" y="1396"/>
                  </a:lnTo>
                  <a:lnTo>
                    <a:pt x="1008" y="1397"/>
                  </a:lnTo>
                  <a:lnTo>
                    <a:pt x="1009" y="1397"/>
                  </a:lnTo>
                  <a:lnTo>
                    <a:pt x="1010" y="1397"/>
                  </a:lnTo>
                  <a:lnTo>
                    <a:pt x="1011" y="1397"/>
                  </a:lnTo>
                  <a:lnTo>
                    <a:pt x="1011" y="1399"/>
                  </a:lnTo>
                  <a:lnTo>
                    <a:pt x="1013" y="1399"/>
                  </a:lnTo>
                  <a:lnTo>
                    <a:pt x="1014" y="1399"/>
                  </a:lnTo>
                  <a:lnTo>
                    <a:pt x="1015" y="1401"/>
                  </a:lnTo>
                  <a:lnTo>
                    <a:pt x="1017" y="1401"/>
                  </a:lnTo>
                  <a:lnTo>
                    <a:pt x="1018" y="1401"/>
                  </a:lnTo>
                  <a:lnTo>
                    <a:pt x="1018" y="1402"/>
                  </a:lnTo>
                  <a:lnTo>
                    <a:pt x="1019" y="1402"/>
                  </a:lnTo>
                  <a:lnTo>
                    <a:pt x="1021" y="1402"/>
                  </a:lnTo>
                  <a:lnTo>
                    <a:pt x="1021" y="1404"/>
                  </a:lnTo>
                  <a:lnTo>
                    <a:pt x="1022" y="1404"/>
                  </a:lnTo>
                  <a:lnTo>
                    <a:pt x="1023" y="1404"/>
                  </a:lnTo>
                  <a:lnTo>
                    <a:pt x="1023" y="1405"/>
                  </a:lnTo>
                  <a:lnTo>
                    <a:pt x="1024" y="1405"/>
                  </a:lnTo>
                  <a:lnTo>
                    <a:pt x="1026" y="1405"/>
                  </a:lnTo>
                  <a:lnTo>
                    <a:pt x="1026" y="1407"/>
                  </a:lnTo>
                  <a:lnTo>
                    <a:pt x="1027" y="1407"/>
                  </a:lnTo>
                  <a:lnTo>
                    <a:pt x="1028" y="1407"/>
                  </a:lnTo>
                  <a:lnTo>
                    <a:pt x="1030" y="1408"/>
                  </a:lnTo>
                  <a:lnTo>
                    <a:pt x="1031" y="1408"/>
                  </a:lnTo>
                  <a:lnTo>
                    <a:pt x="1032" y="1410"/>
                  </a:lnTo>
                  <a:lnTo>
                    <a:pt x="1033" y="1410"/>
                  </a:lnTo>
                  <a:lnTo>
                    <a:pt x="1035" y="1410"/>
                  </a:lnTo>
                  <a:lnTo>
                    <a:pt x="1035" y="1412"/>
                  </a:lnTo>
                  <a:lnTo>
                    <a:pt x="1036" y="1412"/>
                  </a:lnTo>
                  <a:lnTo>
                    <a:pt x="1037" y="1412"/>
                  </a:lnTo>
                  <a:lnTo>
                    <a:pt x="1039" y="1413"/>
                  </a:lnTo>
                  <a:lnTo>
                    <a:pt x="1040" y="1413"/>
                  </a:lnTo>
                  <a:lnTo>
                    <a:pt x="1041" y="1413"/>
                  </a:lnTo>
                  <a:lnTo>
                    <a:pt x="1041" y="1415"/>
                  </a:lnTo>
                  <a:lnTo>
                    <a:pt x="1043" y="1415"/>
                  </a:lnTo>
                  <a:lnTo>
                    <a:pt x="1044" y="1415"/>
                  </a:lnTo>
                  <a:lnTo>
                    <a:pt x="1045" y="1416"/>
                  </a:lnTo>
                  <a:lnTo>
                    <a:pt x="1046" y="1416"/>
                  </a:lnTo>
                  <a:lnTo>
                    <a:pt x="1048" y="1416"/>
                  </a:lnTo>
                  <a:lnTo>
                    <a:pt x="1048" y="1418"/>
                  </a:lnTo>
                  <a:lnTo>
                    <a:pt x="1049" y="1418"/>
                  </a:lnTo>
                  <a:lnTo>
                    <a:pt x="1050" y="1418"/>
                  </a:lnTo>
                  <a:lnTo>
                    <a:pt x="1052" y="1419"/>
                  </a:lnTo>
                  <a:lnTo>
                    <a:pt x="1053" y="1419"/>
                  </a:lnTo>
                  <a:lnTo>
                    <a:pt x="1054" y="1419"/>
                  </a:lnTo>
                  <a:lnTo>
                    <a:pt x="1054" y="1421"/>
                  </a:lnTo>
                  <a:lnTo>
                    <a:pt x="1056" y="1421"/>
                  </a:lnTo>
                  <a:lnTo>
                    <a:pt x="1057" y="1423"/>
                  </a:lnTo>
                  <a:lnTo>
                    <a:pt x="1058" y="1423"/>
                  </a:lnTo>
                  <a:lnTo>
                    <a:pt x="1059" y="1423"/>
                  </a:lnTo>
                  <a:lnTo>
                    <a:pt x="1059" y="1424"/>
                  </a:lnTo>
                  <a:lnTo>
                    <a:pt x="1061" y="1424"/>
                  </a:lnTo>
                  <a:lnTo>
                    <a:pt x="1062" y="1426"/>
                  </a:lnTo>
                  <a:lnTo>
                    <a:pt x="1063" y="1426"/>
                  </a:lnTo>
                  <a:lnTo>
                    <a:pt x="1063" y="1427"/>
                  </a:lnTo>
                  <a:lnTo>
                    <a:pt x="1065" y="1427"/>
                  </a:lnTo>
                  <a:lnTo>
                    <a:pt x="1066" y="1427"/>
                  </a:lnTo>
                  <a:lnTo>
                    <a:pt x="1066" y="1429"/>
                  </a:lnTo>
                  <a:lnTo>
                    <a:pt x="1067" y="1429"/>
                  </a:lnTo>
                  <a:lnTo>
                    <a:pt x="1068" y="1430"/>
                  </a:lnTo>
                  <a:lnTo>
                    <a:pt x="1070" y="1430"/>
                  </a:lnTo>
                  <a:lnTo>
                    <a:pt x="1070" y="1432"/>
                  </a:lnTo>
                  <a:lnTo>
                    <a:pt x="1071" y="1432"/>
                  </a:lnTo>
                  <a:lnTo>
                    <a:pt x="1072" y="1434"/>
                  </a:lnTo>
                  <a:lnTo>
                    <a:pt x="1074" y="1434"/>
                  </a:lnTo>
                  <a:lnTo>
                    <a:pt x="1074" y="1435"/>
                  </a:lnTo>
                  <a:lnTo>
                    <a:pt x="1075" y="1435"/>
                  </a:lnTo>
                  <a:lnTo>
                    <a:pt x="1076" y="1437"/>
                  </a:lnTo>
                  <a:lnTo>
                    <a:pt x="1078" y="1437"/>
                  </a:lnTo>
                  <a:lnTo>
                    <a:pt x="1078" y="1438"/>
                  </a:lnTo>
                  <a:lnTo>
                    <a:pt x="1079" y="1438"/>
                  </a:lnTo>
                  <a:lnTo>
                    <a:pt x="1080" y="1438"/>
                  </a:lnTo>
                  <a:lnTo>
                    <a:pt x="1080" y="1440"/>
                  </a:lnTo>
                  <a:lnTo>
                    <a:pt x="1081" y="1440"/>
                  </a:lnTo>
                  <a:lnTo>
                    <a:pt x="1083" y="1442"/>
                  </a:lnTo>
                  <a:lnTo>
                    <a:pt x="1084" y="1442"/>
                  </a:lnTo>
                  <a:lnTo>
                    <a:pt x="1084" y="1443"/>
                  </a:lnTo>
                  <a:lnTo>
                    <a:pt x="1085" y="1443"/>
                  </a:lnTo>
                  <a:lnTo>
                    <a:pt x="1087" y="1443"/>
                  </a:lnTo>
                  <a:lnTo>
                    <a:pt x="1087" y="1445"/>
                  </a:lnTo>
                  <a:lnTo>
                    <a:pt x="1088" y="1445"/>
                  </a:lnTo>
                  <a:lnTo>
                    <a:pt x="1089" y="1445"/>
                  </a:lnTo>
                  <a:lnTo>
                    <a:pt x="1089" y="1446"/>
                  </a:lnTo>
                  <a:lnTo>
                    <a:pt x="1091" y="1446"/>
                  </a:lnTo>
                  <a:lnTo>
                    <a:pt x="1092" y="1446"/>
                  </a:lnTo>
                  <a:lnTo>
                    <a:pt x="1093" y="1448"/>
                  </a:lnTo>
                  <a:lnTo>
                    <a:pt x="1094" y="1448"/>
                  </a:lnTo>
                  <a:lnTo>
                    <a:pt x="1096" y="1448"/>
                  </a:lnTo>
                  <a:lnTo>
                    <a:pt x="1097" y="1449"/>
                  </a:lnTo>
                  <a:lnTo>
                    <a:pt x="1098" y="1449"/>
                  </a:lnTo>
                  <a:lnTo>
                    <a:pt x="1100" y="1449"/>
                  </a:lnTo>
                  <a:lnTo>
                    <a:pt x="1101" y="1449"/>
                  </a:lnTo>
                  <a:lnTo>
                    <a:pt x="1101" y="1451"/>
                  </a:lnTo>
                  <a:lnTo>
                    <a:pt x="1102" y="1451"/>
                  </a:lnTo>
                  <a:lnTo>
                    <a:pt x="1103" y="1451"/>
                  </a:lnTo>
                  <a:lnTo>
                    <a:pt x="1105" y="1451"/>
                  </a:lnTo>
                  <a:lnTo>
                    <a:pt x="1106" y="1453"/>
                  </a:lnTo>
                  <a:lnTo>
                    <a:pt x="1107" y="1453"/>
                  </a:lnTo>
                  <a:lnTo>
                    <a:pt x="1109" y="1453"/>
                  </a:lnTo>
                  <a:lnTo>
                    <a:pt x="1110" y="1454"/>
                  </a:lnTo>
                  <a:lnTo>
                    <a:pt x="1111" y="1454"/>
                  </a:lnTo>
                  <a:lnTo>
                    <a:pt x="1113" y="1454"/>
                  </a:lnTo>
                  <a:lnTo>
                    <a:pt x="1113" y="1456"/>
                  </a:lnTo>
                  <a:lnTo>
                    <a:pt x="1114" y="1456"/>
                  </a:lnTo>
                  <a:lnTo>
                    <a:pt x="1115" y="1456"/>
                  </a:lnTo>
                  <a:lnTo>
                    <a:pt x="1115" y="1457"/>
                  </a:lnTo>
                  <a:lnTo>
                    <a:pt x="1116" y="1457"/>
                  </a:lnTo>
                  <a:lnTo>
                    <a:pt x="1118" y="1457"/>
                  </a:lnTo>
                  <a:lnTo>
                    <a:pt x="1119" y="1457"/>
                  </a:lnTo>
                  <a:lnTo>
                    <a:pt x="1119" y="1459"/>
                  </a:lnTo>
                  <a:lnTo>
                    <a:pt x="1120" y="1459"/>
                  </a:lnTo>
                  <a:lnTo>
                    <a:pt x="1122" y="1459"/>
                  </a:lnTo>
                  <a:lnTo>
                    <a:pt x="1122" y="1460"/>
                  </a:lnTo>
                  <a:lnTo>
                    <a:pt x="1123" y="1460"/>
                  </a:lnTo>
                  <a:lnTo>
                    <a:pt x="1124" y="1460"/>
                  </a:lnTo>
                  <a:lnTo>
                    <a:pt x="1126" y="1460"/>
                  </a:lnTo>
                  <a:lnTo>
                    <a:pt x="1126" y="1462"/>
                  </a:lnTo>
                  <a:lnTo>
                    <a:pt x="1127" y="1462"/>
                  </a:lnTo>
                  <a:lnTo>
                    <a:pt x="1128" y="1462"/>
                  </a:lnTo>
                  <a:lnTo>
                    <a:pt x="1129" y="1464"/>
                  </a:lnTo>
                  <a:lnTo>
                    <a:pt x="1131" y="1464"/>
                  </a:lnTo>
                  <a:lnTo>
                    <a:pt x="1132" y="1464"/>
                  </a:lnTo>
                  <a:lnTo>
                    <a:pt x="1132" y="1465"/>
                  </a:lnTo>
                  <a:lnTo>
                    <a:pt x="1133" y="1465"/>
                  </a:lnTo>
                  <a:lnTo>
                    <a:pt x="1135" y="1465"/>
                  </a:lnTo>
                  <a:lnTo>
                    <a:pt x="1136" y="1467"/>
                  </a:lnTo>
                  <a:lnTo>
                    <a:pt x="1137" y="1467"/>
                  </a:lnTo>
                  <a:lnTo>
                    <a:pt x="1138" y="1467"/>
                  </a:lnTo>
                  <a:lnTo>
                    <a:pt x="1140" y="1468"/>
                  </a:lnTo>
                  <a:lnTo>
                    <a:pt x="1141" y="1468"/>
                  </a:lnTo>
                  <a:lnTo>
                    <a:pt x="1142" y="1468"/>
                  </a:lnTo>
                  <a:lnTo>
                    <a:pt x="1142" y="1470"/>
                  </a:lnTo>
                  <a:lnTo>
                    <a:pt x="1144" y="1470"/>
                  </a:lnTo>
                  <a:lnTo>
                    <a:pt x="1145" y="1470"/>
                  </a:lnTo>
                  <a:lnTo>
                    <a:pt x="1146" y="1471"/>
                  </a:lnTo>
                  <a:lnTo>
                    <a:pt x="1148" y="1471"/>
                  </a:lnTo>
                  <a:lnTo>
                    <a:pt x="1149" y="1471"/>
                  </a:lnTo>
                  <a:lnTo>
                    <a:pt x="1150" y="1473"/>
                  </a:lnTo>
                  <a:lnTo>
                    <a:pt x="1151" y="1473"/>
                  </a:lnTo>
                  <a:lnTo>
                    <a:pt x="1153" y="1473"/>
                  </a:lnTo>
                  <a:lnTo>
                    <a:pt x="1154" y="1473"/>
                  </a:lnTo>
                  <a:lnTo>
                    <a:pt x="1155" y="1475"/>
                  </a:lnTo>
                  <a:lnTo>
                    <a:pt x="1157" y="1475"/>
                  </a:lnTo>
                  <a:lnTo>
                    <a:pt x="1158" y="1475"/>
                  </a:lnTo>
                  <a:lnTo>
                    <a:pt x="1159" y="1475"/>
                  </a:lnTo>
                  <a:lnTo>
                    <a:pt x="1161" y="1475"/>
                  </a:lnTo>
                  <a:lnTo>
                    <a:pt x="1162" y="1475"/>
                  </a:lnTo>
                  <a:lnTo>
                    <a:pt x="1162" y="1476"/>
                  </a:lnTo>
                  <a:lnTo>
                    <a:pt x="1163" y="1476"/>
                  </a:lnTo>
                  <a:lnTo>
                    <a:pt x="1164" y="1476"/>
                  </a:lnTo>
                  <a:lnTo>
                    <a:pt x="1166" y="1476"/>
                  </a:lnTo>
                  <a:lnTo>
                    <a:pt x="1167" y="1476"/>
                  </a:lnTo>
                  <a:lnTo>
                    <a:pt x="1168" y="1476"/>
                  </a:lnTo>
                  <a:lnTo>
                    <a:pt x="1170" y="1476"/>
                  </a:lnTo>
                  <a:lnTo>
                    <a:pt x="1170" y="1478"/>
                  </a:lnTo>
                  <a:lnTo>
                    <a:pt x="1171" y="1478"/>
                  </a:lnTo>
                  <a:lnTo>
                    <a:pt x="1172" y="1478"/>
                  </a:lnTo>
                  <a:lnTo>
                    <a:pt x="1173" y="1478"/>
                  </a:lnTo>
                  <a:lnTo>
                    <a:pt x="1175" y="1478"/>
                  </a:lnTo>
                  <a:lnTo>
                    <a:pt x="1176" y="1479"/>
                  </a:lnTo>
                  <a:lnTo>
                    <a:pt x="1177" y="1479"/>
                  </a:lnTo>
                  <a:lnTo>
                    <a:pt x="1179" y="1479"/>
                  </a:lnTo>
                  <a:lnTo>
                    <a:pt x="1180" y="1479"/>
                  </a:lnTo>
                  <a:lnTo>
                    <a:pt x="1181" y="1481"/>
                  </a:lnTo>
                  <a:lnTo>
                    <a:pt x="1183" y="1481"/>
                  </a:lnTo>
                  <a:lnTo>
                    <a:pt x="1184" y="1481"/>
                  </a:lnTo>
                  <a:lnTo>
                    <a:pt x="1185" y="1481"/>
                  </a:lnTo>
                  <a:lnTo>
                    <a:pt x="1186" y="1481"/>
                  </a:lnTo>
                  <a:lnTo>
                    <a:pt x="1186" y="1483"/>
                  </a:lnTo>
                  <a:lnTo>
                    <a:pt x="1188" y="1483"/>
                  </a:lnTo>
                  <a:lnTo>
                    <a:pt x="1189" y="1483"/>
                  </a:lnTo>
                  <a:lnTo>
                    <a:pt x="1190" y="1483"/>
                  </a:lnTo>
                  <a:lnTo>
                    <a:pt x="1192" y="1483"/>
                  </a:lnTo>
                  <a:lnTo>
                    <a:pt x="1193" y="1483"/>
                  </a:lnTo>
                  <a:lnTo>
                    <a:pt x="1194" y="1483"/>
                  </a:lnTo>
                  <a:lnTo>
                    <a:pt x="1196" y="1483"/>
                  </a:lnTo>
                  <a:lnTo>
                    <a:pt x="1197" y="1483"/>
                  </a:lnTo>
                  <a:lnTo>
                    <a:pt x="1198" y="1484"/>
                  </a:lnTo>
                  <a:lnTo>
                    <a:pt x="1199" y="1484"/>
                  </a:lnTo>
                  <a:lnTo>
                    <a:pt x="1201" y="1484"/>
                  </a:lnTo>
                  <a:lnTo>
                    <a:pt x="1202" y="1484"/>
                  </a:lnTo>
                  <a:lnTo>
                    <a:pt x="1203" y="1484"/>
                  </a:lnTo>
                  <a:lnTo>
                    <a:pt x="1203" y="1483"/>
                  </a:lnTo>
                  <a:lnTo>
                    <a:pt x="1205" y="1483"/>
                  </a:lnTo>
                  <a:lnTo>
                    <a:pt x="1206" y="1483"/>
                  </a:lnTo>
                  <a:lnTo>
                    <a:pt x="1207" y="1483"/>
                  </a:lnTo>
                  <a:lnTo>
                    <a:pt x="1208" y="1483"/>
                  </a:lnTo>
                  <a:lnTo>
                    <a:pt x="1210" y="1483"/>
                  </a:lnTo>
                  <a:lnTo>
                    <a:pt x="1211" y="1483"/>
                  </a:lnTo>
                  <a:lnTo>
                    <a:pt x="1212" y="1483"/>
                  </a:lnTo>
                  <a:lnTo>
                    <a:pt x="1214" y="1483"/>
                  </a:lnTo>
                  <a:lnTo>
                    <a:pt x="1214" y="1481"/>
                  </a:lnTo>
                  <a:lnTo>
                    <a:pt x="1215" y="1481"/>
                  </a:lnTo>
                  <a:lnTo>
                    <a:pt x="1216" y="1481"/>
                  </a:lnTo>
                  <a:lnTo>
                    <a:pt x="1218" y="1481"/>
                  </a:lnTo>
                  <a:lnTo>
                    <a:pt x="1219" y="1481"/>
                  </a:lnTo>
                  <a:lnTo>
                    <a:pt x="1220" y="1481"/>
                  </a:lnTo>
                  <a:lnTo>
                    <a:pt x="1220" y="1479"/>
                  </a:lnTo>
                  <a:lnTo>
                    <a:pt x="1221" y="1479"/>
                  </a:lnTo>
                  <a:lnTo>
                    <a:pt x="1223" y="1479"/>
                  </a:lnTo>
                  <a:lnTo>
                    <a:pt x="1224" y="1479"/>
                  </a:lnTo>
                  <a:lnTo>
                    <a:pt x="1225" y="1478"/>
                  </a:lnTo>
                  <a:lnTo>
                    <a:pt x="1227" y="1478"/>
                  </a:lnTo>
                  <a:lnTo>
                    <a:pt x="1228" y="1478"/>
                  </a:lnTo>
                  <a:lnTo>
                    <a:pt x="1229" y="1478"/>
                  </a:lnTo>
                  <a:lnTo>
                    <a:pt x="1231" y="1478"/>
                  </a:lnTo>
                  <a:lnTo>
                    <a:pt x="1232" y="1476"/>
                  </a:lnTo>
                  <a:lnTo>
                    <a:pt x="1233" y="1476"/>
                  </a:lnTo>
                  <a:lnTo>
                    <a:pt x="1234" y="1476"/>
                  </a:lnTo>
                  <a:lnTo>
                    <a:pt x="1236" y="1476"/>
                  </a:lnTo>
                  <a:lnTo>
                    <a:pt x="1237" y="1476"/>
                  </a:lnTo>
                  <a:lnTo>
                    <a:pt x="1238" y="1476"/>
                  </a:lnTo>
                  <a:lnTo>
                    <a:pt x="1240" y="1476"/>
                  </a:lnTo>
                  <a:lnTo>
                    <a:pt x="1241" y="1476"/>
                  </a:lnTo>
                  <a:lnTo>
                    <a:pt x="1242" y="1476"/>
                  </a:lnTo>
                  <a:lnTo>
                    <a:pt x="1243" y="1476"/>
                  </a:lnTo>
                  <a:lnTo>
                    <a:pt x="1245" y="1476"/>
                  </a:lnTo>
                  <a:lnTo>
                    <a:pt x="1246" y="1476"/>
                  </a:lnTo>
                  <a:lnTo>
                    <a:pt x="1247" y="1476"/>
                  </a:lnTo>
                  <a:lnTo>
                    <a:pt x="1249" y="1478"/>
                  </a:lnTo>
                  <a:lnTo>
                    <a:pt x="1250" y="1478"/>
                  </a:lnTo>
                  <a:lnTo>
                    <a:pt x="1251" y="1478"/>
                  </a:lnTo>
                  <a:lnTo>
                    <a:pt x="1253" y="1478"/>
                  </a:lnTo>
                  <a:lnTo>
                    <a:pt x="1254" y="1478"/>
                  </a:lnTo>
                  <a:lnTo>
                    <a:pt x="1255" y="1479"/>
                  </a:lnTo>
                  <a:lnTo>
                    <a:pt x="1256" y="1479"/>
                  </a:lnTo>
                  <a:lnTo>
                    <a:pt x="1258" y="1479"/>
                  </a:lnTo>
                  <a:lnTo>
                    <a:pt x="1259" y="1479"/>
                  </a:lnTo>
                  <a:lnTo>
                    <a:pt x="1260" y="1479"/>
                  </a:lnTo>
                  <a:lnTo>
                    <a:pt x="1260" y="1481"/>
                  </a:lnTo>
                  <a:lnTo>
                    <a:pt x="1262" y="1481"/>
                  </a:lnTo>
                  <a:lnTo>
                    <a:pt x="1263" y="1481"/>
                  </a:lnTo>
                  <a:lnTo>
                    <a:pt x="1264" y="1481"/>
                  </a:lnTo>
                  <a:lnTo>
                    <a:pt x="1264" y="1483"/>
                  </a:lnTo>
                  <a:lnTo>
                    <a:pt x="1266" y="1483"/>
                  </a:lnTo>
                  <a:lnTo>
                    <a:pt x="1267" y="1483"/>
                  </a:lnTo>
                  <a:lnTo>
                    <a:pt x="1267" y="1484"/>
                  </a:lnTo>
                  <a:lnTo>
                    <a:pt x="1268" y="1484"/>
                  </a:lnTo>
                  <a:lnTo>
                    <a:pt x="1269" y="1486"/>
                  </a:lnTo>
                  <a:lnTo>
                    <a:pt x="1271" y="1486"/>
                  </a:lnTo>
                  <a:lnTo>
                    <a:pt x="1271" y="1487"/>
                  </a:lnTo>
                  <a:lnTo>
                    <a:pt x="1272" y="1487"/>
                  </a:lnTo>
                  <a:lnTo>
                    <a:pt x="1273" y="1489"/>
                  </a:lnTo>
                  <a:lnTo>
                    <a:pt x="1275" y="1489"/>
                  </a:lnTo>
                  <a:lnTo>
                    <a:pt x="1275" y="1490"/>
                  </a:lnTo>
                  <a:lnTo>
                    <a:pt x="1276" y="1492"/>
                  </a:lnTo>
                  <a:lnTo>
                    <a:pt x="1277" y="1492"/>
                  </a:lnTo>
                  <a:lnTo>
                    <a:pt x="1277" y="1494"/>
                  </a:lnTo>
                  <a:lnTo>
                    <a:pt x="1278" y="1495"/>
                  </a:lnTo>
                  <a:lnTo>
                    <a:pt x="1280" y="1495"/>
                  </a:lnTo>
                  <a:lnTo>
                    <a:pt x="1280" y="1497"/>
                  </a:lnTo>
                  <a:lnTo>
                    <a:pt x="1281" y="1498"/>
                  </a:lnTo>
                  <a:lnTo>
                    <a:pt x="1282" y="1500"/>
                  </a:lnTo>
                  <a:lnTo>
                    <a:pt x="1284" y="1500"/>
                  </a:lnTo>
                  <a:lnTo>
                    <a:pt x="1284" y="1501"/>
                  </a:lnTo>
                  <a:lnTo>
                    <a:pt x="1285" y="1503"/>
                  </a:lnTo>
                  <a:lnTo>
                    <a:pt x="1286" y="1505"/>
                  </a:lnTo>
                  <a:lnTo>
                    <a:pt x="1286" y="1506"/>
                  </a:lnTo>
                  <a:lnTo>
                    <a:pt x="1288" y="1506"/>
                  </a:lnTo>
                  <a:lnTo>
                    <a:pt x="1288" y="1508"/>
                  </a:lnTo>
                  <a:lnTo>
                    <a:pt x="1289" y="1508"/>
                  </a:lnTo>
                  <a:lnTo>
                    <a:pt x="1289" y="1509"/>
                  </a:lnTo>
                  <a:lnTo>
                    <a:pt x="1290" y="1509"/>
                  </a:lnTo>
                  <a:lnTo>
                    <a:pt x="1290" y="1511"/>
                  </a:lnTo>
                  <a:lnTo>
                    <a:pt x="1291" y="1511"/>
                  </a:lnTo>
                  <a:lnTo>
                    <a:pt x="1291" y="1512"/>
                  </a:lnTo>
                  <a:lnTo>
                    <a:pt x="1293" y="1512"/>
                  </a:lnTo>
                  <a:lnTo>
                    <a:pt x="1293" y="1514"/>
                  </a:lnTo>
                  <a:lnTo>
                    <a:pt x="1294" y="1514"/>
                  </a:lnTo>
                  <a:lnTo>
                    <a:pt x="1294" y="1516"/>
                  </a:lnTo>
                  <a:lnTo>
                    <a:pt x="1295" y="1517"/>
                  </a:lnTo>
                  <a:lnTo>
                    <a:pt x="1297" y="1517"/>
                  </a:lnTo>
                  <a:lnTo>
                    <a:pt x="1297" y="1519"/>
                  </a:lnTo>
                  <a:lnTo>
                    <a:pt x="1298" y="1519"/>
                  </a:lnTo>
                  <a:lnTo>
                    <a:pt x="1298" y="1520"/>
                  </a:lnTo>
                  <a:lnTo>
                    <a:pt x="1299" y="1520"/>
                  </a:lnTo>
                  <a:lnTo>
                    <a:pt x="1299" y="1522"/>
                  </a:lnTo>
                  <a:lnTo>
                    <a:pt x="1301" y="1522"/>
                  </a:lnTo>
                  <a:lnTo>
                    <a:pt x="1302" y="1524"/>
                  </a:lnTo>
                  <a:lnTo>
                    <a:pt x="1303" y="1524"/>
                  </a:lnTo>
                  <a:lnTo>
                    <a:pt x="1303" y="1525"/>
                  </a:lnTo>
                  <a:lnTo>
                    <a:pt x="1304" y="1525"/>
                  </a:lnTo>
                  <a:lnTo>
                    <a:pt x="1306" y="1525"/>
                  </a:lnTo>
                  <a:lnTo>
                    <a:pt x="1306" y="1527"/>
                  </a:lnTo>
                  <a:lnTo>
                    <a:pt x="1307" y="1527"/>
                  </a:lnTo>
                  <a:lnTo>
                    <a:pt x="1308" y="1527"/>
                  </a:lnTo>
                  <a:lnTo>
                    <a:pt x="1310" y="1527"/>
                  </a:lnTo>
                  <a:lnTo>
                    <a:pt x="1310" y="1528"/>
                  </a:lnTo>
                  <a:lnTo>
                    <a:pt x="1311" y="1528"/>
                  </a:lnTo>
                  <a:lnTo>
                    <a:pt x="1312" y="1528"/>
                  </a:lnTo>
                  <a:lnTo>
                    <a:pt x="1313" y="1528"/>
                  </a:lnTo>
                  <a:lnTo>
                    <a:pt x="1315" y="1528"/>
                  </a:lnTo>
                  <a:lnTo>
                    <a:pt x="1316" y="1528"/>
                  </a:lnTo>
                  <a:lnTo>
                    <a:pt x="1317" y="1528"/>
                  </a:lnTo>
                  <a:lnTo>
                    <a:pt x="1319" y="1528"/>
                  </a:lnTo>
                  <a:lnTo>
                    <a:pt x="1320" y="1528"/>
                  </a:lnTo>
                  <a:lnTo>
                    <a:pt x="1321" y="1528"/>
                  </a:lnTo>
                  <a:lnTo>
                    <a:pt x="1323" y="1528"/>
                  </a:lnTo>
                  <a:lnTo>
                    <a:pt x="1324" y="1528"/>
                  </a:lnTo>
                  <a:lnTo>
                    <a:pt x="1325" y="1528"/>
                  </a:lnTo>
                  <a:lnTo>
                    <a:pt x="1326" y="1528"/>
                  </a:lnTo>
                  <a:lnTo>
                    <a:pt x="1328" y="1528"/>
                  </a:lnTo>
                  <a:lnTo>
                    <a:pt x="1329" y="1528"/>
                  </a:lnTo>
                  <a:lnTo>
                    <a:pt x="1330" y="1528"/>
                  </a:lnTo>
                  <a:lnTo>
                    <a:pt x="1330" y="1527"/>
                  </a:lnTo>
                  <a:lnTo>
                    <a:pt x="1332" y="1527"/>
                  </a:lnTo>
                  <a:lnTo>
                    <a:pt x="1333" y="1527"/>
                  </a:lnTo>
                  <a:lnTo>
                    <a:pt x="1334" y="1527"/>
                  </a:lnTo>
                  <a:lnTo>
                    <a:pt x="1336" y="1527"/>
                  </a:lnTo>
                  <a:lnTo>
                    <a:pt x="1337" y="1527"/>
                  </a:lnTo>
                  <a:lnTo>
                    <a:pt x="1338" y="1527"/>
                  </a:lnTo>
                  <a:lnTo>
                    <a:pt x="1339" y="1525"/>
                  </a:lnTo>
                  <a:lnTo>
                    <a:pt x="1341" y="1525"/>
                  </a:lnTo>
                  <a:lnTo>
                    <a:pt x="1342" y="1525"/>
                  </a:lnTo>
                  <a:lnTo>
                    <a:pt x="1343" y="1525"/>
                  </a:lnTo>
                  <a:lnTo>
                    <a:pt x="1345" y="1525"/>
                  </a:lnTo>
                  <a:lnTo>
                    <a:pt x="1346" y="1525"/>
                  </a:lnTo>
                  <a:lnTo>
                    <a:pt x="1347" y="1524"/>
                  </a:lnTo>
                  <a:lnTo>
                    <a:pt x="1348" y="1524"/>
                  </a:lnTo>
                  <a:lnTo>
                    <a:pt x="1350" y="1524"/>
                  </a:lnTo>
                  <a:lnTo>
                    <a:pt x="1351" y="1524"/>
                  </a:lnTo>
                  <a:lnTo>
                    <a:pt x="1352" y="1524"/>
                  </a:lnTo>
                  <a:lnTo>
                    <a:pt x="1354" y="1522"/>
                  </a:lnTo>
                  <a:lnTo>
                    <a:pt x="1355" y="1522"/>
                  </a:lnTo>
                  <a:lnTo>
                    <a:pt x="1356" y="1522"/>
                  </a:lnTo>
                  <a:lnTo>
                    <a:pt x="1358" y="1522"/>
                  </a:lnTo>
                  <a:lnTo>
                    <a:pt x="1359" y="1522"/>
                  </a:lnTo>
                  <a:lnTo>
                    <a:pt x="1360" y="1520"/>
                  </a:lnTo>
                  <a:lnTo>
                    <a:pt x="1361" y="1520"/>
                  </a:lnTo>
                  <a:lnTo>
                    <a:pt x="1363" y="1520"/>
                  </a:lnTo>
                  <a:lnTo>
                    <a:pt x="1364" y="1520"/>
                  </a:lnTo>
                  <a:lnTo>
                    <a:pt x="1365" y="1519"/>
                  </a:lnTo>
                  <a:lnTo>
                    <a:pt x="1367" y="1519"/>
                  </a:lnTo>
                  <a:lnTo>
                    <a:pt x="1368" y="1519"/>
                  </a:lnTo>
                  <a:lnTo>
                    <a:pt x="1369" y="1519"/>
                  </a:lnTo>
                  <a:lnTo>
                    <a:pt x="1371" y="1519"/>
                  </a:lnTo>
                  <a:lnTo>
                    <a:pt x="1371" y="1517"/>
                  </a:lnTo>
                  <a:lnTo>
                    <a:pt x="1372" y="1517"/>
                  </a:lnTo>
                  <a:lnTo>
                    <a:pt x="1373" y="1517"/>
                  </a:lnTo>
                  <a:lnTo>
                    <a:pt x="1374" y="1517"/>
                  </a:lnTo>
                  <a:lnTo>
                    <a:pt x="1376" y="1517"/>
                  </a:lnTo>
                  <a:lnTo>
                    <a:pt x="1376" y="1516"/>
                  </a:lnTo>
                  <a:lnTo>
                    <a:pt x="1377" y="1516"/>
                  </a:lnTo>
                  <a:lnTo>
                    <a:pt x="1378" y="1516"/>
                  </a:lnTo>
                  <a:lnTo>
                    <a:pt x="1380" y="1516"/>
                  </a:lnTo>
                  <a:lnTo>
                    <a:pt x="1380" y="1514"/>
                  </a:lnTo>
                  <a:lnTo>
                    <a:pt x="1381" y="1514"/>
                  </a:lnTo>
                  <a:lnTo>
                    <a:pt x="1382" y="1514"/>
                  </a:lnTo>
                  <a:lnTo>
                    <a:pt x="1383" y="1512"/>
                  </a:lnTo>
                  <a:lnTo>
                    <a:pt x="1385" y="1512"/>
                  </a:lnTo>
                  <a:lnTo>
                    <a:pt x="1386" y="1511"/>
                  </a:lnTo>
                  <a:lnTo>
                    <a:pt x="1387" y="1511"/>
                  </a:lnTo>
                  <a:lnTo>
                    <a:pt x="1387" y="1509"/>
                  </a:lnTo>
                  <a:lnTo>
                    <a:pt x="1389" y="1509"/>
                  </a:lnTo>
                  <a:lnTo>
                    <a:pt x="1390" y="1509"/>
                  </a:lnTo>
                  <a:lnTo>
                    <a:pt x="1390" y="1508"/>
                  </a:lnTo>
                  <a:lnTo>
                    <a:pt x="1391" y="1508"/>
                  </a:lnTo>
                  <a:lnTo>
                    <a:pt x="1393" y="1506"/>
                  </a:lnTo>
                  <a:lnTo>
                    <a:pt x="1394" y="1505"/>
                  </a:lnTo>
                  <a:lnTo>
                    <a:pt x="1395" y="1505"/>
                  </a:lnTo>
                  <a:lnTo>
                    <a:pt x="1395" y="1503"/>
                  </a:lnTo>
                  <a:lnTo>
                    <a:pt x="1396" y="1503"/>
                  </a:lnTo>
                  <a:lnTo>
                    <a:pt x="1398" y="1501"/>
                  </a:lnTo>
                  <a:lnTo>
                    <a:pt x="1399" y="1501"/>
                  </a:lnTo>
                  <a:lnTo>
                    <a:pt x="1399" y="1500"/>
                  </a:lnTo>
                  <a:lnTo>
                    <a:pt x="1400" y="1500"/>
                  </a:lnTo>
                  <a:lnTo>
                    <a:pt x="1402" y="1500"/>
                  </a:lnTo>
                  <a:lnTo>
                    <a:pt x="1402" y="1498"/>
                  </a:lnTo>
                  <a:lnTo>
                    <a:pt x="1403" y="1498"/>
                  </a:lnTo>
                  <a:lnTo>
                    <a:pt x="1404" y="1497"/>
                  </a:lnTo>
                  <a:lnTo>
                    <a:pt x="1406" y="1497"/>
                  </a:lnTo>
                  <a:lnTo>
                    <a:pt x="1407" y="1495"/>
                  </a:lnTo>
                  <a:lnTo>
                    <a:pt x="1408" y="1495"/>
                  </a:lnTo>
                  <a:lnTo>
                    <a:pt x="1409" y="1495"/>
                  </a:lnTo>
                  <a:lnTo>
                    <a:pt x="1409" y="1494"/>
                  </a:lnTo>
                  <a:lnTo>
                    <a:pt x="1411" y="1494"/>
                  </a:lnTo>
                  <a:lnTo>
                    <a:pt x="1412" y="1494"/>
                  </a:lnTo>
                  <a:lnTo>
                    <a:pt x="1413" y="1494"/>
                  </a:lnTo>
                  <a:lnTo>
                    <a:pt x="1415" y="1492"/>
                  </a:lnTo>
                  <a:lnTo>
                    <a:pt x="1416" y="1492"/>
                  </a:lnTo>
                  <a:lnTo>
                    <a:pt x="1417" y="1492"/>
                  </a:lnTo>
                  <a:lnTo>
                    <a:pt x="1418" y="1492"/>
                  </a:lnTo>
                  <a:lnTo>
                    <a:pt x="1420" y="1492"/>
                  </a:lnTo>
                  <a:lnTo>
                    <a:pt x="1421" y="1492"/>
                  </a:lnTo>
                  <a:lnTo>
                    <a:pt x="1422" y="1492"/>
                  </a:lnTo>
                  <a:lnTo>
                    <a:pt x="1424" y="1492"/>
                  </a:lnTo>
                  <a:lnTo>
                    <a:pt x="1425" y="1492"/>
                  </a:lnTo>
                  <a:lnTo>
                    <a:pt x="1426" y="1492"/>
                  </a:lnTo>
                  <a:lnTo>
                    <a:pt x="1428" y="1492"/>
                  </a:lnTo>
                  <a:lnTo>
                    <a:pt x="1429" y="1492"/>
                  </a:lnTo>
                  <a:lnTo>
                    <a:pt x="1430" y="1492"/>
                  </a:lnTo>
                  <a:lnTo>
                    <a:pt x="1431" y="1492"/>
                  </a:lnTo>
                  <a:lnTo>
                    <a:pt x="1433" y="1492"/>
                  </a:lnTo>
                  <a:lnTo>
                    <a:pt x="1434" y="1492"/>
                  </a:lnTo>
                  <a:lnTo>
                    <a:pt x="1435" y="1492"/>
                  </a:lnTo>
                  <a:lnTo>
                    <a:pt x="1437" y="1492"/>
                  </a:lnTo>
                  <a:lnTo>
                    <a:pt x="1438" y="1492"/>
                  </a:lnTo>
                  <a:lnTo>
                    <a:pt x="1439" y="1492"/>
                  </a:lnTo>
                  <a:lnTo>
                    <a:pt x="1439" y="1490"/>
                  </a:lnTo>
                  <a:lnTo>
                    <a:pt x="1441" y="1490"/>
                  </a:lnTo>
                  <a:lnTo>
                    <a:pt x="1442" y="1490"/>
                  </a:lnTo>
                  <a:lnTo>
                    <a:pt x="1443" y="1490"/>
                  </a:lnTo>
                  <a:lnTo>
                    <a:pt x="1444" y="1490"/>
                  </a:lnTo>
                  <a:lnTo>
                    <a:pt x="1446" y="1490"/>
                  </a:lnTo>
                  <a:lnTo>
                    <a:pt x="1447" y="1489"/>
                  </a:lnTo>
                  <a:lnTo>
                    <a:pt x="1448" y="1489"/>
                  </a:lnTo>
                  <a:lnTo>
                    <a:pt x="1450" y="1489"/>
                  </a:lnTo>
                  <a:lnTo>
                    <a:pt x="1450" y="1487"/>
                  </a:lnTo>
                  <a:lnTo>
                    <a:pt x="1451" y="1487"/>
                  </a:lnTo>
                  <a:lnTo>
                    <a:pt x="1452" y="1487"/>
                  </a:lnTo>
                  <a:lnTo>
                    <a:pt x="1452" y="1486"/>
                  </a:lnTo>
                  <a:lnTo>
                    <a:pt x="1453" y="1486"/>
                  </a:lnTo>
                  <a:lnTo>
                    <a:pt x="1455" y="1486"/>
                  </a:lnTo>
                  <a:lnTo>
                    <a:pt x="1455" y="1484"/>
                  </a:lnTo>
                  <a:lnTo>
                    <a:pt x="1456" y="1484"/>
                  </a:lnTo>
                  <a:lnTo>
                    <a:pt x="1457" y="1483"/>
                  </a:lnTo>
                  <a:lnTo>
                    <a:pt x="1459" y="1483"/>
                  </a:lnTo>
                  <a:lnTo>
                    <a:pt x="1459" y="1481"/>
                  </a:lnTo>
                  <a:lnTo>
                    <a:pt x="1460" y="1481"/>
                  </a:lnTo>
                  <a:lnTo>
                    <a:pt x="1460" y="1479"/>
                  </a:lnTo>
                  <a:lnTo>
                    <a:pt x="1461" y="1479"/>
                  </a:lnTo>
                  <a:lnTo>
                    <a:pt x="1463" y="1478"/>
                  </a:lnTo>
                  <a:lnTo>
                    <a:pt x="1463" y="1476"/>
                  </a:lnTo>
                  <a:lnTo>
                    <a:pt x="1464" y="1476"/>
                  </a:lnTo>
                  <a:lnTo>
                    <a:pt x="1464" y="1475"/>
                  </a:lnTo>
                  <a:lnTo>
                    <a:pt x="1465" y="1475"/>
                  </a:lnTo>
                  <a:lnTo>
                    <a:pt x="1466" y="1473"/>
                  </a:lnTo>
                  <a:lnTo>
                    <a:pt x="1466" y="1471"/>
                  </a:lnTo>
                  <a:lnTo>
                    <a:pt x="1468" y="1471"/>
                  </a:lnTo>
                  <a:lnTo>
                    <a:pt x="1468" y="1470"/>
                  </a:lnTo>
                  <a:lnTo>
                    <a:pt x="1469" y="1470"/>
                  </a:lnTo>
                  <a:lnTo>
                    <a:pt x="1469" y="1468"/>
                  </a:lnTo>
                  <a:lnTo>
                    <a:pt x="1470" y="1468"/>
                  </a:lnTo>
                  <a:lnTo>
                    <a:pt x="1470" y="1467"/>
                  </a:lnTo>
                  <a:lnTo>
                    <a:pt x="1472" y="1465"/>
                  </a:lnTo>
                  <a:lnTo>
                    <a:pt x="1473" y="1464"/>
                  </a:lnTo>
                  <a:lnTo>
                    <a:pt x="1474" y="1462"/>
                  </a:lnTo>
                  <a:lnTo>
                    <a:pt x="1474" y="1460"/>
                  </a:lnTo>
                  <a:lnTo>
                    <a:pt x="1475" y="1459"/>
                  </a:lnTo>
                  <a:lnTo>
                    <a:pt x="1477" y="1457"/>
                  </a:lnTo>
                  <a:lnTo>
                    <a:pt x="1477" y="1456"/>
                  </a:lnTo>
                  <a:lnTo>
                    <a:pt x="1478" y="1456"/>
                  </a:lnTo>
                  <a:lnTo>
                    <a:pt x="1478" y="1454"/>
                  </a:lnTo>
                  <a:lnTo>
                    <a:pt x="1479" y="1453"/>
                  </a:lnTo>
                  <a:lnTo>
                    <a:pt x="1481" y="1451"/>
                  </a:lnTo>
                  <a:lnTo>
                    <a:pt x="1481" y="1449"/>
                  </a:lnTo>
                  <a:lnTo>
                    <a:pt x="1482" y="1449"/>
                  </a:lnTo>
                  <a:lnTo>
                    <a:pt x="1482" y="1448"/>
                  </a:lnTo>
                  <a:lnTo>
                    <a:pt x="1482" y="1446"/>
                  </a:lnTo>
                  <a:lnTo>
                    <a:pt x="1483" y="1446"/>
                  </a:lnTo>
                  <a:lnTo>
                    <a:pt x="1483" y="1445"/>
                  </a:lnTo>
                  <a:lnTo>
                    <a:pt x="1485" y="1445"/>
                  </a:lnTo>
                  <a:lnTo>
                    <a:pt x="1485" y="1443"/>
                  </a:lnTo>
                  <a:lnTo>
                    <a:pt x="1485" y="1442"/>
                  </a:lnTo>
                  <a:lnTo>
                    <a:pt x="1486" y="1442"/>
                  </a:lnTo>
                  <a:lnTo>
                    <a:pt x="1486" y="1440"/>
                  </a:lnTo>
                  <a:lnTo>
                    <a:pt x="1487" y="1440"/>
                  </a:lnTo>
                  <a:lnTo>
                    <a:pt x="1487" y="1438"/>
                  </a:lnTo>
                  <a:lnTo>
                    <a:pt x="1488" y="1437"/>
                  </a:lnTo>
                  <a:lnTo>
                    <a:pt x="1488" y="1435"/>
                  </a:lnTo>
                  <a:lnTo>
                    <a:pt x="1490" y="1434"/>
                  </a:lnTo>
                  <a:lnTo>
                    <a:pt x="1491" y="1432"/>
                  </a:lnTo>
                  <a:lnTo>
                    <a:pt x="1491" y="1430"/>
                  </a:lnTo>
                  <a:lnTo>
                    <a:pt x="1492" y="1429"/>
                  </a:lnTo>
                  <a:lnTo>
                    <a:pt x="1494" y="1427"/>
                  </a:lnTo>
                  <a:lnTo>
                    <a:pt x="1494" y="1426"/>
                  </a:lnTo>
                  <a:lnTo>
                    <a:pt x="1495" y="1426"/>
                  </a:lnTo>
                  <a:lnTo>
                    <a:pt x="1495" y="1424"/>
                  </a:lnTo>
                  <a:lnTo>
                    <a:pt x="1496" y="1423"/>
                  </a:lnTo>
                  <a:lnTo>
                    <a:pt x="1498" y="1421"/>
                  </a:lnTo>
                  <a:lnTo>
                    <a:pt x="1498" y="1419"/>
                  </a:lnTo>
                  <a:lnTo>
                    <a:pt x="1499" y="1419"/>
                  </a:lnTo>
                  <a:lnTo>
                    <a:pt x="1499" y="1418"/>
                  </a:lnTo>
                  <a:lnTo>
                    <a:pt x="1500" y="1418"/>
                  </a:lnTo>
                  <a:lnTo>
                    <a:pt x="1500" y="1416"/>
                  </a:lnTo>
                  <a:lnTo>
                    <a:pt x="1501" y="1415"/>
                  </a:lnTo>
                  <a:lnTo>
                    <a:pt x="1503" y="1413"/>
                  </a:lnTo>
                  <a:lnTo>
                    <a:pt x="1504" y="1412"/>
                  </a:lnTo>
                  <a:lnTo>
                    <a:pt x="1504" y="1410"/>
                  </a:lnTo>
                  <a:lnTo>
                    <a:pt x="1505" y="1410"/>
                  </a:lnTo>
                  <a:lnTo>
                    <a:pt x="1505" y="1408"/>
                  </a:lnTo>
                  <a:lnTo>
                    <a:pt x="1507" y="1408"/>
                  </a:lnTo>
                  <a:lnTo>
                    <a:pt x="1507" y="1407"/>
                  </a:lnTo>
                  <a:lnTo>
                    <a:pt x="1508" y="1407"/>
                  </a:lnTo>
                  <a:lnTo>
                    <a:pt x="1508" y="1405"/>
                  </a:lnTo>
                  <a:lnTo>
                    <a:pt x="1509" y="1404"/>
                  </a:lnTo>
                  <a:lnTo>
                    <a:pt x="1510" y="1402"/>
                  </a:lnTo>
                  <a:lnTo>
                    <a:pt x="1512" y="1401"/>
                  </a:lnTo>
                  <a:lnTo>
                    <a:pt x="1512" y="1399"/>
                  </a:lnTo>
                  <a:lnTo>
                    <a:pt x="1513" y="1397"/>
                  </a:lnTo>
                  <a:lnTo>
                    <a:pt x="1514" y="1396"/>
                  </a:lnTo>
                  <a:lnTo>
                    <a:pt x="1514" y="1394"/>
                  </a:lnTo>
                  <a:lnTo>
                    <a:pt x="1516" y="1394"/>
                  </a:lnTo>
                  <a:lnTo>
                    <a:pt x="1516" y="1393"/>
                  </a:lnTo>
                  <a:lnTo>
                    <a:pt x="1516" y="1391"/>
                  </a:lnTo>
                  <a:lnTo>
                    <a:pt x="1517" y="1391"/>
                  </a:lnTo>
                  <a:lnTo>
                    <a:pt x="1517" y="1389"/>
                  </a:lnTo>
                  <a:lnTo>
                    <a:pt x="1518" y="1388"/>
                  </a:lnTo>
                  <a:lnTo>
                    <a:pt x="1518" y="1386"/>
                  </a:lnTo>
                  <a:lnTo>
                    <a:pt x="1520" y="1385"/>
                  </a:lnTo>
                  <a:lnTo>
                    <a:pt x="1520" y="1383"/>
                  </a:lnTo>
                  <a:lnTo>
                    <a:pt x="1521" y="1382"/>
                  </a:lnTo>
                  <a:lnTo>
                    <a:pt x="1521" y="1380"/>
                  </a:lnTo>
                  <a:lnTo>
                    <a:pt x="1522" y="1378"/>
                  </a:lnTo>
                  <a:lnTo>
                    <a:pt x="1522" y="1377"/>
                  </a:lnTo>
                  <a:lnTo>
                    <a:pt x="1523" y="1375"/>
                  </a:lnTo>
                  <a:lnTo>
                    <a:pt x="1523" y="1374"/>
                  </a:lnTo>
                  <a:lnTo>
                    <a:pt x="1525" y="1374"/>
                  </a:lnTo>
                  <a:lnTo>
                    <a:pt x="1525" y="1372"/>
                  </a:lnTo>
                  <a:lnTo>
                    <a:pt x="1525" y="1371"/>
                  </a:lnTo>
                  <a:lnTo>
                    <a:pt x="1526" y="1369"/>
                  </a:lnTo>
                  <a:lnTo>
                    <a:pt x="1526" y="1367"/>
                  </a:lnTo>
                  <a:lnTo>
                    <a:pt x="1527" y="1366"/>
                  </a:lnTo>
                  <a:lnTo>
                    <a:pt x="1527" y="1364"/>
                  </a:lnTo>
                  <a:lnTo>
                    <a:pt x="1529" y="1363"/>
                  </a:lnTo>
                  <a:lnTo>
                    <a:pt x="1529" y="1361"/>
                  </a:lnTo>
                  <a:lnTo>
                    <a:pt x="1529" y="1360"/>
                  </a:lnTo>
                  <a:lnTo>
                    <a:pt x="1530" y="1358"/>
                  </a:lnTo>
                  <a:lnTo>
                    <a:pt x="1530" y="1355"/>
                  </a:lnTo>
                  <a:lnTo>
                    <a:pt x="1531" y="1353"/>
                  </a:lnTo>
                  <a:lnTo>
                    <a:pt x="1531" y="1352"/>
                  </a:lnTo>
                  <a:lnTo>
                    <a:pt x="1533" y="1350"/>
                  </a:lnTo>
                  <a:lnTo>
                    <a:pt x="1533" y="1348"/>
                  </a:lnTo>
                  <a:lnTo>
                    <a:pt x="1533" y="1347"/>
                  </a:lnTo>
                  <a:lnTo>
                    <a:pt x="1534" y="1345"/>
                  </a:lnTo>
                  <a:lnTo>
                    <a:pt x="1534" y="1344"/>
                  </a:lnTo>
                  <a:lnTo>
                    <a:pt x="1535" y="1342"/>
                  </a:lnTo>
                  <a:lnTo>
                    <a:pt x="1535" y="1341"/>
                  </a:lnTo>
                  <a:lnTo>
                    <a:pt x="1536" y="1339"/>
                  </a:lnTo>
                  <a:lnTo>
                    <a:pt x="1536" y="1337"/>
                  </a:lnTo>
                  <a:lnTo>
                    <a:pt x="1536" y="1334"/>
                  </a:lnTo>
                  <a:lnTo>
                    <a:pt x="1538" y="1333"/>
                  </a:lnTo>
                  <a:lnTo>
                    <a:pt x="1538" y="1331"/>
                  </a:lnTo>
                  <a:lnTo>
                    <a:pt x="1539" y="1330"/>
                  </a:lnTo>
                  <a:lnTo>
                    <a:pt x="1539" y="1328"/>
                  </a:lnTo>
                  <a:lnTo>
                    <a:pt x="1540" y="1326"/>
                  </a:lnTo>
                  <a:lnTo>
                    <a:pt x="1540" y="1325"/>
                  </a:lnTo>
                  <a:lnTo>
                    <a:pt x="1540" y="1323"/>
                  </a:lnTo>
                  <a:lnTo>
                    <a:pt x="1542" y="1322"/>
                  </a:lnTo>
                  <a:lnTo>
                    <a:pt x="1542" y="1320"/>
                  </a:lnTo>
                  <a:lnTo>
                    <a:pt x="1543" y="1319"/>
                  </a:lnTo>
                  <a:lnTo>
                    <a:pt x="1543" y="1317"/>
                  </a:lnTo>
                  <a:lnTo>
                    <a:pt x="1544" y="1315"/>
                  </a:lnTo>
                  <a:lnTo>
                    <a:pt x="1544" y="1314"/>
                  </a:lnTo>
                  <a:lnTo>
                    <a:pt x="1544" y="1312"/>
                  </a:lnTo>
                  <a:lnTo>
                    <a:pt x="1545" y="1311"/>
                  </a:lnTo>
                  <a:lnTo>
                    <a:pt x="1545" y="1309"/>
                  </a:lnTo>
                  <a:lnTo>
                    <a:pt x="1547" y="1307"/>
                  </a:lnTo>
                  <a:lnTo>
                    <a:pt x="1547" y="1306"/>
                  </a:lnTo>
                  <a:lnTo>
                    <a:pt x="1548" y="1304"/>
                  </a:lnTo>
                  <a:lnTo>
                    <a:pt x="1548" y="1303"/>
                  </a:lnTo>
                  <a:lnTo>
                    <a:pt x="1548" y="1301"/>
                  </a:lnTo>
                  <a:lnTo>
                    <a:pt x="1549" y="1300"/>
                  </a:lnTo>
                  <a:lnTo>
                    <a:pt x="1551" y="1298"/>
                  </a:lnTo>
                  <a:lnTo>
                    <a:pt x="1551" y="1296"/>
                  </a:lnTo>
                  <a:lnTo>
                    <a:pt x="1551" y="1295"/>
                  </a:lnTo>
                  <a:lnTo>
                    <a:pt x="1552" y="1295"/>
                  </a:lnTo>
                  <a:lnTo>
                    <a:pt x="1552" y="1293"/>
                  </a:lnTo>
                  <a:lnTo>
                    <a:pt x="1553" y="1292"/>
                  </a:lnTo>
                  <a:lnTo>
                    <a:pt x="1555" y="1290"/>
                  </a:lnTo>
                  <a:lnTo>
                    <a:pt x="1555" y="1289"/>
                  </a:lnTo>
                  <a:lnTo>
                    <a:pt x="1556" y="1287"/>
                  </a:lnTo>
                  <a:lnTo>
                    <a:pt x="1556" y="1285"/>
                  </a:lnTo>
                  <a:lnTo>
                    <a:pt x="1557" y="1285"/>
                  </a:lnTo>
                  <a:lnTo>
                    <a:pt x="1557" y="1284"/>
                  </a:lnTo>
                  <a:lnTo>
                    <a:pt x="1558" y="1282"/>
                  </a:lnTo>
                  <a:lnTo>
                    <a:pt x="1560" y="1281"/>
                  </a:lnTo>
                  <a:lnTo>
                    <a:pt x="1560" y="1279"/>
                  </a:lnTo>
                  <a:lnTo>
                    <a:pt x="1561" y="1278"/>
                  </a:lnTo>
                  <a:lnTo>
                    <a:pt x="1562" y="1276"/>
                  </a:lnTo>
                  <a:lnTo>
                    <a:pt x="1564" y="1274"/>
                  </a:lnTo>
                  <a:lnTo>
                    <a:pt x="1564" y="1273"/>
                  </a:lnTo>
                  <a:lnTo>
                    <a:pt x="1565" y="1271"/>
                  </a:lnTo>
                  <a:lnTo>
                    <a:pt x="1566" y="1270"/>
                  </a:lnTo>
                  <a:lnTo>
                    <a:pt x="1566" y="1268"/>
                  </a:lnTo>
                  <a:lnTo>
                    <a:pt x="1568" y="1266"/>
                  </a:lnTo>
                  <a:lnTo>
                    <a:pt x="1569" y="1265"/>
                  </a:lnTo>
                  <a:lnTo>
                    <a:pt x="1570" y="1263"/>
                  </a:lnTo>
                  <a:lnTo>
                    <a:pt x="1570" y="1262"/>
                  </a:lnTo>
                  <a:lnTo>
                    <a:pt x="1571" y="1260"/>
                  </a:lnTo>
                  <a:lnTo>
                    <a:pt x="1571" y="1259"/>
                  </a:lnTo>
                  <a:lnTo>
                    <a:pt x="1573" y="1259"/>
                  </a:lnTo>
                  <a:lnTo>
                    <a:pt x="1573" y="1257"/>
                  </a:lnTo>
                  <a:lnTo>
                    <a:pt x="1574" y="1255"/>
                  </a:lnTo>
                  <a:lnTo>
                    <a:pt x="1574" y="1254"/>
                  </a:lnTo>
                  <a:lnTo>
                    <a:pt x="1575" y="1252"/>
                  </a:lnTo>
                  <a:lnTo>
                    <a:pt x="1575" y="1251"/>
                  </a:lnTo>
                  <a:lnTo>
                    <a:pt x="1577" y="1251"/>
                  </a:lnTo>
                  <a:lnTo>
                    <a:pt x="1577" y="1249"/>
                  </a:lnTo>
                  <a:lnTo>
                    <a:pt x="1578" y="1248"/>
                  </a:lnTo>
                  <a:lnTo>
                    <a:pt x="1578" y="1246"/>
                  </a:lnTo>
                  <a:lnTo>
                    <a:pt x="1579" y="1244"/>
                  </a:lnTo>
                  <a:lnTo>
                    <a:pt x="1579" y="1243"/>
                  </a:lnTo>
                  <a:lnTo>
                    <a:pt x="1580" y="1241"/>
                  </a:lnTo>
                  <a:lnTo>
                    <a:pt x="1580" y="1240"/>
                  </a:lnTo>
                  <a:lnTo>
                    <a:pt x="1582" y="1240"/>
                  </a:lnTo>
                  <a:lnTo>
                    <a:pt x="1582" y="1238"/>
                  </a:lnTo>
                  <a:lnTo>
                    <a:pt x="1582" y="1236"/>
                  </a:lnTo>
                  <a:lnTo>
                    <a:pt x="1583" y="1235"/>
                  </a:lnTo>
                  <a:lnTo>
                    <a:pt x="1583" y="1233"/>
                  </a:lnTo>
                  <a:lnTo>
                    <a:pt x="1584" y="1233"/>
                  </a:lnTo>
                  <a:lnTo>
                    <a:pt x="1584" y="1232"/>
                  </a:lnTo>
                  <a:lnTo>
                    <a:pt x="1586" y="1230"/>
                  </a:lnTo>
                  <a:lnTo>
                    <a:pt x="1586" y="1229"/>
                  </a:lnTo>
                  <a:lnTo>
                    <a:pt x="1586" y="1227"/>
                  </a:lnTo>
                  <a:lnTo>
                    <a:pt x="1587" y="1225"/>
                  </a:lnTo>
                  <a:lnTo>
                    <a:pt x="1587" y="1224"/>
                  </a:lnTo>
                  <a:lnTo>
                    <a:pt x="1588" y="1222"/>
                  </a:lnTo>
                  <a:lnTo>
                    <a:pt x="1590" y="1221"/>
                  </a:lnTo>
                  <a:lnTo>
                    <a:pt x="1590" y="1219"/>
                  </a:lnTo>
                  <a:lnTo>
                    <a:pt x="1590" y="1218"/>
                  </a:lnTo>
                  <a:lnTo>
                    <a:pt x="1591" y="1216"/>
                  </a:lnTo>
                  <a:lnTo>
                    <a:pt x="1591" y="1214"/>
                  </a:lnTo>
                  <a:lnTo>
                    <a:pt x="1592" y="1213"/>
                  </a:lnTo>
                  <a:lnTo>
                    <a:pt x="1592" y="1211"/>
                  </a:lnTo>
                  <a:lnTo>
                    <a:pt x="1593" y="1210"/>
                  </a:lnTo>
                  <a:lnTo>
                    <a:pt x="1593" y="1208"/>
                  </a:lnTo>
                  <a:lnTo>
                    <a:pt x="1593" y="1207"/>
                  </a:lnTo>
                  <a:lnTo>
                    <a:pt x="1595" y="1205"/>
                  </a:lnTo>
                  <a:lnTo>
                    <a:pt x="1595" y="1203"/>
                  </a:lnTo>
                  <a:lnTo>
                    <a:pt x="1596" y="1202"/>
                  </a:lnTo>
                  <a:lnTo>
                    <a:pt x="1596" y="1200"/>
                  </a:lnTo>
                  <a:lnTo>
                    <a:pt x="1597" y="1199"/>
                  </a:lnTo>
                  <a:lnTo>
                    <a:pt x="1597" y="1197"/>
                  </a:lnTo>
                  <a:lnTo>
                    <a:pt x="1597" y="1195"/>
                  </a:lnTo>
                  <a:lnTo>
                    <a:pt x="1599" y="1195"/>
                  </a:lnTo>
                  <a:lnTo>
                    <a:pt x="1599" y="1194"/>
                  </a:lnTo>
                  <a:lnTo>
                    <a:pt x="1600" y="1192"/>
                  </a:lnTo>
                  <a:lnTo>
                    <a:pt x="1600" y="1191"/>
                  </a:lnTo>
                  <a:lnTo>
                    <a:pt x="1600" y="1189"/>
                  </a:lnTo>
                  <a:lnTo>
                    <a:pt x="1601" y="1188"/>
                  </a:lnTo>
                  <a:lnTo>
                    <a:pt x="1601" y="1186"/>
                  </a:lnTo>
                  <a:lnTo>
                    <a:pt x="1603" y="1184"/>
                  </a:lnTo>
                  <a:lnTo>
                    <a:pt x="1603" y="1183"/>
                  </a:lnTo>
                  <a:lnTo>
                    <a:pt x="1604" y="1181"/>
                  </a:lnTo>
                  <a:lnTo>
                    <a:pt x="1604" y="1180"/>
                  </a:lnTo>
                  <a:lnTo>
                    <a:pt x="1604" y="1178"/>
                  </a:lnTo>
                  <a:lnTo>
                    <a:pt x="1605" y="1177"/>
                  </a:lnTo>
                  <a:lnTo>
                    <a:pt x="1605" y="1175"/>
                  </a:lnTo>
                  <a:lnTo>
                    <a:pt x="1606" y="1172"/>
                  </a:lnTo>
                  <a:lnTo>
                    <a:pt x="1606" y="1170"/>
                  </a:lnTo>
                  <a:lnTo>
                    <a:pt x="1606" y="1169"/>
                  </a:lnTo>
                  <a:lnTo>
                    <a:pt x="1608" y="1167"/>
                  </a:lnTo>
                  <a:lnTo>
                    <a:pt x="1608" y="1166"/>
                  </a:lnTo>
                  <a:lnTo>
                    <a:pt x="1609" y="1164"/>
                  </a:lnTo>
                  <a:lnTo>
                    <a:pt x="1609" y="1162"/>
                  </a:lnTo>
                  <a:lnTo>
                    <a:pt x="1609" y="1161"/>
                  </a:lnTo>
                  <a:lnTo>
                    <a:pt x="1610" y="1159"/>
                  </a:lnTo>
                  <a:lnTo>
                    <a:pt x="1610" y="1158"/>
                  </a:lnTo>
                  <a:lnTo>
                    <a:pt x="1612" y="1156"/>
                  </a:lnTo>
                  <a:lnTo>
                    <a:pt x="1612" y="1154"/>
                  </a:lnTo>
                  <a:lnTo>
                    <a:pt x="1613" y="1153"/>
                  </a:lnTo>
                  <a:lnTo>
                    <a:pt x="1613" y="1151"/>
                  </a:lnTo>
                  <a:lnTo>
                    <a:pt x="1613" y="1150"/>
                  </a:lnTo>
                  <a:lnTo>
                    <a:pt x="1614" y="1148"/>
                  </a:lnTo>
                  <a:lnTo>
                    <a:pt x="1614" y="1147"/>
                  </a:lnTo>
                  <a:lnTo>
                    <a:pt x="1615" y="1145"/>
                  </a:lnTo>
                  <a:lnTo>
                    <a:pt x="1615" y="1143"/>
                  </a:lnTo>
                  <a:lnTo>
                    <a:pt x="1615" y="1142"/>
                  </a:lnTo>
                  <a:lnTo>
                    <a:pt x="1617" y="1140"/>
                  </a:lnTo>
                  <a:lnTo>
                    <a:pt x="1617" y="1139"/>
                  </a:lnTo>
                  <a:lnTo>
                    <a:pt x="1618" y="1137"/>
                  </a:lnTo>
                  <a:lnTo>
                    <a:pt x="1618" y="1136"/>
                  </a:lnTo>
                  <a:lnTo>
                    <a:pt x="1619" y="1134"/>
                  </a:lnTo>
                  <a:lnTo>
                    <a:pt x="1619" y="1132"/>
                  </a:lnTo>
                  <a:lnTo>
                    <a:pt x="1619" y="1131"/>
                  </a:lnTo>
                  <a:lnTo>
                    <a:pt x="1621" y="1129"/>
                  </a:lnTo>
                  <a:lnTo>
                    <a:pt x="1621" y="1128"/>
                  </a:lnTo>
                  <a:lnTo>
                    <a:pt x="1622" y="1126"/>
                  </a:lnTo>
                  <a:lnTo>
                    <a:pt x="1622" y="1125"/>
                  </a:lnTo>
                  <a:lnTo>
                    <a:pt x="1623" y="1123"/>
                  </a:lnTo>
                  <a:lnTo>
                    <a:pt x="1623" y="1121"/>
                  </a:lnTo>
                  <a:lnTo>
                    <a:pt x="1625" y="1120"/>
                  </a:lnTo>
                  <a:lnTo>
                    <a:pt x="1625" y="1118"/>
                  </a:lnTo>
                  <a:lnTo>
                    <a:pt x="1626" y="1117"/>
                  </a:lnTo>
                  <a:lnTo>
                    <a:pt x="1626" y="1115"/>
                  </a:lnTo>
                  <a:lnTo>
                    <a:pt x="1627" y="1112"/>
                  </a:lnTo>
                  <a:lnTo>
                    <a:pt x="1627" y="1110"/>
                  </a:lnTo>
                  <a:lnTo>
                    <a:pt x="1628" y="1109"/>
                  </a:lnTo>
                  <a:lnTo>
                    <a:pt x="1630" y="1107"/>
                  </a:lnTo>
                  <a:lnTo>
                    <a:pt x="1630" y="1106"/>
                  </a:lnTo>
                  <a:lnTo>
                    <a:pt x="1631" y="1102"/>
                  </a:lnTo>
                  <a:lnTo>
                    <a:pt x="1631" y="1101"/>
                  </a:lnTo>
                  <a:lnTo>
                    <a:pt x="1632" y="1099"/>
                  </a:lnTo>
                  <a:lnTo>
                    <a:pt x="1634" y="1098"/>
                  </a:lnTo>
                  <a:lnTo>
                    <a:pt x="1634" y="1095"/>
                  </a:lnTo>
                  <a:lnTo>
                    <a:pt x="1635" y="1093"/>
                  </a:lnTo>
                  <a:lnTo>
                    <a:pt x="1635" y="1091"/>
                  </a:lnTo>
                  <a:lnTo>
                    <a:pt x="1636" y="1088"/>
                  </a:lnTo>
                  <a:lnTo>
                    <a:pt x="1638" y="1087"/>
                  </a:lnTo>
                  <a:lnTo>
                    <a:pt x="1639" y="1084"/>
                  </a:lnTo>
                  <a:lnTo>
                    <a:pt x="1639" y="1082"/>
                  </a:lnTo>
                  <a:lnTo>
                    <a:pt x="1640" y="1080"/>
                  </a:lnTo>
                  <a:lnTo>
                    <a:pt x="1641" y="1077"/>
                  </a:lnTo>
                  <a:lnTo>
                    <a:pt x="1641" y="1076"/>
                  </a:lnTo>
                  <a:lnTo>
                    <a:pt x="1643" y="1072"/>
                  </a:lnTo>
                  <a:lnTo>
                    <a:pt x="1644" y="1071"/>
                  </a:lnTo>
                  <a:lnTo>
                    <a:pt x="1645" y="1068"/>
                  </a:lnTo>
                  <a:lnTo>
                    <a:pt x="1645" y="1066"/>
                  </a:lnTo>
                  <a:lnTo>
                    <a:pt x="1647" y="1063"/>
                  </a:lnTo>
                  <a:lnTo>
                    <a:pt x="1648" y="1061"/>
                  </a:lnTo>
                  <a:lnTo>
                    <a:pt x="1649" y="1058"/>
                  </a:lnTo>
                  <a:lnTo>
                    <a:pt x="1649" y="1057"/>
                  </a:lnTo>
                  <a:lnTo>
                    <a:pt x="1650" y="1055"/>
                  </a:lnTo>
                  <a:lnTo>
                    <a:pt x="1652" y="1052"/>
                  </a:lnTo>
                  <a:lnTo>
                    <a:pt x="1653" y="1050"/>
                  </a:lnTo>
                  <a:lnTo>
                    <a:pt x="1653" y="1047"/>
                  </a:lnTo>
                  <a:lnTo>
                    <a:pt x="1654" y="1046"/>
                  </a:lnTo>
                  <a:lnTo>
                    <a:pt x="1656" y="1044"/>
                  </a:lnTo>
                  <a:lnTo>
                    <a:pt x="1657" y="1043"/>
                  </a:lnTo>
                  <a:lnTo>
                    <a:pt x="1657" y="1039"/>
                  </a:lnTo>
                  <a:lnTo>
                    <a:pt x="1658" y="1038"/>
                  </a:lnTo>
                  <a:lnTo>
                    <a:pt x="1660" y="1036"/>
                  </a:lnTo>
                  <a:lnTo>
                    <a:pt x="1660" y="1035"/>
                  </a:lnTo>
                  <a:lnTo>
                    <a:pt x="1661" y="1033"/>
                  </a:lnTo>
                  <a:lnTo>
                    <a:pt x="1662" y="1031"/>
                  </a:lnTo>
                  <a:lnTo>
                    <a:pt x="1662" y="1030"/>
                  </a:lnTo>
                  <a:lnTo>
                    <a:pt x="1663" y="1028"/>
                  </a:lnTo>
                  <a:lnTo>
                    <a:pt x="1663" y="1027"/>
                  </a:lnTo>
                  <a:lnTo>
                    <a:pt x="1665" y="1025"/>
                  </a:lnTo>
                  <a:lnTo>
                    <a:pt x="1666" y="1024"/>
                  </a:lnTo>
                  <a:lnTo>
                    <a:pt x="1666" y="1022"/>
                  </a:lnTo>
                  <a:lnTo>
                    <a:pt x="1667" y="1020"/>
                  </a:lnTo>
                  <a:lnTo>
                    <a:pt x="1669" y="1019"/>
                  </a:lnTo>
                  <a:lnTo>
                    <a:pt x="1669" y="1017"/>
                  </a:lnTo>
                  <a:lnTo>
                    <a:pt x="1670" y="1016"/>
                  </a:lnTo>
                  <a:lnTo>
                    <a:pt x="1671" y="1014"/>
                  </a:lnTo>
                  <a:lnTo>
                    <a:pt x="1671" y="1013"/>
                  </a:lnTo>
                  <a:lnTo>
                    <a:pt x="1673" y="1011"/>
                  </a:lnTo>
                  <a:lnTo>
                    <a:pt x="1674" y="1009"/>
                  </a:lnTo>
                  <a:lnTo>
                    <a:pt x="1674" y="1008"/>
                  </a:lnTo>
                  <a:lnTo>
                    <a:pt x="1675" y="1006"/>
                  </a:lnTo>
                  <a:lnTo>
                    <a:pt x="1675" y="1005"/>
                  </a:lnTo>
                  <a:lnTo>
                    <a:pt x="1676" y="1003"/>
                  </a:lnTo>
                  <a:lnTo>
                    <a:pt x="1676" y="1002"/>
                  </a:lnTo>
                  <a:lnTo>
                    <a:pt x="1678" y="1000"/>
                  </a:lnTo>
                  <a:lnTo>
                    <a:pt x="1679" y="998"/>
                  </a:lnTo>
                  <a:lnTo>
                    <a:pt x="1679" y="997"/>
                  </a:lnTo>
                  <a:lnTo>
                    <a:pt x="1679" y="995"/>
                  </a:lnTo>
                  <a:lnTo>
                    <a:pt x="1680" y="994"/>
                  </a:lnTo>
                  <a:lnTo>
                    <a:pt x="1680" y="990"/>
                  </a:lnTo>
                  <a:lnTo>
                    <a:pt x="1682" y="989"/>
                  </a:lnTo>
                  <a:lnTo>
                    <a:pt x="1682" y="987"/>
                  </a:lnTo>
                  <a:lnTo>
                    <a:pt x="1682" y="986"/>
                  </a:lnTo>
                  <a:lnTo>
                    <a:pt x="1683" y="984"/>
                  </a:lnTo>
                  <a:lnTo>
                    <a:pt x="1683" y="981"/>
                  </a:lnTo>
                  <a:lnTo>
                    <a:pt x="1684" y="979"/>
                  </a:lnTo>
                  <a:lnTo>
                    <a:pt x="1684" y="978"/>
                  </a:lnTo>
                  <a:lnTo>
                    <a:pt x="1685" y="975"/>
                  </a:lnTo>
                  <a:lnTo>
                    <a:pt x="1685" y="973"/>
                  </a:lnTo>
                  <a:lnTo>
                    <a:pt x="1685" y="970"/>
                  </a:lnTo>
                  <a:lnTo>
                    <a:pt x="1687" y="968"/>
                  </a:lnTo>
                  <a:lnTo>
                    <a:pt x="1687" y="965"/>
                  </a:lnTo>
                  <a:lnTo>
                    <a:pt x="1688" y="964"/>
                  </a:lnTo>
                  <a:lnTo>
                    <a:pt x="1688" y="961"/>
                  </a:lnTo>
                  <a:lnTo>
                    <a:pt x="1689" y="959"/>
                  </a:lnTo>
                  <a:lnTo>
                    <a:pt x="1689" y="956"/>
                  </a:lnTo>
                  <a:lnTo>
                    <a:pt x="1689" y="954"/>
                  </a:lnTo>
                  <a:lnTo>
                    <a:pt x="1691" y="953"/>
                  </a:lnTo>
                  <a:lnTo>
                    <a:pt x="1691" y="949"/>
                  </a:lnTo>
                  <a:lnTo>
                    <a:pt x="1692" y="948"/>
                  </a:lnTo>
                  <a:lnTo>
                    <a:pt x="1692" y="945"/>
                  </a:lnTo>
                  <a:lnTo>
                    <a:pt x="1693" y="943"/>
                  </a:lnTo>
                  <a:lnTo>
                    <a:pt x="1693" y="940"/>
                  </a:lnTo>
                  <a:lnTo>
                    <a:pt x="1693" y="938"/>
                  </a:lnTo>
                  <a:lnTo>
                    <a:pt x="1695" y="937"/>
                  </a:lnTo>
                  <a:lnTo>
                    <a:pt x="1695" y="934"/>
                  </a:lnTo>
                  <a:lnTo>
                    <a:pt x="1696" y="932"/>
                  </a:lnTo>
                  <a:lnTo>
                    <a:pt x="1696" y="931"/>
                  </a:lnTo>
                  <a:lnTo>
                    <a:pt x="1697" y="927"/>
                  </a:lnTo>
                  <a:lnTo>
                    <a:pt x="1697" y="926"/>
                  </a:lnTo>
                  <a:lnTo>
                    <a:pt x="1697" y="924"/>
                  </a:lnTo>
                  <a:lnTo>
                    <a:pt x="1698" y="923"/>
                  </a:lnTo>
                  <a:lnTo>
                    <a:pt x="1698" y="921"/>
                  </a:lnTo>
                  <a:lnTo>
                    <a:pt x="1700" y="919"/>
                  </a:lnTo>
                  <a:lnTo>
                    <a:pt x="1700" y="918"/>
                  </a:lnTo>
                  <a:lnTo>
                    <a:pt x="1701" y="916"/>
                  </a:lnTo>
                  <a:lnTo>
                    <a:pt x="1701" y="915"/>
                  </a:lnTo>
                  <a:lnTo>
                    <a:pt x="1702" y="913"/>
                  </a:lnTo>
                  <a:lnTo>
                    <a:pt x="1702" y="912"/>
                  </a:lnTo>
                  <a:lnTo>
                    <a:pt x="1704" y="910"/>
                  </a:lnTo>
                  <a:lnTo>
                    <a:pt x="1705" y="908"/>
                  </a:lnTo>
                  <a:lnTo>
                    <a:pt x="1705" y="907"/>
                  </a:lnTo>
                  <a:lnTo>
                    <a:pt x="1706" y="905"/>
                  </a:lnTo>
                  <a:lnTo>
                    <a:pt x="1708" y="904"/>
                  </a:lnTo>
                  <a:lnTo>
                    <a:pt x="1709" y="902"/>
                  </a:lnTo>
                  <a:lnTo>
                    <a:pt x="1709" y="901"/>
                  </a:lnTo>
                  <a:lnTo>
                    <a:pt x="1710" y="901"/>
                  </a:lnTo>
                  <a:lnTo>
                    <a:pt x="1710" y="899"/>
                  </a:lnTo>
                  <a:lnTo>
                    <a:pt x="1711" y="899"/>
                  </a:lnTo>
                  <a:lnTo>
                    <a:pt x="1711" y="897"/>
                  </a:lnTo>
                  <a:lnTo>
                    <a:pt x="1713" y="897"/>
                  </a:lnTo>
                  <a:lnTo>
                    <a:pt x="1713" y="896"/>
                  </a:lnTo>
                  <a:lnTo>
                    <a:pt x="1714" y="894"/>
                  </a:lnTo>
                  <a:lnTo>
                    <a:pt x="1715" y="893"/>
                  </a:lnTo>
                  <a:lnTo>
                    <a:pt x="1715" y="891"/>
                  </a:lnTo>
                  <a:lnTo>
                    <a:pt x="1717" y="891"/>
                  </a:lnTo>
                  <a:lnTo>
                    <a:pt x="1717" y="890"/>
                  </a:lnTo>
                  <a:lnTo>
                    <a:pt x="1718" y="890"/>
                  </a:lnTo>
                  <a:lnTo>
                    <a:pt x="1719" y="888"/>
                  </a:lnTo>
                  <a:lnTo>
                    <a:pt x="1719" y="886"/>
                  </a:lnTo>
                  <a:lnTo>
                    <a:pt x="1720" y="886"/>
                  </a:lnTo>
                  <a:lnTo>
                    <a:pt x="1720" y="885"/>
                  </a:lnTo>
                  <a:lnTo>
                    <a:pt x="1722" y="885"/>
                  </a:lnTo>
                  <a:lnTo>
                    <a:pt x="1722" y="883"/>
                  </a:lnTo>
                  <a:lnTo>
                    <a:pt x="1723" y="882"/>
                  </a:lnTo>
                  <a:lnTo>
                    <a:pt x="1724" y="882"/>
                  </a:lnTo>
                  <a:lnTo>
                    <a:pt x="1724" y="880"/>
                  </a:lnTo>
                  <a:lnTo>
                    <a:pt x="1726" y="878"/>
                  </a:lnTo>
                  <a:lnTo>
                    <a:pt x="1727" y="878"/>
                  </a:lnTo>
                  <a:lnTo>
                    <a:pt x="1727" y="877"/>
                  </a:lnTo>
                  <a:lnTo>
                    <a:pt x="1728" y="877"/>
                  </a:lnTo>
                  <a:lnTo>
                    <a:pt x="1728" y="875"/>
                  </a:lnTo>
                  <a:lnTo>
                    <a:pt x="1730" y="875"/>
                  </a:lnTo>
                  <a:lnTo>
                    <a:pt x="1731" y="874"/>
                  </a:lnTo>
                  <a:lnTo>
                    <a:pt x="1732" y="874"/>
                  </a:lnTo>
                  <a:lnTo>
                    <a:pt x="1733" y="872"/>
                  </a:lnTo>
                  <a:lnTo>
                    <a:pt x="1735" y="872"/>
                  </a:lnTo>
                  <a:lnTo>
                    <a:pt x="1736" y="872"/>
                  </a:lnTo>
                  <a:lnTo>
                    <a:pt x="1737" y="872"/>
                  </a:lnTo>
                  <a:lnTo>
                    <a:pt x="1739" y="871"/>
                  </a:lnTo>
                  <a:lnTo>
                    <a:pt x="1740" y="871"/>
                  </a:lnTo>
                  <a:lnTo>
                    <a:pt x="1741" y="871"/>
                  </a:lnTo>
                  <a:lnTo>
                    <a:pt x="1743" y="871"/>
                  </a:lnTo>
                  <a:lnTo>
                    <a:pt x="1743" y="872"/>
                  </a:lnTo>
                  <a:lnTo>
                    <a:pt x="1744" y="872"/>
                  </a:lnTo>
                  <a:lnTo>
                    <a:pt x="1745" y="872"/>
                  </a:lnTo>
                  <a:lnTo>
                    <a:pt x="1746" y="872"/>
                  </a:lnTo>
                  <a:lnTo>
                    <a:pt x="1748" y="872"/>
                  </a:lnTo>
                  <a:lnTo>
                    <a:pt x="1749" y="872"/>
                  </a:lnTo>
                  <a:lnTo>
                    <a:pt x="1749" y="874"/>
                  </a:lnTo>
                  <a:lnTo>
                    <a:pt x="1750" y="874"/>
                  </a:lnTo>
                  <a:lnTo>
                    <a:pt x="1752" y="874"/>
                  </a:lnTo>
                  <a:lnTo>
                    <a:pt x="1753" y="875"/>
                  </a:lnTo>
                  <a:lnTo>
                    <a:pt x="1754" y="875"/>
                  </a:lnTo>
                  <a:lnTo>
                    <a:pt x="1755" y="877"/>
                  </a:lnTo>
                  <a:lnTo>
                    <a:pt x="1757" y="877"/>
                  </a:lnTo>
                  <a:lnTo>
                    <a:pt x="1758" y="878"/>
                  </a:lnTo>
                  <a:lnTo>
                    <a:pt x="1759" y="880"/>
                  </a:lnTo>
                  <a:lnTo>
                    <a:pt x="1761" y="880"/>
                  </a:lnTo>
                  <a:lnTo>
                    <a:pt x="1761" y="882"/>
                  </a:lnTo>
                  <a:lnTo>
                    <a:pt x="1762" y="882"/>
                  </a:lnTo>
                  <a:lnTo>
                    <a:pt x="1762" y="883"/>
                  </a:lnTo>
                  <a:lnTo>
                    <a:pt x="1763" y="883"/>
                  </a:lnTo>
                  <a:lnTo>
                    <a:pt x="1763" y="885"/>
                  </a:lnTo>
                  <a:lnTo>
                    <a:pt x="1765" y="885"/>
                  </a:lnTo>
                  <a:lnTo>
                    <a:pt x="1765" y="886"/>
                  </a:lnTo>
                  <a:lnTo>
                    <a:pt x="1766" y="886"/>
                  </a:lnTo>
                  <a:lnTo>
                    <a:pt x="1766" y="888"/>
                  </a:lnTo>
                  <a:lnTo>
                    <a:pt x="1767" y="888"/>
                  </a:lnTo>
                  <a:lnTo>
                    <a:pt x="1767" y="890"/>
                  </a:lnTo>
                  <a:lnTo>
                    <a:pt x="1768" y="890"/>
                  </a:lnTo>
                  <a:lnTo>
                    <a:pt x="1768" y="891"/>
                  </a:lnTo>
                  <a:lnTo>
                    <a:pt x="1768" y="893"/>
                  </a:lnTo>
                  <a:lnTo>
                    <a:pt x="1770" y="893"/>
                  </a:lnTo>
                  <a:lnTo>
                    <a:pt x="1770" y="894"/>
                  </a:lnTo>
                  <a:lnTo>
                    <a:pt x="1771" y="894"/>
                  </a:lnTo>
                  <a:lnTo>
                    <a:pt x="1771" y="896"/>
                  </a:lnTo>
                  <a:lnTo>
                    <a:pt x="1772" y="897"/>
                  </a:lnTo>
                  <a:lnTo>
                    <a:pt x="1772" y="899"/>
                  </a:lnTo>
                  <a:lnTo>
                    <a:pt x="1774" y="899"/>
                  </a:lnTo>
                  <a:lnTo>
                    <a:pt x="1774" y="901"/>
                  </a:lnTo>
                  <a:lnTo>
                    <a:pt x="1775" y="902"/>
                  </a:lnTo>
                  <a:lnTo>
                    <a:pt x="1775" y="904"/>
                  </a:lnTo>
                  <a:lnTo>
                    <a:pt x="1776" y="904"/>
                  </a:lnTo>
                  <a:lnTo>
                    <a:pt x="1776" y="905"/>
                  </a:lnTo>
                  <a:lnTo>
                    <a:pt x="1778" y="905"/>
                  </a:lnTo>
                  <a:lnTo>
                    <a:pt x="1778" y="907"/>
                  </a:lnTo>
                  <a:lnTo>
                    <a:pt x="1778" y="908"/>
                  </a:lnTo>
                  <a:lnTo>
                    <a:pt x="1779" y="908"/>
                  </a:lnTo>
                  <a:lnTo>
                    <a:pt x="1779" y="910"/>
                  </a:lnTo>
                  <a:lnTo>
                    <a:pt x="1780" y="910"/>
                  </a:lnTo>
                  <a:lnTo>
                    <a:pt x="1780" y="912"/>
                  </a:lnTo>
                  <a:lnTo>
                    <a:pt x="1780" y="913"/>
                  </a:lnTo>
                  <a:lnTo>
                    <a:pt x="1781" y="913"/>
                  </a:lnTo>
                  <a:lnTo>
                    <a:pt x="1781" y="915"/>
                  </a:lnTo>
                  <a:lnTo>
                    <a:pt x="1783" y="916"/>
                  </a:lnTo>
                  <a:lnTo>
                    <a:pt x="1784" y="918"/>
                  </a:lnTo>
                  <a:lnTo>
                    <a:pt x="1784" y="919"/>
                  </a:lnTo>
                  <a:lnTo>
                    <a:pt x="1785" y="919"/>
                  </a:lnTo>
                  <a:lnTo>
                    <a:pt x="1785" y="921"/>
                  </a:lnTo>
                  <a:lnTo>
                    <a:pt x="1787" y="923"/>
                  </a:lnTo>
                  <a:lnTo>
                    <a:pt x="1788" y="924"/>
                  </a:lnTo>
                  <a:lnTo>
                    <a:pt x="1788" y="926"/>
                  </a:lnTo>
                  <a:lnTo>
                    <a:pt x="1789" y="926"/>
                  </a:lnTo>
                  <a:lnTo>
                    <a:pt x="1789" y="927"/>
                  </a:lnTo>
                  <a:lnTo>
                    <a:pt x="1790" y="927"/>
                  </a:lnTo>
                  <a:lnTo>
                    <a:pt x="1790" y="929"/>
                  </a:lnTo>
                  <a:lnTo>
                    <a:pt x="1792" y="929"/>
                  </a:lnTo>
                  <a:lnTo>
                    <a:pt x="1792" y="931"/>
                  </a:lnTo>
                  <a:lnTo>
                    <a:pt x="1793" y="932"/>
                  </a:lnTo>
                  <a:lnTo>
                    <a:pt x="1794" y="934"/>
                  </a:lnTo>
                  <a:lnTo>
                    <a:pt x="1796" y="935"/>
                  </a:lnTo>
                  <a:lnTo>
                    <a:pt x="1796" y="937"/>
                  </a:lnTo>
                  <a:lnTo>
                    <a:pt x="1797" y="937"/>
                  </a:lnTo>
                  <a:lnTo>
                    <a:pt x="1798" y="938"/>
                  </a:lnTo>
                  <a:lnTo>
                    <a:pt x="1800" y="938"/>
                  </a:lnTo>
                  <a:lnTo>
                    <a:pt x="1800" y="940"/>
                  </a:lnTo>
                  <a:lnTo>
                    <a:pt x="1801" y="940"/>
                  </a:lnTo>
                  <a:lnTo>
                    <a:pt x="1801" y="942"/>
                  </a:lnTo>
                  <a:lnTo>
                    <a:pt x="1802" y="942"/>
                  </a:lnTo>
                  <a:lnTo>
                    <a:pt x="1803" y="943"/>
                  </a:lnTo>
                  <a:lnTo>
                    <a:pt x="1805" y="943"/>
                  </a:lnTo>
                  <a:lnTo>
                    <a:pt x="1805" y="945"/>
                  </a:lnTo>
                  <a:lnTo>
                    <a:pt x="1806" y="945"/>
                  </a:lnTo>
                  <a:lnTo>
                    <a:pt x="1807" y="946"/>
                  </a:lnTo>
                  <a:lnTo>
                    <a:pt x="1809" y="946"/>
                  </a:lnTo>
                  <a:lnTo>
                    <a:pt x="1809" y="948"/>
                  </a:lnTo>
                  <a:lnTo>
                    <a:pt x="1810" y="948"/>
                  </a:lnTo>
                  <a:lnTo>
                    <a:pt x="1811" y="948"/>
                  </a:lnTo>
                  <a:lnTo>
                    <a:pt x="1811" y="949"/>
                  </a:lnTo>
                  <a:lnTo>
                    <a:pt x="1813" y="949"/>
                  </a:lnTo>
                  <a:lnTo>
                    <a:pt x="1814" y="951"/>
                  </a:lnTo>
                  <a:lnTo>
                    <a:pt x="1815" y="951"/>
                  </a:lnTo>
                  <a:lnTo>
                    <a:pt x="1816" y="953"/>
                  </a:lnTo>
                  <a:lnTo>
                    <a:pt x="1818" y="953"/>
                  </a:lnTo>
                  <a:lnTo>
                    <a:pt x="1818" y="954"/>
                  </a:lnTo>
                  <a:lnTo>
                    <a:pt x="1819" y="954"/>
                  </a:lnTo>
                  <a:lnTo>
                    <a:pt x="1820" y="956"/>
                  </a:lnTo>
                  <a:lnTo>
                    <a:pt x="1822" y="956"/>
                  </a:lnTo>
                  <a:lnTo>
                    <a:pt x="1822" y="957"/>
                  </a:lnTo>
                  <a:lnTo>
                    <a:pt x="1823" y="957"/>
                  </a:lnTo>
                  <a:lnTo>
                    <a:pt x="1824" y="959"/>
                  </a:lnTo>
                  <a:lnTo>
                    <a:pt x="1825" y="961"/>
                  </a:lnTo>
                  <a:lnTo>
                    <a:pt x="1827" y="961"/>
                  </a:lnTo>
                  <a:lnTo>
                    <a:pt x="1827" y="962"/>
                  </a:lnTo>
                  <a:lnTo>
                    <a:pt x="1828" y="962"/>
                  </a:lnTo>
                  <a:lnTo>
                    <a:pt x="1828" y="964"/>
                  </a:lnTo>
                  <a:lnTo>
                    <a:pt x="1829" y="964"/>
                  </a:lnTo>
                  <a:lnTo>
                    <a:pt x="1829" y="965"/>
                  </a:lnTo>
                  <a:lnTo>
                    <a:pt x="1831" y="965"/>
                  </a:lnTo>
                  <a:lnTo>
                    <a:pt x="1831" y="967"/>
                  </a:lnTo>
                  <a:lnTo>
                    <a:pt x="1832" y="967"/>
                  </a:lnTo>
                  <a:lnTo>
                    <a:pt x="1832" y="968"/>
                  </a:lnTo>
                  <a:lnTo>
                    <a:pt x="1833" y="968"/>
                  </a:lnTo>
                  <a:lnTo>
                    <a:pt x="1833" y="970"/>
                  </a:lnTo>
                  <a:lnTo>
                    <a:pt x="1835" y="970"/>
                  </a:lnTo>
                  <a:lnTo>
                    <a:pt x="1835" y="972"/>
                  </a:lnTo>
                  <a:lnTo>
                    <a:pt x="1836" y="973"/>
                  </a:lnTo>
                  <a:lnTo>
                    <a:pt x="1837" y="975"/>
                  </a:lnTo>
                  <a:lnTo>
                    <a:pt x="1838" y="976"/>
                  </a:lnTo>
                  <a:lnTo>
                    <a:pt x="1840" y="978"/>
                  </a:lnTo>
                  <a:lnTo>
                    <a:pt x="1840" y="979"/>
                  </a:lnTo>
                  <a:lnTo>
                    <a:pt x="1841" y="979"/>
                  </a:lnTo>
                  <a:lnTo>
                    <a:pt x="1841" y="981"/>
                  </a:lnTo>
                  <a:lnTo>
                    <a:pt x="1842" y="981"/>
                  </a:lnTo>
                  <a:lnTo>
                    <a:pt x="1842" y="983"/>
                  </a:lnTo>
                  <a:lnTo>
                    <a:pt x="1844" y="983"/>
                  </a:lnTo>
                  <a:lnTo>
                    <a:pt x="1844" y="984"/>
                  </a:lnTo>
                  <a:lnTo>
                    <a:pt x="1845" y="984"/>
                  </a:lnTo>
                  <a:lnTo>
                    <a:pt x="1845" y="986"/>
                  </a:lnTo>
                  <a:lnTo>
                    <a:pt x="1846" y="986"/>
                  </a:lnTo>
                  <a:lnTo>
                    <a:pt x="1846" y="987"/>
                  </a:lnTo>
                  <a:lnTo>
                    <a:pt x="1848" y="987"/>
                  </a:lnTo>
                  <a:lnTo>
                    <a:pt x="1848" y="989"/>
                  </a:lnTo>
                  <a:lnTo>
                    <a:pt x="1849" y="989"/>
                  </a:lnTo>
                  <a:lnTo>
                    <a:pt x="1850" y="990"/>
                  </a:lnTo>
                  <a:lnTo>
                    <a:pt x="1851" y="992"/>
                  </a:lnTo>
                  <a:lnTo>
                    <a:pt x="1853" y="992"/>
                  </a:lnTo>
                  <a:lnTo>
                    <a:pt x="1853" y="994"/>
                  </a:lnTo>
                  <a:lnTo>
                    <a:pt x="1854" y="994"/>
                  </a:lnTo>
                  <a:lnTo>
                    <a:pt x="1854" y="995"/>
                  </a:lnTo>
                  <a:lnTo>
                    <a:pt x="1855" y="995"/>
                  </a:lnTo>
                  <a:lnTo>
                    <a:pt x="1857" y="997"/>
                  </a:lnTo>
                  <a:lnTo>
                    <a:pt x="1858" y="997"/>
                  </a:lnTo>
                  <a:lnTo>
                    <a:pt x="1858" y="998"/>
                  </a:lnTo>
                  <a:lnTo>
                    <a:pt x="1859" y="998"/>
                  </a:lnTo>
                  <a:lnTo>
                    <a:pt x="1859" y="1000"/>
                  </a:lnTo>
                  <a:lnTo>
                    <a:pt x="1860" y="1000"/>
                  </a:lnTo>
                  <a:lnTo>
                    <a:pt x="1862" y="1002"/>
                  </a:lnTo>
                  <a:lnTo>
                    <a:pt x="1862" y="1003"/>
                  </a:lnTo>
                  <a:lnTo>
                    <a:pt x="1863" y="1003"/>
                  </a:lnTo>
                  <a:lnTo>
                    <a:pt x="1864" y="1005"/>
                  </a:lnTo>
                  <a:lnTo>
                    <a:pt x="1866" y="1006"/>
                  </a:lnTo>
                  <a:lnTo>
                    <a:pt x="1867" y="1008"/>
                  </a:lnTo>
                  <a:lnTo>
                    <a:pt x="1868" y="1009"/>
                  </a:lnTo>
                  <a:lnTo>
                    <a:pt x="1870" y="1011"/>
                  </a:lnTo>
                  <a:lnTo>
                    <a:pt x="1871" y="1013"/>
                  </a:lnTo>
                  <a:lnTo>
                    <a:pt x="1872" y="1014"/>
                  </a:lnTo>
                  <a:lnTo>
                    <a:pt x="1873" y="1016"/>
                  </a:lnTo>
                  <a:lnTo>
                    <a:pt x="1873" y="1017"/>
                  </a:lnTo>
                  <a:lnTo>
                    <a:pt x="1875" y="1017"/>
                  </a:lnTo>
                  <a:lnTo>
                    <a:pt x="1876" y="1019"/>
                  </a:lnTo>
                  <a:lnTo>
                    <a:pt x="1877" y="1020"/>
                  </a:lnTo>
                  <a:lnTo>
                    <a:pt x="1879" y="1022"/>
                  </a:lnTo>
                  <a:lnTo>
                    <a:pt x="1880" y="1024"/>
                  </a:lnTo>
                  <a:lnTo>
                    <a:pt x="1881" y="1025"/>
                  </a:lnTo>
                  <a:lnTo>
                    <a:pt x="1883" y="1025"/>
                  </a:lnTo>
                  <a:lnTo>
                    <a:pt x="1883" y="1027"/>
                  </a:lnTo>
                  <a:lnTo>
                    <a:pt x="1884" y="1027"/>
                  </a:lnTo>
                  <a:lnTo>
                    <a:pt x="1884" y="1028"/>
                  </a:lnTo>
                  <a:lnTo>
                    <a:pt x="1885" y="1028"/>
                  </a:lnTo>
                  <a:lnTo>
                    <a:pt x="1886" y="1028"/>
                  </a:lnTo>
                  <a:lnTo>
                    <a:pt x="1886" y="1030"/>
                  </a:lnTo>
                  <a:lnTo>
                    <a:pt x="1888" y="1030"/>
                  </a:lnTo>
                  <a:lnTo>
                    <a:pt x="1888" y="1031"/>
                  </a:lnTo>
                  <a:lnTo>
                    <a:pt x="1889" y="1031"/>
                  </a:lnTo>
                  <a:lnTo>
                    <a:pt x="1890" y="1033"/>
                  </a:lnTo>
                  <a:lnTo>
                    <a:pt x="1892" y="1033"/>
                  </a:lnTo>
                  <a:lnTo>
                    <a:pt x="1893" y="1033"/>
                  </a:lnTo>
                  <a:lnTo>
                    <a:pt x="1893" y="1035"/>
                  </a:lnTo>
                  <a:lnTo>
                    <a:pt x="1894" y="1035"/>
                  </a:lnTo>
                  <a:lnTo>
                    <a:pt x="1895" y="1036"/>
                  </a:lnTo>
                  <a:lnTo>
                    <a:pt x="1897" y="1036"/>
                  </a:lnTo>
                  <a:lnTo>
                    <a:pt x="1898" y="1036"/>
                  </a:lnTo>
                  <a:lnTo>
                    <a:pt x="1898" y="1038"/>
                  </a:lnTo>
                  <a:lnTo>
                    <a:pt x="1899" y="1038"/>
                  </a:lnTo>
                  <a:lnTo>
                    <a:pt x="1901" y="1038"/>
                  </a:lnTo>
                  <a:lnTo>
                    <a:pt x="1902" y="1039"/>
                  </a:lnTo>
                  <a:lnTo>
                    <a:pt x="1903" y="1039"/>
                  </a:lnTo>
                  <a:lnTo>
                    <a:pt x="1905" y="1039"/>
                  </a:lnTo>
                  <a:lnTo>
                    <a:pt x="1906" y="1041"/>
                  </a:lnTo>
                  <a:lnTo>
                    <a:pt x="1907" y="1041"/>
                  </a:lnTo>
                  <a:lnTo>
                    <a:pt x="1908" y="1041"/>
                  </a:lnTo>
                  <a:lnTo>
                    <a:pt x="1910" y="1041"/>
                  </a:lnTo>
                  <a:lnTo>
                    <a:pt x="1910" y="1043"/>
                  </a:lnTo>
                  <a:lnTo>
                    <a:pt x="1911" y="1043"/>
                  </a:lnTo>
                  <a:lnTo>
                    <a:pt x="1912" y="1043"/>
                  </a:lnTo>
                  <a:lnTo>
                    <a:pt x="1914" y="1043"/>
                  </a:lnTo>
                  <a:lnTo>
                    <a:pt x="1915" y="1044"/>
                  </a:lnTo>
                  <a:lnTo>
                    <a:pt x="1916" y="1044"/>
                  </a:lnTo>
                  <a:lnTo>
                    <a:pt x="1918" y="1044"/>
                  </a:lnTo>
                  <a:lnTo>
                    <a:pt x="1919" y="1044"/>
                  </a:lnTo>
                  <a:lnTo>
                    <a:pt x="1920" y="1044"/>
                  </a:lnTo>
                  <a:lnTo>
                    <a:pt x="1920" y="1046"/>
                  </a:lnTo>
                  <a:lnTo>
                    <a:pt x="1921" y="1046"/>
                  </a:lnTo>
                  <a:lnTo>
                    <a:pt x="1923" y="1046"/>
                  </a:lnTo>
                  <a:lnTo>
                    <a:pt x="1924" y="1046"/>
                  </a:lnTo>
                  <a:lnTo>
                    <a:pt x="1925" y="1046"/>
                  </a:lnTo>
                  <a:lnTo>
                    <a:pt x="1927" y="1046"/>
                  </a:lnTo>
                  <a:lnTo>
                    <a:pt x="1928" y="1046"/>
                  </a:lnTo>
                  <a:lnTo>
                    <a:pt x="1929" y="1046"/>
                  </a:lnTo>
                  <a:lnTo>
                    <a:pt x="1930" y="1046"/>
                  </a:lnTo>
                  <a:lnTo>
                    <a:pt x="1932" y="1046"/>
                  </a:lnTo>
                  <a:lnTo>
                    <a:pt x="1933" y="1046"/>
                  </a:lnTo>
                  <a:lnTo>
                    <a:pt x="1934" y="1046"/>
                  </a:lnTo>
                  <a:lnTo>
                    <a:pt x="1936" y="1046"/>
                  </a:lnTo>
                  <a:lnTo>
                    <a:pt x="1937" y="1046"/>
                  </a:lnTo>
                  <a:lnTo>
                    <a:pt x="1938" y="1046"/>
                  </a:lnTo>
                  <a:lnTo>
                    <a:pt x="1940" y="1046"/>
                  </a:lnTo>
                  <a:lnTo>
                    <a:pt x="1941" y="1046"/>
                  </a:lnTo>
                  <a:lnTo>
                    <a:pt x="1942" y="1046"/>
                  </a:lnTo>
                  <a:lnTo>
                    <a:pt x="1943" y="1046"/>
                  </a:lnTo>
                  <a:lnTo>
                    <a:pt x="1945" y="1046"/>
                  </a:lnTo>
                  <a:lnTo>
                    <a:pt x="1946" y="1046"/>
                  </a:lnTo>
                  <a:lnTo>
                    <a:pt x="1947" y="1046"/>
                  </a:lnTo>
                  <a:lnTo>
                    <a:pt x="1949" y="1046"/>
                  </a:lnTo>
                  <a:lnTo>
                    <a:pt x="1950" y="1046"/>
                  </a:lnTo>
                  <a:lnTo>
                    <a:pt x="1951" y="1046"/>
                  </a:lnTo>
                  <a:lnTo>
                    <a:pt x="1952" y="1046"/>
                  </a:lnTo>
                  <a:lnTo>
                    <a:pt x="1952" y="1047"/>
                  </a:lnTo>
                  <a:lnTo>
                    <a:pt x="1954" y="1047"/>
                  </a:lnTo>
                  <a:lnTo>
                    <a:pt x="1955" y="1047"/>
                  </a:lnTo>
                  <a:lnTo>
                    <a:pt x="1956" y="1047"/>
                  </a:lnTo>
                  <a:lnTo>
                    <a:pt x="1958" y="1047"/>
                  </a:lnTo>
                  <a:lnTo>
                    <a:pt x="1959" y="1047"/>
                  </a:lnTo>
                  <a:lnTo>
                    <a:pt x="1960" y="1047"/>
                  </a:lnTo>
                  <a:lnTo>
                    <a:pt x="1962" y="1047"/>
                  </a:lnTo>
                  <a:lnTo>
                    <a:pt x="1963" y="1047"/>
                  </a:lnTo>
                  <a:lnTo>
                    <a:pt x="1964" y="1047"/>
                  </a:lnTo>
                  <a:lnTo>
                    <a:pt x="1965" y="1047"/>
                  </a:lnTo>
                  <a:lnTo>
                    <a:pt x="1967" y="1047"/>
                  </a:lnTo>
                  <a:lnTo>
                    <a:pt x="1968" y="1047"/>
                  </a:lnTo>
                  <a:lnTo>
                    <a:pt x="1968" y="1046"/>
                  </a:lnTo>
                  <a:lnTo>
                    <a:pt x="1969" y="1046"/>
                  </a:lnTo>
                  <a:lnTo>
                    <a:pt x="1971" y="1046"/>
                  </a:lnTo>
                  <a:lnTo>
                    <a:pt x="1972" y="1046"/>
                  </a:lnTo>
                  <a:lnTo>
                    <a:pt x="1973" y="1046"/>
                  </a:lnTo>
                  <a:lnTo>
                    <a:pt x="1975" y="1046"/>
                  </a:lnTo>
                  <a:lnTo>
                    <a:pt x="1976" y="1046"/>
                  </a:lnTo>
                  <a:lnTo>
                    <a:pt x="1977" y="1046"/>
                  </a:lnTo>
                  <a:lnTo>
                    <a:pt x="1978" y="1046"/>
                  </a:lnTo>
                  <a:lnTo>
                    <a:pt x="1980" y="1046"/>
                  </a:lnTo>
                  <a:lnTo>
                    <a:pt x="1981" y="1046"/>
                  </a:lnTo>
                  <a:lnTo>
                    <a:pt x="1982" y="1046"/>
                  </a:lnTo>
                  <a:lnTo>
                    <a:pt x="1984" y="1046"/>
                  </a:lnTo>
                  <a:lnTo>
                    <a:pt x="1985" y="1046"/>
                  </a:lnTo>
                  <a:lnTo>
                    <a:pt x="1986" y="1046"/>
                  </a:lnTo>
                  <a:lnTo>
                    <a:pt x="1987" y="1046"/>
                  </a:lnTo>
                  <a:lnTo>
                    <a:pt x="1989" y="1046"/>
                  </a:lnTo>
                  <a:lnTo>
                    <a:pt x="1990" y="1046"/>
                  </a:lnTo>
                  <a:lnTo>
                    <a:pt x="1991" y="1046"/>
                  </a:lnTo>
                  <a:lnTo>
                    <a:pt x="1993" y="1046"/>
                  </a:lnTo>
                  <a:lnTo>
                    <a:pt x="1994" y="1046"/>
                  </a:lnTo>
                  <a:lnTo>
                    <a:pt x="1995" y="1046"/>
                  </a:lnTo>
                  <a:lnTo>
                    <a:pt x="1997" y="1046"/>
                  </a:lnTo>
                  <a:lnTo>
                    <a:pt x="1998" y="1046"/>
                  </a:lnTo>
                  <a:lnTo>
                    <a:pt x="1999" y="1046"/>
                  </a:lnTo>
                  <a:lnTo>
                    <a:pt x="2000" y="1046"/>
                  </a:lnTo>
                  <a:lnTo>
                    <a:pt x="2002" y="1046"/>
                  </a:lnTo>
                  <a:lnTo>
                    <a:pt x="2003" y="1046"/>
                  </a:lnTo>
                  <a:lnTo>
                    <a:pt x="2004" y="1046"/>
                  </a:lnTo>
                  <a:lnTo>
                    <a:pt x="2006" y="1046"/>
                  </a:lnTo>
                  <a:lnTo>
                    <a:pt x="2007" y="1046"/>
                  </a:lnTo>
                  <a:lnTo>
                    <a:pt x="2008" y="1046"/>
                  </a:lnTo>
                  <a:lnTo>
                    <a:pt x="2010" y="1046"/>
                  </a:lnTo>
                  <a:lnTo>
                    <a:pt x="2011" y="1046"/>
                  </a:lnTo>
                  <a:lnTo>
                    <a:pt x="2012" y="1046"/>
                  </a:lnTo>
                  <a:lnTo>
                    <a:pt x="2013" y="1046"/>
                  </a:lnTo>
                  <a:lnTo>
                    <a:pt x="2015" y="1046"/>
                  </a:lnTo>
                  <a:lnTo>
                    <a:pt x="2016" y="1046"/>
                  </a:lnTo>
                  <a:lnTo>
                    <a:pt x="2017" y="1046"/>
                  </a:lnTo>
                  <a:lnTo>
                    <a:pt x="2019" y="1044"/>
                  </a:lnTo>
                  <a:lnTo>
                    <a:pt x="2020" y="1044"/>
                  </a:lnTo>
                  <a:lnTo>
                    <a:pt x="2021" y="1044"/>
                  </a:lnTo>
                  <a:lnTo>
                    <a:pt x="2022" y="1044"/>
                  </a:lnTo>
                  <a:lnTo>
                    <a:pt x="2024" y="1044"/>
                  </a:lnTo>
                  <a:lnTo>
                    <a:pt x="2025" y="1044"/>
                  </a:lnTo>
                  <a:lnTo>
                    <a:pt x="2026" y="1044"/>
                  </a:lnTo>
                  <a:lnTo>
                    <a:pt x="2028" y="1044"/>
                  </a:lnTo>
                  <a:lnTo>
                    <a:pt x="2029" y="1044"/>
                  </a:lnTo>
                  <a:lnTo>
                    <a:pt x="2030" y="1044"/>
                  </a:lnTo>
                  <a:lnTo>
                    <a:pt x="2032" y="1044"/>
                  </a:lnTo>
                  <a:lnTo>
                    <a:pt x="2033" y="1044"/>
                  </a:lnTo>
                  <a:lnTo>
                    <a:pt x="2034" y="1044"/>
                  </a:lnTo>
                  <a:lnTo>
                    <a:pt x="2035" y="1043"/>
                  </a:lnTo>
                  <a:lnTo>
                    <a:pt x="2037" y="1043"/>
                  </a:lnTo>
                  <a:lnTo>
                    <a:pt x="2038" y="1043"/>
                  </a:lnTo>
                  <a:lnTo>
                    <a:pt x="2039" y="1043"/>
                  </a:lnTo>
                  <a:lnTo>
                    <a:pt x="2041" y="1043"/>
                  </a:lnTo>
                  <a:lnTo>
                    <a:pt x="2042" y="1043"/>
                  </a:lnTo>
                  <a:lnTo>
                    <a:pt x="2043" y="1043"/>
                  </a:lnTo>
                  <a:lnTo>
                    <a:pt x="2045" y="1043"/>
                  </a:lnTo>
                  <a:lnTo>
                    <a:pt x="2046" y="1043"/>
                  </a:lnTo>
                  <a:lnTo>
                    <a:pt x="2047" y="1043"/>
                  </a:lnTo>
                  <a:lnTo>
                    <a:pt x="2048" y="1043"/>
                  </a:lnTo>
                  <a:lnTo>
                    <a:pt x="2050" y="1043"/>
                  </a:lnTo>
                  <a:lnTo>
                    <a:pt x="2051" y="1043"/>
                  </a:lnTo>
                  <a:lnTo>
                    <a:pt x="2052" y="1043"/>
                  </a:lnTo>
                  <a:lnTo>
                    <a:pt x="2054" y="1043"/>
                  </a:lnTo>
                  <a:lnTo>
                    <a:pt x="2055" y="1043"/>
                  </a:lnTo>
                  <a:lnTo>
                    <a:pt x="2056" y="1043"/>
                  </a:lnTo>
                  <a:lnTo>
                    <a:pt x="2057" y="1043"/>
                  </a:lnTo>
                  <a:lnTo>
                    <a:pt x="2059" y="1043"/>
                  </a:lnTo>
                  <a:lnTo>
                    <a:pt x="2060" y="1043"/>
                  </a:lnTo>
                  <a:lnTo>
                    <a:pt x="2061" y="1043"/>
                  </a:lnTo>
                  <a:lnTo>
                    <a:pt x="2063" y="1043"/>
                  </a:lnTo>
                  <a:lnTo>
                    <a:pt x="2064" y="1043"/>
                  </a:lnTo>
                  <a:lnTo>
                    <a:pt x="2065" y="1043"/>
                  </a:lnTo>
                  <a:lnTo>
                    <a:pt x="2067" y="1043"/>
                  </a:lnTo>
                  <a:lnTo>
                    <a:pt x="2068" y="1043"/>
                  </a:lnTo>
                  <a:lnTo>
                    <a:pt x="2068" y="1041"/>
                  </a:lnTo>
                  <a:lnTo>
                    <a:pt x="2069" y="1041"/>
                  </a:lnTo>
                  <a:lnTo>
                    <a:pt x="2070" y="1041"/>
                  </a:lnTo>
                  <a:lnTo>
                    <a:pt x="2072" y="1041"/>
                  </a:lnTo>
                  <a:lnTo>
                    <a:pt x="2073" y="1041"/>
                  </a:lnTo>
                  <a:lnTo>
                    <a:pt x="2074" y="1041"/>
                  </a:lnTo>
                  <a:lnTo>
                    <a:pt x="2076" y="1041"/>
                  </a:lnTo>
                  <a:lnTo>
                    <a:pt x="2077" y="1041"/>
                  </a:lnTo>
                  <a:lnTo>
                    <a:pt x="2078" y="1041"/>
                  </a:lnTo>
                  <a:lnTo>
                    <a:pt x="2080" y="1041"/>
                  </a:lnTo>
                  <a:lnTo>
                    <a:pt x="2081" y="1041"/>
                  </a:lnTo>
                  <a:lnTo>
                    <a:pt x="2082" y="1041"/>
                  </a:lnTo>
                  <a:lnTo>
                    <a:pt x="2083" y="1041"/>
                  </a:lnTo>
                  <a:lnTo>
                    <a:pt x="2083" y="1043"/>
                  </a:lnTo>
                  <a:lnTo>
                    <a:pt x="2085" y="1043"/>
                  </a:lnTo>
                  <a:lnTo>
                    <a:pt x="2086" y="1043"/>
                  </a:lnTo>
                  <a:lnTo>
                    <a:pt x="2087" y="1043"/>
                  </a:lnTo>
                  <a:lnTo>
                    <a:pt x="2089" y="1043"/>
                  </a:lnTo>
                  <a:lnTo>
                    <a:pt x="2090" y="1043"/>
                  </a:lnTo>
                  <a:lnTo>
                    <a:pt x="2091" y="1043"/>
                  </a:lnTo>
                  <a:lnTo>
                    <a:pt x="2092" y="1043"/>
                  </a:lnTo>
                  <a:lnTo>
                    <a:pt x="2094" y="1043"/>
                  </a:lnTo>
                  <a:lnTo>
                    <a:pt x="2095" y="1043"/>
                  </a:lnTo>
                  <a:lnTo>
                    <a:pt x="2096" y="1043"/>
                  </a:lnTo>
                  <a:lnTo>
                    <a:pt x="2098" y="1043"/>
                  </a:lnTo>
                  <a:lnTo>
                    <a:pt x="2099" y="1043"/>
                  </a:lnTo>
                  <a:lnTo>
                    <a:pt x="2100" y="1043"/>
                  </a:lnTo>
                  <a:lnTo>
                    <a:pt x="2102" y="1043"/>
                  </a:lnTo>
                  <a:lnTo>
                    <a:pt x="2103" y="1043"/>
                  </a:lnTo>
                  <a:lnTo>
                    <a:pt x="2104" y="1043"/>
                  </a:lnTo>
                  <a:lnTo>
                    <a:pt x="2105" y="1043"/>
                  </a:lnTo>
                  <a:lnTo>
                    <a:pt x="2107" y="1043"/>
                  </a:lnTo>
                  <a:lnTo>
                    <a:pt x="2108" y="1043"/>
                  </a:lnTo>
                  <a:lnTo>
                    <a:pt x="2109" y="1043"/>
                  </a:lnTo>
                  <a:lnTo>
                    <a:pt x="2111" y="1043"/>
                  </a:lnTo>
                  <a:lnTo>
                    <a:pt x="2112" y="1043"/>
                  </a:lnTo>
                  <a:lnTo>
                    <a:pt x="2113" y="1043"/>
                  </a:lnTo>
                  <a:lnTo>
                    <a:pt x="2115" y="1043"/>
                  </a:lnTo>
                  <a:lnTo>
                    <a:pt x="2116" y="1043"/>
                  </a:lnTo>
                  <a:lnTo>
                    <a:pt x="2117" y="1043"/>
                  </a:lnTo>
                  <a:lnTo>
                    <a:pt x="2117" y="1044"/>
                  </a:lnTo>
                  <a:lnTo>
                    <a:pt x="2118" y="1044"/>
                  </a:lnTo>
                  <a:lnTo>
                    <a:pt x="2120" y="1044"/>
                  </a:lnTo>
                  <a:lnTo>
                    <a:pt x="2121" y="1044"/>
                  </a:lnTo>
                  <a:lnTo>
                    <a:pt x="2122" y="1044"/>
                  </a:lnTo>
                  <a:lnTo>
                    <a:pt x="2124" y="1044"/>
                  </a:lnTo>
                  <a:lnTo>
                    <a:pt x="2125" y="1044"/>
                  </a:lnTo>
                  <a:lnTo>
                    <a:pt x="2126" y="1044"/>
                  </a:lnTo>
                  <a:lnTo>
                    <a:pt x="2127" y="1044"/>
                  </a:lnTo>
                  <a:lnTo>
                    <a:pt x="2129" y="1044"/>
                  </a:lnTo>
                  <a:lnTo>
                    <a:pt x="2130" y="1044"/>
                  </a:lnTo>
                  <a:lnTo>
                    <a:pt x="2131" y="1044"/>
                  </a:lnTo>
                  <a:lnTo>
                    <a:pt x="2133" y="1044"/>
                  </a:lnTo>
                  <a:lnTo>
                    <a:pt x="2134" y="1044"/>
                  </a:lnTo>
                  <a:lnTo>
                    <a:pt x="2134" y="1046"/>
                  </a:lnTo>
                  <a:lnTo>
                    <a:pt x="2135" y="1046"/>
                  </a:lnTo>
                  <a:lnTo>
                    <a:pt x="2137" y="1046"/>
                  </a:lnTo>
                  <a:lnTo>
                    <a:pt x="2138" y="1046"/>
                  </a:lnTo>
                  <a:lnTo>
                    <a:pt x="2139" y="1046"/>
                  </a:lnTo>
                  <a:lnTo>
                    <a:pt x="2140" y="1046"/>
                  </a:lnTo>
                  <a:lnTo>
                    <a:pt x="2142" y="1046"/>
                  </a:lnTo>
                  <a:lnTo>
                    <a:pt x="2143" y="1046"/>
                  </a:lnTo>
                  <a:lnTo>
                    <a:pt x="2144" y="1046"/>
                  </a:lnTo>
                  <a:lnTo>
                    <a:pt x="2146" y="1046"/>
                  </a:lnTo>
                  <a:lnTo>
                    <a:pt x="2147" y="1046"/>
                  </a:lnTo>
                  <a:lnTo>
                    <a:pt x="2148" y="1046"/>
                  </a:lnTo>
                  <a:lnTo>
                    <a:pt x="2150" y="1046"/>
                  </a:lnTo>
                  <a:lnTo>
                    <a:pt x="2151" y="1046"/>
                  </a:lnTo>
                  <a:lnTo>
                    <a:pt x="2152" y="1046"/>
                  </a:lnTo>
                  <a:lnTo>
                    <a:pt x="2153" y="1046"/>
                  </a:lnTo>
                  <a:lnTo>
                    <a:pt x="2155" y="1046"/>
                  </a:lnTo>
                  <a:lnTo>
                    <a:pt x="2156" y="1046"/>
                  </a:lnTo>
                  <a:lnTo>
                    <a:pt x="2157" y="1046"/>
                  </a:lnTo>
                  <a:lnTo>
                    <a:pt x="2159" y="1046"/>
                  </a:lnTo>
                  <a:lnTo>
                    <a:pt x="2160" y="1046"/>
                  </a:lnTo>
                  <a:lnTo>
                    <a:pt x="2161" y="1046"/>
                  </a:lnTo>
                  <a:lnTo>
                    <a:pt x="2162" y="1046"/>
                  </a:lnTo>
                  <a:lnTo>
                    <a:pt x="2164" y="1046"/>
                  </a:lnTo>
                  <a:lnTo>
                    <a:pt x="2165" y="1046"/>
                  </a:lnTo>
                  <a:lnTo>
                    <a:pt x="2166" y="1046"/>
                  </a:lnTo>
                  <a:lnTo>
                    <a:pt x="2168" y="1046"/>
                  </a:lnTo>
                  <a:lnTo>
                    <a:pt x="2169" y="1046"/>
                  </a:lnTo>
                  <a:lnTo>
                    <a:pt x="2170" y="1046"/>
                  </a:lnTo>
                  <a:lnTo>
                    <a:pt x="2172" y="1046"/>
                  </a:lnTo>
                  <a:lnTo>
                    <a:pt x="2173" y="1046"/>
                  </a:lnTo>
                  <a:lnTo>
                    <a:pt x="2174" y="1046"/>
                  </a:lnTo>
                  <a:lnTo>
                    <a:pt x="2175" y="1046"/>
                  </a:lnTo>
                  <a:lnTo>
                    <a:pt x="2177" y="1046"/>
                  </a:lnTo>
                  <a:lnTo>
                    <a:pt x="2178" y="1046"/>
                  </a:lnTo>
                  <a:lnTo>
                    <a:pt x="2179" y="1046"/>
                  </a:lnTo>
                  <a:lnTo>
                    <a:pt x="2181" y="1046"/>
                  </a:lnTo>
                  <a:lnTo>
                    <a:pt x="2182" y="1046"/>
                  </a:lnTo>
                  <a:lnTo>
                    <a:pt x="2183" y="1046"/>
                  </a:lnTo>
                  <a:lnTo>
                    <a:pt x="2185" y="1046"/>
                  </a:lnTo>
                  <a:lnTo>
                    <a:pt x="2186" y="1046"/>
                  </a:lnTo>
                  <a:lnTo>
                    <a:pt x="2187" y="1046"/>
                  </a:lnTo>
                  <a:lnTo>
                    <a:pt x="2188" y="1046"/>
                  </a:lnTo>
                  <a:lnTo>
                    <a:pt x="2190" y="1046"/>
                  </a:lnTo>
                  <a:lnTo>
                    <a:pt x="2191" y="1046"/>
                  </a:lnTo>
                  <a:lnTo>
                    <a:pt x="2192" y="1046"/>
                  </a:lnTo>
                  <a:lnTo>
                    <a:pt x="2194" y="1046"/>
                  </a:lnTo>
                  <a:lnTo>
                    <a:pt x="2195" y="1046"/>
                  </a:lnTo>
                  <a:lnTo>
                    <a:pt x="2196" y="1046"/>
                  </a:lnTo>
                  <a:lnTo>
                    <a:pt x="2197" y="1046"/>
                  </a:lnTo>
                  <a:lnTo>
                    <a:pt x="2199" y="1046"/>
                  </a:lnTo>
                  <a:lnTo>
                    <a:pt x="2200" y="1046"/>
                  </a:lnTo>
                  <a:lnTo>
                    <a:pt x="2201" y="1046"/>
                  </a:lnTo>
                  <a:lnTo>
                    <a:pt x="2203" y="1046"/>
                  </a:lnTo>
                  <a:lnTo>
                    <a:pt x="2204" y="1046"/>
                  </a:lnTo>
                  <a:lnTo>
                    <a:pt x="2205" y="1046"/>
                  </a:lnTo>
                  <a:lnTo>
                    <a:pt x="2207" y="1046"/>
                  </a:lnTo>
                  <a:lnTo>
                    <a:pt x="2208" y="1046"/>
                  </a:lnTo>
                  <a:lnTo>
                    <a:pt x="2209" y="1046"/>
                  </a:lnTo>
                  <a:lnTo>
                    <a:pt x="2210" y="1046"/>
                  </a:lnTo>
                  <a:lnTo>
                    <a:pt x="2212" y="1046"/>
                  </a:lnTo>
                  <a:lnTo>
                    <a:pt x="2213" y="1046"/>
                  </a:lnTo>
                  <a:lnTo>
                    <a:pt x="2214" y="1046"/>
                  </a:lnTo>
                  <a:lnTo>
                    <a:pt x="2216" y="1046"/>
                  </a:lnTo>
                  <a:lnTo>
                    <a:pt x="2217" y="1046"/>
                  </a:lnTo>
                  <a:lnTo>
                    <a:pt x="2218" y="1046"/>
                  </a:lnTo>
                  <a:lnTo>
                    <a:pt x="2220" y="1046"/>
                  </a:lnTo>
                  <a:lnTo>
                    <a:pt x="2221" y="1046"/>
                  </a:lnTo>
                  <a:lnTo>
                    <a:pt x="2222" y="1046"/>
                  </a:lnTo>
                  <a:lnTo>
                    <a:pt x="2223" y="1046"/>
                  </a:lnTo>
                  <a:lnTo>
                    <a:pt x="2225" y="1046"/>
                  </a:lnTo>
                  <a:lnTo>
                    <a:pt x="2226" y="1046"/>
                  </a:lnTo>
                  <a:lnTo>
                    <a:pt x="2227" y="1046"/>
                  </a:lnTo>
                  <a:lnTo>
                    <a:pt x="2229" y="1046"/>
                  </a:lnTo>
                  <a:lnTo>
                    <a:pt x="2230" y="1046"/>
                  </a:lnTo>
                  <a:lnTo>
                    <a:pt x="2231" y="1046"/>
                  </a:lnTo>
                  <a:lnTo>
                    <a:pt x="2232" y="1046"/>
                  </a:lnTo>
                  <a:lnTo>
                    <a:pt x="2232" y="1047"/>
                  </a:lnTo>
                  <a:lnTo>
                    <a:pt x="2234" y="1047"/>
                  </a:lnTo>
                  <a:lnTo>
                    <a:pt x="2235" y="1047"/>
                  </a:lnTo>
                  <a:lnTo>
                    <a:pt x="2236" y="1047"/>
                  </a:lnTo>
                  <a:lnTo>
                    <a:pt x="2238" y="1047"/>
                  </a:lnTo>
                  <a:lnTo>
                    <a:pt x="2239" y="1047"/>
                  </a:lnTo>
                  <a:lnTo>
                    <a:pt x="2240" y="1047"/>
                  </a:lnTo>
                  <a:lnTo>
                    <a:pt x="2242" y="1047"/>
                  </a:lnTo>
                  <a:lnTo>
                    <a:pt x="2243" y="1047"/>
                  </a:lnTo>
                  <a:lnTo>
                    <a:pt x="2244" y="1047"/>
                  </a:lnTo>
                  <a:lnTo>
                    <a:pt x="2245" y="1047"/>
                  </a:lnTo>
                  <a:lnTo>
                    <a:pt x="2247" y="1047"/>
                  </a:lnTo>
                  <a:lnTo>
                    <a:pt x="2248" y="1047"/>
                  </a:lnTo>
                  <a:lnTo>
                    <a:pt x="2249" y="1047"/>
                  </a:lnTo>
                  <a:lnTo>
                    <a:pt x="2251" y="1047"/>
                  </a:lnTo>
                  <a:lnTo>
                    <a:pt x="2252" y="1047"/>
                  </a:lnTo>
                  <a:lnTo>
                    <a:pt x="2253" y="1047"/>
                  </a:lnTo>
                  <a:lnTo>
                    <a:pt x="2255" y="1047"/>
                  </a:lnTo>
                  <a:lnTo>
                    <a:pt x="2256" y="1047"/>
                  </a:lnTo>
                  <a:lnTo>
                    <a:pt x="2257" y="1047"/>
                  </a:lnTo>
                  <a:lnTo>
                    <a:pt x="2258" y="1047"/>
                  </a:lnTo>
                  <a:lnTo>
                    <a:pt x="2260" y="1047"/>
                  </a:lnTo>
                  <a:lnTo>
                    <a:pt x="2261" y="1047"/>
                  </a:lnTo>
                  <a:lnTo>
                    <a:pt x="2262" y="1047"/>
                  </a:lnTo>
                  <a:lnTo>
                    <a:pt x="2264" y="1047"/>
                  </a:lnTo>
                  <a:lnTo>
                    <a:pt x="2265" y="1047"/>
                  </a:lnTo>
                  <a:lnTo>
                    <a:pt x="2266" y="1046"/>
                  </a:lnTo>
                  <a:lnTo>
                    <a:pt x="2267" y="1046"/>
                  </a:lnTo>
                  <a:lnTo>
                    <a:pt x="2269" y="1046"/>
                  </a:lnTo>
                  <a:lnTo>
                    <a:pt x="2270" y="1046"/>
                  </a:lnTo>
                  <a:lnTo>
                    <a:pt x="2271" y="1046"/>
                  </a:lnTo>
                  <a:lnTo>
                    <a:pt x="2273" y="1046"/>
                  </a:lnTo>
                  <a:lnTo>
                    <a:pt x="2274" y="1046"/>
                  </a:lnTo>
                  <a:lnTo>
                    <a:pt x="2275" y="1046"/>
                  </a:lnTo>
                  <a:lnTo>
                    <a:pt x="2277" y="1046"/>
                  </a:lnTo>
                  <a:lnTo>
                    <a:pt x="2278" y="1046"/>
                  </a:lnTo>
                  <a:lnTo>
                    <a:pt x="2279" y="1046"/>
                  </a:lnTo>
                  <a:lnTo>
                    <a:pt x="2280" y="1046"/>
                  </a:lnTo>
                  <a:lnTo>
                    <a:pt x="2282" y="1046"/>
                  </a:lnTo>
                  <a:lnTo>
                    <a:pt x="2283" y="1046"/>
                  </a:lnTo>
                  <a:lnTo>
                    <a:pt x="2284" y="1046"/>
                  </a:lnTo>
                  <a:lnTo>
                    <a:pt x="2286" y="1046"/>
                  </a:lnTo>
                  <a:lnTo>
                    <a:pt x="2287" y="1046"/>
                  </a:lnTo>
                  <a:lnTo>
                    <a:pt x="2288" y="1046"/>
                  </a:lnTo>
                  <a:lnTo>
                    <a:pt x="2290" y="1046"/>
                  </a:lnTo>
                  <a:lnTo>
                    <a:pt x="2291" y="1046"/>
                  </a:lnTo>
                  <a:lnTo>
                    <a:pt x="2292" y="1046"/>
                  </a:lnTo>
                  <a:lnTo>
                    <a:pt x="2293" y="1046"/>
                  </a:lnTo>
                  <a:lnTo>
                    <a:pt x="2295" y="1046"/>
                  </a:lnTo>
                  <a:lnTo>
                    <a:pt x="2296" y="1046"/>
                  </a:lnTo>
                  <a:lnTo>
                    <a:pt x="2297" y="1046"/>
                  </a:lnTo>
                  <a:lnTo>
                    <a:pt x="2299" y="1046"/>
                  </a:lnTo>
                  <a:lnTo>
                    <a:pt x="2300" y="1046"/>
                  </a:lnTo>
                  <a:lnTo>
                    <a:pt x="2301" y="1046"/>
                  </a:lnTo>
                  <a:lnTo>
                    <a:pt x="2302" y="1046"/>
                  </a:lnTo>
                  <a:lnTo>
                    <a:pt x="2304" y="1046"/>
                  </a:lnTo>
                  <a:lnTo>
                    <a:pt x="2305" y="1046"/>
                  </a:lnTo>
                  <a:lnTo>
                    <a:pt x="2306" y="1046"/>
                  </a:lnTo>
                  <a:lnTo>
                    <a:pt x="2308" y="1046"/>
                  </a:lnTo>
                  <a:lnTo>
                    <a:pt x="2309" y="1046"/>
                  </a:lnTo>
                  <a:lnTo>
                    <a:pt x="2310" y="1046"/>
                  </a:lnTo>
                  <a:lnTo>
                    <a:pt x="2312" y="1046"/>
                  </a:lnTo>
                  <a:lnTo>
                    <a:pt x="2313" y="1046"/>
                  </a:lnTo>
                  <a:lnTo>
                    <a:pt x="2314" y="1046"/>
                  </a:lnTo>
                  <a:lnTo>
                    <a:pt x="2315" y="1044"/>
                  </a:lnTo>
                  <a:lnTo>
                    <a:pt x="2317" y="1044"/>
                  </a:lnTo>
                  <a:lnTo>
                    <a:pt x="2318" y="1044"/>
                  </a:lnTo>
                  <a:lnTo>
                    <a:pt x="2319" y="1044"/>
                  </a:lnTo>
                  <a:lnTo>
                    <a:pt x="2321" y="1044"/>
                  </a:lnTo>
                  <a:lnTo>
                    <a:pt x="2322" y="1044"/>
                  </a:lnTo>
                  <a:lnTo>
                    <a:pt x="2323" y="1044"/>
                  </a:lnTo>
                  <a:lnTo>
                    <a:pt x="2325" y="1044"/>
                  </a:lnTo>
                  <a:lnTo>
                    <a:pt x="2326" y="1044"/>
                  </a:lnTo>
                  <a:lnTo>
                    <a:pt x="2327" y="1044"/>
                  </a:lnTo>
                  <a:lnTo>
                    <a:pt x="2328" y="1044"/>
                  </a:lnTo>
                  <a:lnTo>
                    <a:pt x="2330" y="1044"/>
                  </a:lnTo>
                  <a:lnTo>
                    <a:pt x="2331" y="1044"/>
                  </a:lnTo>
                  <a:lnTo>
                    <a:pt x="2332" y="1044"/>
                  </a:lnTo>
                  <a:lnTo>
                    <a:pt x="2334" y="1044"/>
                  </a:lnTo>
                  <a:lnTo>
                    <a:pt x="2335" y="1044"/>
                  </a:lnTo>
                  <a:lnTo>
                    <a:pt x="2336" y="1044"/>
                  </a:lnTo>
                  <a:lnTo>
                    <a:pt x="2337" y="1044"/>
                  </a:lnTo>
                  <a:lnTo>
                    <a:pt x="2339" y="1044"/>
                  </a:lnTo>
                  <a:lnTo>
                    <a:pt x="2340" y="1044"/>
                  </a:lnTo>
                  <a:lnTo>
                    <a:pt x="2341" y="1044"/>
                  </a:lnTo>
                  <a:lnTo>
                    <a:pt x="2343" y="1044"/>
                  </a:lnTo>
                  <a:lnTo>
                    <a:pt x="2344" y="1044"/>
                  </a:lnTo>
                  <a:lnTo>
                    <a:pt x="2345" y="1044"/>
                  </a:lnTo>
                  <a:lnTo>
                    <a:pt x="2347" y="1044"/>
                  </a:lnTo>
                  <a:lnTo>
                    <a:pt x="2348" y="1044"/>
                  </a:lnTo>
                  <a:lnTo>
                    <a:pt x="2349" y="1044"/>
                  </a:lnTo>
                  <a:lnTo>
                    <a:pt x="2350" y="1044"/>
                  </a:lnTo>
                  <a:lnTo>
                    <a:pt x="2352" y="1044"/>
                  </a:lnTo>
                  <a:lnTo>
                    <a:pt x="2353" y="1044"/>
                  </a:lnTo>
                  <a:lnTo>
                    <a:pt x="2354" y="1044"/>
                  </a:lnTo>
                  <a:lnTo>
                    <a:pt x="2356" y="1044"/>
                  </a:lnTo>
                  <a:lnTo>
                    <a:pt x="2357" y="1044"/>
                  </a:lnTo>
                  <a:lnTo>
                    <a:pt x="2358" y="1044"/>
                  </a:lnTo>
                  <a:lnTo>
                    <a:pt x="2360" y="1044"/>
                  </a:lnTo>
                  <a:lnTo>
                    <a:pt x="2361" y="1044"/>
                  </a:lnTo>
                  <a:lnTo>
                    <a:pt x="2362" y="1044"/>
                  </a:lnTo>
                  <a:lnTo>
                    <a:pt x="2363" y="1044"/>
                  </a:lnTo>
                  <a:lnTo>
                    <a:pt x="2365" y="1044"/>
                  </a:lnTo>
                  <a:lnTo>
                    <a:pt x="2366" y="1044"/>
                  </a:lnTo>
                  <a:lnTo>
                    <a:pt x="2367" y="1044"/>
                  </a:lnTo>
                  <a:lnTo>
                    <a:pt x="2369" y="1044"/>
                  </a:lnTo>
                  <a:lnTo>
                    <a:pt x="2370" y="1044"/>
                  </a:lnTo>
                  <a:lnTo>
                    <a:pt x="2371" y="1044"/>
                  </a:lnTo>
                  <a:lnTo>
                    <a:pt x="2372" y="1044"/>
                  </a:lnTo>
                  <a:lnTo>
                    <a:pt x="2374" y="1044"/>
                  </a:lnTo>
                  <a:lnTo>
                    <a:pt x="2375" y="1044"/>
                  </a:lnTo>
                  <a:lnTo>
                    <a:pt x="2376" y="1044"/>
                  </a:lnTo>
                  <a:lnTo>
                    <a:pt x="2378" y="1044"/>
                  </a:lnTo>
                  <a:lnTo>
                    <a:pt x="2379" y="1044"/>
                  </a:lnTo>
                  <a:lnTo>
                    <a:pt x="2380" y="1044"/>
                  </a:lnTo>
                  <a:lnTo>
                    <a:pt x="2382" y="1044"/>
                  </a:lnTo>
                  <a:lnTo>
                    <a:pt x="2383" y="1044"/>
                  </a:lnTo>
                  <a:lnTo>
                    <a:pt x="2384" y="1044"/>
                  </a:lnTo>
                  <a:lnTo>
                    <a:pt x="2385" y="1044"/>
                  </a:lnTo>
                  <a:lnTo>
                    <a:pt x="2387" y="1044"/>
                  </a:lnTo>
                  <a:lnTo>
                    <a:pt x="2388" y="1044"/>
                  </a:lnTo>
                  <a:lnTo>
                    <a:pt x="2389" y="1044"/>
                  </a:lnTo>
                  <a:lnTo>
                    <a:pt x="2391" y="1044"/>
                  </a:lnTo>
                  <a:lnTo>
                    <a:pt x="2392" y="1044"/>
                  </a:lnTo>
                  <a:lnTo>
                    <a:pt x="2393" y="1044"/>
                  </a:lnTo>
                  <a:lnTo>
                    <a:pt x="2395" y="1044"/>
                  </a:lnTo>
                  <a:lnTo>
                    <a:pt x="2396" y="1044"/>
                  </a:lnTo>
                  <a:lnTo>
                    <a:pt x="2397" y="1044"/>
                  </a:lnTo>
                  <a:lnTo>
                    <a:pt x="2397" y="1046"/>
                  </a:lnTo>
                  <a:lnTo>
                    <a:pt x="2398" y="1046"/>
                  </a:lnTo>
                  <a:lnTo>
                    <a:pt x="2400" y="1046"/>
                  </a:lnTo>
                  <a:lnTo>
                    <a:pt x="2401" y="1046"/>
                  </a:lnTo>
                  <a:lnTo>
                    <a:pt x="2402" y="1046"/>
                  </a:lnTo>
                  <a:lnTo>
                    <a:pt x="2404" y="1046"/>
                  </a:lnTo>
                  <a:lnTo>
                    <a:pt x="2405" y="1046"/>
                  </a:lnTo>
                  <a:lnTo>
                    <a:pt x="2406" y="1046"/>
                  </a:lnTo>
                  <a:lnTo>
                    <a:pt x="2407" y="1046"/>
                  </a:lnTo>
                  <a:lnTo>
                    <a:pt x="2409" y="1046"/>
                  </a:lnTo>
                  <a:lnTo>
                    <a:pt x="2410" y="1046"/>
                  </a:lnTo>
                  <a:lnTo>
                    <a:pt x="2411" y="1046"/>
                  </a:lnTo>
                  <a:lnTo>
                    <a:pt x="2413" y="1046"/>
                  </a:lnTo>
                  <a:lnTo>
                    <a:pt x="2414" y="1046"/>
                  </a:lnTo>
                  <a:lnTo>
                    <a:pt x="2415" y="1046"/>
                  </a:lnTo>
                  <a:lnTo>
                    <a:pt x="2417" y="1046"/>
                  </a:lnTo>
                  <a:lnTo>
                    <a:pt x="2418" y="1046"/>
                  </a:lnTo>
                  <a:lnTo>
                    <a:pt x="2419" y="1046"/>
                  </a:lnTo>
                  <a:lnTo>
                    <a:pt x="2420" y="1046"/>
                  </a:lnTo>
                  <a:lnTo>
                    <a:pt x="2422" y="1046"/>
                  </a:lnTo>
                  <a:lnTo>
                    <a:pt x="2423" y="1046"/>
                  </a:lnTo>
                  <a:lnTo>
                    <a:pt x="2424" y="1046"/>
                  </a:lnTo>
                  <a:lnTo>
                    <a:pt x="2426" y="1046"/>
                  </a:lnTo>
                  <a:lnTo>
                    <a:pt x="2427" y="1046"/>
                  </a:lnTo>
                  <a:lnTo>
                    <a:pt x="2428" y="1046"/>
                  </a:lnTo>
                  <a:lnTo>
                    <a:pt x="2429" y="1046"/>
                  </a:lnTo>
                  <a:lnTo>
                    <a:pt x="2431" y="1046"/>
                  </a:lnTo>
                  <a:lnTo>
                    <a:pt x="2432" y="1046"/>
                  </a:lnTo>
                  <a:lnTo>
                    <a:pt x="2433" y="1046"/>
                  </a:lnTo>
                  <a:lnTo>
                    <a:pt x="2435" y="1046"/>
                  </a:lnTo>
                  <a:lnTo>
                    <a:pt x="2436" y="1046"/>
                  </a:lnTo>
                  <a:lnTo>
                    <a:pt x="2437" y="1046"/>
                  </a:lnTo>
                  <a:lnTo>
                    <a:pt x="2439" y="1046"/>
                  </a:lnTo>
                  <a:lnTo>
                    <a:pt x="2440" y="1046"/>
                  </a:lnTo>
                  <a:lnTo>
                    <a:pt x="2441" y="1046"/>
                  </a:lnTo>
                  <a:lnTo>
                    <a:pt x="2442" y="1046"/>
                  </a:lnTo>
                  <a:lnTo>
                    <a:pt x="2444" y="1046"/>
                  </a:lnTo>
                  <a:lnTo>
                    <a:pt x="2445" y="1046"/>
                  </a:lnTo>
                  <a:lnTo>
                    <a:pt x="2446" y="1046"/>
                  </a:lnTo>
                  <a:lnTo>
                    <a:pt x="2446" y="1044"/>
                  </a:lnTo>
                  <a:lnTo>
                    <a:pt x="2448" y="1044"/>
                  </a:lnTo>
                  <a:lnTo>
                    <a:pt x="2449" y="1044"/>
                  </a:lnTo>
                  <a:lnTo>
                    <a:pt x="2450" y="1044"/>
                  </a:lnTo>
                  <a:lnTo>
                    <a:pt x="2452" y="1044"/>
                  </a:lnTo>
                  <a:lnTo>
                    <a:pt x="2453" y="1044"/>
                  </a:lnTo>
                  <a:lnTo>
                    <a:pt x="2454" y="1044"/>
                  </a:lnTo>
                  <a:lnTo>
                    <a:pt x="2455" y="1044"/>
                  </a:lnTo>
                  <a:lnTo>
                    <a:pt x="2457" y="1044"/>
                  </a:lnTo>
                  <a:lnTo>
                    <a:pt x="2458" y="1044"/>
                  </a:lnTo>
                  <a:lnTo>
                    <a:pt x="2459" y="1044"/>
                  </a:lnTo>
                  <a:lnTo>
                    <a:pt x="2461" y="1044"/>
                  </a:lnTo>
                  <a:lnTo>
                    <a:pt x="2462" y="1044"/>
                  </a:lnTo>
                  <a:lnTo>
                    <a:pt x="2463" y="1044"/>
                  </a:lnTo>
                  <a:lnTo>
                    <a:pt x="2464" y="1044"/>
                  </a:lnTo>
                  <a:lnTo>
                    <a:pt x="2466" y="1044"/>
                  </a:lnTo>
                  <a:lnTo>
                    <a:pt x="2467" y="1044"/>
                  </a:lnTo>
                  <a:lnTo>
                    <a:pt x="2468" y="1044"/>
                  </a:lnTo>
                  <a:lnTo>
                    <a:pt x="2470" y="1044"/>
                  </a:lnTo>
                  <a:lnTo>
                    <a:pt x="2471" y="1044"/>
                  </a:lnTo>
                  <a:lnTo>
                    <a:pt x="2472" y="1044"/>
                  </a:lnTo>
                  <a:lnTo>
                    <a:pt x="2474" y="1044"/>
                  </a:lnTo>
                  <a:lnTo>
                    <a:pt x="2475" y="1044"/>
                  </a:lnTo>
                  <a:lnTo>
                    <a:pt x="2476" y="1044"/>
                  </a:lnTo>
                  <a:lnTo>
                    <a:pt x="2477" y="1044"/>
                  </a:lnTo>
                  <a:lnTo>
                    <a:pt x="2479" y="1044"/>
                  </a:lnTo>
                  <a:lnTo>
                    <a:pt x="2480" y="1044"/>
                  </a:lnTo>
                  <a:lnTo>
                    <a:pt x="2481" y="1044"/>
                  </a:lnTo>
                  <a:lnTo>
                    <a:pt x="2483" y="1044"/>
                  </a:lnTo>
                  <a:lnTo>
                    <a:pt x="2484" y="1044"/>
                  </a:lnTo>
                  <a:lnTo>
                    <a:pt x="2485" y="1044"/>
                  </a:lnTo>
                  <a:lnTo>
                    <a:pt x="2487" y="1044"/>
                  </a:lnTo>
                  <a:lnTo>
                    <a:pt x="2488" y="1044"/>
                  </a:lnTo>
                  <a:lnTo>
                    <a:pt x="2489" y="1044"/>
                  </a:lnTo>
                  <a:lnTo>
                    <a:pt x="2490" y="1044"/>
                  </a:lnTo>
                  <a:lnTo>
                    <a:pt x="2492" y="1044"/>
                  </a:lnTo>
                  <a:lnTo>
                    <a:pt x="2493" y="1044"/>
                  </a:lnTo>
                  <a:lnTo>
                    <a:pt x="2494" y="1044"/>
                  </a:lnTo>
                  <a:lnTo>
                    <a:pt x="2496" y="1044"/>
                  </a:lnTo>
                  <a:lnTo>
                    <a:pt x="2497" y="1044"/>
                  </a:lnTo>
                  <a:lnTo>
                    <a:pt x="2498" y="1044"/>
                  </a:lnTo>
                  <a:lnTo>
                    <a:pt x="2499" y="1044"/>
                  </a:lnTo>
                  <a:lnTo>
                    <a:pt x="2501" y="1044"/>
                  </a:lnTo>
                  <a:lnTo>
                    <a:pt x="2502" y="1044"/>
                  </a:lnTo>
                  <a:lnTo>
                    <a:pt x="2503" y="1044"/>
                  </a:lnTo>
                  <a:lnTo>
                    <a:pt x="2505" y="1044"/>
                  </a:lnTo>
                  <a:lnTo>
                    <a:pt x="2506" y="1044"/>
                  </a:lnTo>
                  <a:lnTo>
                    <a:pt x="2507" y="1044"/>
                  </a:lnTo>
                  <a:lnTo>
                    <a:pt x="2509" y="1044"/>
                  </a:lnTo>
                  <a:lnTo>
                    <a:pt x="2510" y="1044"/>
                  </a:lnTo>
                  <a:lnTo>
                    <a:pt x="2511" y="1044"/>
                  </a:lnTo>
                  <a:lnTo>
                    <a:pt x="2512" y="1044"/>
                  </a:lnTo>
                  <a:lnTo>
                    <a:pt x="2512" y="1046"/>
                  </a:lnTo>
                  <a:lnTo>
                    <a:pt x="2514" y="1046"/>
                  </a:lnTo>
                  <a:lnTo>
                    <a:pt x="2515" y="1046"/>
                  </a:lnTo>
                  <a:lnTo>
                    <a:pt x="2516" y="1046"/>
                  </a:lnTo>
                  <a:lnTo>
                    <a:pt x="2518" y="1046"/>
                  </a:lnTo>
                  <a:lnTo>
                    <a:pt x="2519" y="1046"/>
                  </a:lnTo>
                  <a:lnTo>
                    <a:pt x="2520" y="1046"/>
                  </a:lnTo>
                  <a:lnTo>
                    <a:pt x="2522" y="1046"/>
                  </a:lnTo>
                  <a:lnTo>
                    <a:pt x="2523" y="1046"/>
                  </a:lnTo>
                  <a:lnTo>
                    <a:pt x="2524" y="1046"/>
                  </a:lnTo>
                  <a:lnTo>
                    <a:pt x="2525" y="1046"/>
                  </a:lnTo>
                  <a:lnTo>
                    <a:pt x="2527" y="1046"/>
                  </a:lnTo>
                  <a:lnTo>
                    <a:pt x="2528" y="1046"/>
                  </a:lnTo>
                  <a:lnTo>
                    <a:pt x="2529" y="1046"/>
                  </a:lnTo>
                  <a:lnTo>
                    <a:pt x="2531" y="1046"/>
                  </a:lnTo>
                  <a:lnTo>
                    <a:pt x="2532" y="1046"/>
                  </a:lnTo>
                  <a:lnTo>
                    <a:pt x="2533" y="1046"/>
                  </a:lnTo>
                  <a:lnTo>
                    <a:pt x="2534" y="1046"/>
                  </a:lnTo>
                  <a:lnTo>
                    <a:pt x="2536" y="1046"/>
                  </a:lnTo>
                  <a:lnTo>
                    <a:pt x="2537" y="1046"/>
                  </a:lnTo>
                  <a:lnTo>
                    <a:pt x="2538" y="1046"/>
                  </a:lnTo>
                  <a:lnTo>
                    <a:pt x="2540" y="1046"/>
                  </a:lnTo>
                  <a:lnTo>
                    <a:pt x="2541" y="1046"/>
                  </a:lnTo>
                  <a:lnTo>
                    <a:pt x="2542" y="1046"/>
                  </a:lnTo>
                  <a:lnTo>
                    <a:pt x="2544" y="1046"/>
                  </a:lnTo>
                  <a:lnTo>
                    <a:pt x="2545" y="1046"/>
                  </a:lnTo>
                  <a:lnTo>
                    <a:pt x="2546" y="1046"/>
                  </a:lnTo>
                  <a:lnTo>
                    <a:pt x="2547" y="1046"/>
                  </a:lnTo>
                  <a:lnTo>
                    <a:pt x="2549" y="1046"/>
                  </a:lnTo>
                  <a:lnTo>
                    <a:pt x="2550" y="1046"/>
                  </a:lnTo>
                  <a:lnTo>
                    <a:pt x="2551" y="1046"/>
                  </a:lnTo>
                  <a:lnTo>
                    <a:pt x="2553" y="1046"/>
                  </a:lnTo>
                  <a:lnTo>
                    <a:pt x="2554" y="1046"/>
                  </a:lnTo>
                  <a:lnTo>
                    <a:pt x="2555" y="1046"/>
                  </a:lnTo>
                  <a:lnTo>
                    <a:pt x="2557" y="1046"/>
                  </a:lnTo>
                  <a:lnTo>
                    <a:pt x="2558" y="1046"/>
                  </a:lnTo>
                  <a:lnTo>
                    <a:pt x="2559" y="1046"/>
                  </a:lnTo>
                  <a:lnTo>
                    <a:pt x="2560" y="1046"/>
                  </a:lnTo>
                  <a:lnTo>
                    <a:pt x="2562" y="1046"/>
                  </a:lnTo>
                  <a:lnTo>
                    <a:pt x="2563" y="1046"/>
                  </a:lnTo>
                  <a:lnTo>
                    <a:pt x="2564" y="1046"/>
                  </a:lnTo>
                  <a:lnTo>
                    <a:pt x="2566" y="1046"/>
                  </a:lnTo>
                  <a:lnTo>
                    <a:pt x="2567" y="1046"/>
                  </a:lnTo>
                  <a:lnTo>
                    <a:pt x="2568" y="1046"/>
                  </a:lnTo>
                  <a:lnTo>
                    <a:pt x="2569" y="1046"/>
                  </a:lnTo>
                  <a:lnTo>
                    <a:pt x="2571" y="1046"/>
                  </a:lnTo>
                  <a:lnTo>
                    <a:pt x="2572" y="1046"/>
                  </a:lnTo>
                  <a:lnTo>
                    <a:pt x="2573" y="1046"/>
                  </a:lnTo>
                  <a:lnTo>
                    <a:pt x="2575" y="1046"/>
                  </a:lnTo>
                  <a:lnTo>
                    <a:pt x="2576" y="1046"/>
                  </a:lnTo>
                  <a:lnTo>
                    <a:pt x="2577" y="1046"/>
                  </a:lnTo>
                  <a:lnTo>
                    <a:pt x="2579" y="1046"/>
                  </a:lnTo>
                  <a:lnTo>
                    <a:pt x="2580" y="1046"/>
                  </a:lnTo>
                  <a:lnTo>
                    <a:pt x="2581" y="1046"/>
                  </a:lnTo>
                  <a:lnTo>
                    <a:pt x="2582" y="1046"/>
                  </a:lnTo>
                  <a:lnTo>
                    <a:pt x="2584" y="1046"/>
                  </a:lnTo>
                  <a:lnTo>
                    <a:pt x="2585" y="1046"/>
                  </a:lnTo>
                  <a:lnTo>
                    <a:pt x="2586" y="1046"/>
                  </a:lnTo>
                  <a:lnTo>
                    <a:pt x="2588" y="1046"/>
                  </a:lnTo>
                  <a:lnTo>
                    <a:pt x="2589" y="1046"/>
                  </a:lnTo>
                  <a:lnTo>
                    <a:pt x="2590" y="1046"/>
                  </a:lnTo>
                  <a:lnTo>
                    <a:pt x="2592" y="1046"/>
                  </a:lnTo>
                  <a:lnTo>
                    <a:pt x="2593" y="1046"/>
                  </a:lnTo>
                  <a:lnTo>
                    <a:pt x="2594" y="1046"/>
                  </a:lnTo>
                  <a:lnTo>
                    <a:pt x="2595" y="1046"/>
                  </a:lnTo>
                  <a:lnTo>
                    <a:pt x="2597" y="1046"/>
                  </a:lnTo>
                  <a:lnTo>
                    <a:pt x="2598" y="1046"/>
                  </a:lnTo>
                  <a:lnTo>
                    <a:pt x="2599" y="1046"/>
                  </a:lnTo>
                  <a:lnTo>
                    <a:pt x="2601" y="1046"/>
                  </a:lnTo>
                  <a:lnTo>
                    <a:pt x="2602" y="1046"/>
                  </a:lnTo>
                  <a:lnTo>
                    <a:pt x="2603" y="1046"/>
                  </a:lnTo>
                  <a:lnTo>
                    <a:pt x="2604" y="1046"/>
                  </a:lnTo>
                  <a:lnTo>
                    <a:pt x="2606" y="1046"/>
                  </a:lnTo>
                  <a:lnTo>
                    <a:pt x="2607" y="1046"/>
                  </a:lnTo>
                  <a:lnTo>
                    <a:pt x="2608" y="1046"/>
                  </a:lnTo>
                  <a:lnTo>
                    <a:pt x="2610" y="1046"/>
                  </a:lnTo>
                  <a:lnTo>
                    <a:pt x="2611" y="1046"/>
                  </a:lnTo>
                  <a:lnTo>
                    <a:pt x="2612" y="1046"/>
                  </a:lnTo>
                  <a:lnTo>
                    <a:pt x="2614" y="1046"/>
                  </a:lnTo>
                  <a:lnTo>
                    <a:pt x="2615" y="1046"/>
                  </a:lnTo>
                  <a:lnTo>
                    <a:pt x="2616" y="1046"/>
                  </a:lnTo>
                  <a:lnTo>
                    <a:pt x="2617" y="1046"/>
                  </a:lnTo>
                  <a:lnTo>
                    <a:pt x="2619" y="1046"/>
                  </a:lnTo>
                  <a:lnTo>
                    <a:pt x="2620" y="1046"/>
                  </a:lnTo>
                  <a:lnTo>
                    <a:pt x="2621" y="1046"/>
                  </a:lnTo>
                  <a:lnTo>
                    <a:pt x="2623" y="1046"/>
                  </a:lnTo>
                  <a:lnTo>
                    <a:pt x="2624" y="1046"/>
                  </a:lnTo>
                  <a:lnTo>
                    <a:pt x="2625" y="1046"/>
                  </a:lnTo>
                  <a:lnTo>
                    <a:pt x="2627" y="1046"/>
                  </a:lnTo>
                  <a:lnTo>
                    <a:pt x="2628" y="1046"/>
                  </a:lnTo>
                  <a:lnTo>
                    <a:pt x="2628" y="1044"/>
                  </a:lnTo>
                  <a:lnTo>
                    <a:pt x="2629" y="1044"/>
                  </a:lnTo>
                  <a:lnTo>
                    <a:pt x="2630" y="1044"/>
                  </a:lnTo>
                  <a:lnTo>
                    <a:pt x="2632" y="1044"/>
                  </a:lnTo>
                  <a:lnTo>
                    <a:pt x="2633" y="1044"/>
                  </a:lnTo>
                  <a:lnTo>
                    <a:pt x="2634" y="1044"/>
                  </a:lnTo>
                  <a:lnTo>
                    <a:pt x="2636" y="1044"/>
                  </a:lnTo>
                  <a:lnTo>
                    <a:pt x="2637" y="1044"/>
                  </a:lnTo>
                  <a:lnTo>
                    <a:pt x="2638" y="1044"/>
                  </a:lnTo>
                  <a:lnTo>
                    <a:pt x="2639" y="1044"/>
                  </a:lnTo>
                  <a:lnTo>
                    <a:pt x="2641" y="1044"/>
                  </a:lnTo>
                  <a:lnTo>
                    <a:pt x="2642" y="1044"/>
                  </a:lnTo>
                  <a:lnTo>
                    <a:pt x="2643" y="1044"/>
                  </a:lnTo>
                  <a:lnTo>
                    <a:pt x="2643" y="1046"/>
                  </a:lnTo>
                  <a:lnTo>
                    <a:pt x="2645" y="1046"/>
                  </a:lnTo>
                  <a:lnTo>
                    <a:pt x="2646" y="1046"/>
                  </a:lnTo>
                  <a:lnTo>
                    <a:pt x="2647" y="1046"/>
                  </a:lnTo>
                  <a:lnTo>
                    <a:pt x="2649" y="1046"/>
                  </a:lnTo>
                  <a:lnTo>
                    <a:pt x="2650" y="1046"/>
                  </a:lnTo>
                  <a:lnTo>
                    <a:pt x="2651" y="1046"/>
                  </a:lnTo>
                  <a:lnTo>
                    <a:pt x="2652" y="1046"/>
                  </a:lnTo>
                  <a:lnTo>
                    <a:pt x="2654" y="1046"/>
                  </a:lnTo>
                  <a:lnTo>
                    <a:pt x="2655" y="1046"/>
                  </a:lnTo>
                  <a:lnTo>
                    <a:pt x="2656" y="1046"/>
                  </a:lnTo>
                  <a:lnTo>
                    <a:pt x="2658" y="1046"/>
                  </a:lnTo>
                  <a:lnTo>
                    <a:pt x="2659" y="1046"/>
                  </a:lnTo>
                  <a:lnTo>
                    <a:pt x="2660" y="1046"/>
                  </a:lnTo>
                  <a:lnTo>
                    <a:pt x="2662" y="1046"/>
                  </a:lnTo>
                  <a:lnTo>
                    <a:pt x="2663" y="1046"/>
                  </a:lnTo>
                  <a:lnTo>
                    <a:pt x="2664" y="1046"/>
                  </a:lnTo>
                  <a:lnTo>
                    <a:pt x="2665" y="1046"/>
                  </a:lnTo>
                  <a:lnTo>
                    <a:pt x="2667" y="1046"/>
                  </a:lnTo>
                  <a:lnTo>
                    <a:pt x="2668" y="1046"/>
                  </a:lnTo>
                  <a:lnTo>
                    <a:pt x="2669" y="1046"/>
                  </a:lnTo>
                  <a:lnTo>
                    <a:pt x="2671" y="1046"/>
                  </a:lnTo>
                  <a:lnTo>
                    <a:pt x="2672" y="1046"/>
                  </a:lnTo>
                  <a:lnTo>
                    <a:pt x="2673" y="1046"/>
                  </a:lnTo>
                  <a:lnTo>
                    <a:pt x="2674" y="1046"/>
                  </a:lnTo>
                  <a:lnTo>
                    <a:pt x="2676" y="1046"/>
                  </a:lnTo>
                  <a:lnTo>
                    <a:pt x="2677" y="1046"/>
                  </a:lnTo>
                  <a:lnTo>
                    <a:pt x="2678" y="1046"/>
                  </a:lnTo>
                  <a:lnTo>
                    <a:pt x="2680" y="1046"/>
                  </a:lnTo>
                  <a:lnTo>
                    <a:pt x="2681" y="1046"/>
                  </a:lnTo>
                  <a:lnTo>
                    <a:pt x="2682" y="1046"/>
                  </a:lnTo>
                  <a:lnTo>
                    <a:pt x="2684" y="1046"/>
                  </a:lnTo>
                  <a:lnTo>
                    <a:pt x="2685" y="1046"/>
                  </a:lnTo>
                  <a:lnTo>
                    <a:pt x="2686" y="1046"/>
                  </a:lnTo>
                  <a:lnTo>
                    <a:pt x="2687" y="1046"/>
                  </a:lnTo>
                  <a:lnTo>
                    <a:pt x="2689" y="1046"/>
                  </a:lnTo>
                  <a:lnTo>
                    <a:pt x="2690" y="1046"/>
                  </a:lnTo>
                  <a:lnTo>
                    <a:pt x="2691" y="1046"/>
                  </a:lnTo>
                  <a:lnTo>
                    <a:pt x="2693" y="1046"/>
                  </a:lnTo>
                  <a:lnTo>
                    <a:pt x="2694" y="1046"/>
                  </a:lnTo>
                  <a:lnTo>
                    <a:pt x="2694" y="1044"/>
                  </a:lnTo>
                  <a:lnTo>
                    <a:pt x="2695" y="1044"/>
                  </a:lnTo>
                  <a:lnTo>
                    <a:pt x="2697" y="1044"/>
                  </a:lnTo>
                  <a:lnTo>
                    <a:pt x="2698" y="1044"/>
                  </a:lnTo>
                  <a:lnTo>
                    <a:pt x="2699" y="1044"/>
                  </a:lnTo>
                  <a:lnTo>
                    <a:pt x="2700" y="1044"/>
                  </a:lnTo>
                  <a:lnTo>
                    <a:pt x="2702" y="1044"/>
                  </a:lnTo>
                  <a:lnTo>
                    <a:pt x="2703" y="1044"/>
                  </a:lnTo>
                  <a:lnTo>
                    <a:pt x="2704" y="1044"/>
                  </a:lnTo>
                  <a:lnTo>
                    <a:pt x="2706" y="1044"/>
                  </a:lnTo>
                  <a:lnTo>
                    <a:pt x="2707" y="1044"/>
                  </a:lnTo>
                  <a:lnTo>
                    <a:pt x="2708" y="1044"/>
                  </a:lnTo>
                  <a:lnTo>
                    <a:pt x="2709" y="1044"/>
                  </a:lnTo>
                  <a:lnTo>
                    <a:pt x="2711" y="1044"/>
                  </a:lnTo>
                  <a:lnTo>
                    <a:pt x="2712" y="1044"/>
                  </a:lnTo>
                  <a:lnTo>
                    <a:pt x="2713" y="1044"/>
                  </a:lnTo>
                  <a:lnTo>
                    <a:pt x="2715" y="1044"/>
                  </a:lnTo>
                  <a:lnTo>
                    <a:pt x="2716" y="1044"/>
                  </a:lnTo>
                  <a:lnTo>
                    <a:pt x="2717" y="1044"/>
                  </a:lnTo>
                  <a:lnTo>
                    <a:pt x="2719" y="1044"/>
                  </a:lnTo>
                  <a:lnTo>
                    <a:pt x="2720" y="1044"/>
                  </a:lnTo>
                  <a:lnTo>
                    <a:pt x="2721" y="1044"/>
                  </a:lnTo>
                  <a:lnTo>
                    <a:pt x="2722" y="1044"/>
                  </a:lnTo>
                  <a:lnTo>
                    <a:pt x="2724" y="1044"/>
                  </a:lnTo>
                  <a:lnTo>
                    <a:pt x="2725" y="1044"/>
                  </a:lnTo>
                  <a:lnTo>
                    <a:pt x="2726" y="1044"/>
                  </a:lnTo>
                  <a:lnTo>
                    <a:pt x="2728" y="1044"/>
                  </a:lnTo>
                  <a:lnTo>
                    <a:pt x="2729" y="1044"/>
                  </a:lnTo>
                  <a:lnTo>
                    <a:pt x="2730" y="1044"/>
                  </a:lnTo>
                  <a:lnTo>
                    <a:pt x="2732" y="1044"/>
                  </a:lnTo>
                  <a:lnTo>
                    <a:pt x="2733" y="1044"/>
                  </a:lnTo>
                  <a:lnTo>
                    <a:pt x="2734" y="1044"/>
                  </a:lnTo>
                  <a:lnTo>
                    <a:pt x="2735" y="1044"/>
                  </a:lnTo>
                  <a:lnTo>
                    <a:pt x="2737" y="1044"/>
                  </a:lnTo>
                  <a:lnTo>
                    <a:pt x="2738" y="1044"/>
                  </a:lnTo>
                  <a:lnTo>
                    <a:pt x="2739" y="1044"/>
                  </a:lnTo>
                  <a:lnTo>
                    <a:pt x="2741" y="1044"/>
                  </a:lnTo>
                  <a:lnTo>
                    <a:pt x="2742" y="1044"/>
                  </a:lnTo>
                  <a:lnTo>
                    <a:pt x="2743" y="1044"/>
                  </a:lnTo>
                  <a:lnTo>
                    <a:pt x="2743" y="1043"/>
                  </a:lnTo>
                  <a:lnTo>
                    <a:pt x="2744" y="1043"/>
                  </a:lnTo>
                  <a:lnTo>
                    <a:pt x="2746" y="1043"/>
                  </a:lnTo>
                  <a:lnTo>
                    <a:pt x="2747" y="1043"/>
                  </a:lnTo>
                  <a:lnTo>
                    <a:pt x="2748" y="1043"/>
                  </a:lnTo>
                  <a:lnTo>
                    <a:pt x="2750" y="1043"/>
                  </a:lnTo>
                  <a:lnTo>
                    <a:pt x="2751" y="1043"/>
                  </a:lnTo>
                  <a:lnTo>
                    <a:pt x="2752" y="1043"/>
                  </a:lnTo>
                  <a:lnTo>
                    <a:pt x="2754" y="1043"/>
                  </a:lnTo>
                  <a:lnTo>
                    <a:pt x="2755" y="1043"/>
                  </a:lnTo>
                  <a:lnTo>
                    <a:pt x="2756" y="1043"/>
                  </a:lnTo>
                  <a:lnTo>
                    <a:pt x="2757" y="1043"/>
                  </a:lnTo>
                  <a:lnTo>
                    <a:pt x="2759" y="1043"/>
                  </a:lnTo>
                  <a:lnTo>
                    <a:pt x="2760" y="1043"/>
                  </a:lnTo>
                  <a:lnTo>
                    <a:pt x="2761" y="1043"/>
                  </a:lnTo>
                  <a:lnTo>
                    <a:pt x="2763" y="1043"/>
                  </a:lnTo>
                  <a:lnTo>
                    <a:pt x="2764" y="1043"/>
                  </a:lnTo>
                  <a:lnTo>
                    <a:pt x="2765" y="1043"/>
                  </a:lnTo>
                  <a:lnTo>
                    <a:pt x="2767" y="1043"/>
                  </a:lnTo>
                  <a:lnTo>
                    <a:pt x="2768" y="1043"/>
                  </a:lnTo>
                  <a:lnTo>
                    <a:pt x="2769" y="1043"/>
                  </a:lnTo>
                  <a:lnTo>
                    <a:pt x="2770" y="1043"/>
                  </a:lnTo>
                  <a:lnTo>
                    <a:pt x="2772" y="1043"/>
                  </a:lnTo>
                  <a:lnTo>
                    <a:pt x="2773" y="1043"/>
                  </a:lnTo>
                  <a:lnTo>
                    <a:pt x="2774" y="1043"/>
                  </a:lnTo>
                  <a:lnTo>
                    <a:pt x="2776" y="1043"/>
                  </a:lnTo>
                  <a:lnTo>
                    <a:pt x="2777" y="1043"/>
                  </a:lnTo>
                  <a:lnTo>
                    <a:pt x="2778" y="1043"/>
                  </a:lnTo>
                  <a:lnTo>
                    <a:pt x="2779" y="1043"/>
                  </a:lnTo>
                  <a:lnTo>
                    <a:pt x="2781" y="1043"/>
                  </a:lnTo>
                  <a:lnTo>
                    <a:pt x="2782" y="1043"/>
                  </a:lnTo>
                  <a:lnTo>
                    <a:pt x="2783" y="1043"/>
                  </a:lnTo>
                  <a:lnTo>
                    <a:pt x="2785" y="1041"/>
                  </a:lnTo>
                  <a:lnTo>
                    <a:pt x="2786" y="1041"/>
                  </a:lnTo>
                  <a:lnTo>
                    <a:pt x="2787" y="1041"/>
                  </a:lnTo>
                  <a:lnTo>
                    <a:pt x="2789" y="1041"/>
                  </a:lnTo>
                  <a:lnTo>
                    <a:pt x="2790" y="1041"/>
                  </a:lnTo>
                  <a:lnTo>
                    <a:pt x="2791" y="1041"/>
                  </a:lnTo>
                  <a:lnTo>
                    <a:pt x="2792" y="1039"/>
                  </a:lnTo>
                  <a:lnTo>
                    <a:pt x="2794" y="1039"/>
                  </a:lnTo>
                  <a:lnTo>
                    <a:pt x="2795" y="1039"/>
                  </a:lnTo>
                  <a:lnTo>
                    <a:pt x="2796" y="1039"/>
                  </a:lnTo>
                  <a:lnTo>
                    <a:pt x="2798" y="1039"/>
                  </a:lnTo>
                  <a:lnTo>
                    <a:pt x="2799" y="1038"/>
                  </a:lnTo>
                  <a:lnTo>
                    <a:pt x="2800" y="1038"/>
                  </a:lnTo>
                  <a:lnTo>
                    <a:pt x="2802" y="1038"/>
                  </a:lnTo>
                  <a:lnTo>
                    <a:pt x="2803" y="1038"/>
                  </a:lnTo>
                  <a:lnTo>
                    <a:pt x="2804" y="1038"/>
                  </a:lnTo>
                  <a:lnTo>
                    <a:pt x="2804" y="1036"/>
                  </a:lnTo>
                  <a:lnTo>
                    <a:pt x="2805" y="1036"/>
                  </a:lnTo>
                  <a:lnTo>
                    <a:pt x="2807" y="1036"/>
                  </a:lnTo>
                  <a:lnTo>
                    <a:pt x="2808" y="1036"/>
                  </a:lnTo>
                  <a:lnTo>
                    <a:pt x="2809" y="1036"/>
                  </a:lnTo>
                  <a:lnTo>
                    <a:pt x="2811" y="1035"/>
                  </a:lnTo>
                  <a:lnTo>
                    <a:pt x="2812" y="1035"/>
                  </a:lnTo>
                  <a:lnTo>
                    <a:pt x="2813" y="1035"/>
                  </a:lnTo>
                  <a:lnTo>
                    <a:pt x="2813" y="1033"/>
                  </a:lnTo>
                  <a:lnTo>
                    <a:pt x="2814" y="1033"/>
                  </a:lnTo>
                  <a:lnTo>
                    <a:pt x="2816" y="1033"/>
                  </a:lnTo>
                  <a:lnTo>
                    <a:pt x="2817" y="1031"/>
                  </a:lnTo>
                  <a:lnTo>
                    <a:pt x="2818" y="1030"/>
                  </a:lnTo>
                  <a:lnTo>
                    <a:pt x="2820" y="1030"/>
                  </a:lnTo>
                  <a:lnTo>
                    <a:pt x="2820" y="1028"/>
                  </a:lnTo>
                  <a:lnTo>
                    <a:pt x="2821" y="1028"/>
                  </a:lnTo>
                  <a:lnTo>
                    <a:pt x="2821" y="1027"/>
                  </a:lnTo>
                  <a:lnTo>
                    <a:pt x="2822" y="1027"/>
                  </a:lnTo>
                  <a:lnTo>
                    <a:pt x="2824" y="1025"/>
                  </a:lnTo>
                  <a:lnTo>
                    <a:pt x="2825" y="1024"/>
                  </a:lnTo>
                  <a:lnTo>
                    <a:pt x="2825" y="1022"/>
                  </a:lnTo>
                  <a:lnTo>
                    <a:pt x="2826" y="1020"/>
                  </a:lnTo>
                  <a:lnTo>
                    <a:pt x="2827" y="1019"/>
                  </a:lnTo>
                  <a:lnTo>
                    <a:pt x="2829" y="1017"/>
                  </a:lnTo>
                  <a:lnTo>
                    <a:pt x="2829" y="1016"/>
                  </a:lnTo>
                  <a:lnTo>
                    <a:pt x="2829" y="1014"/>
                  </a:lnTo>
                  <a:lnTo>
                    <a:pt x="2830" y="1014"/>
                  </a:lnTo>
                  <a:lnTo>
                    <a:pt x="2830" y="1013"/>
                  </a:lnTo>
                  <a:lnTo>
                    <a:pt x="2831" y="1011"/>
                  </a:lnTo>
                  <a:lnTo>
                    <a:pt x="2831" y="1009"/>
                  </a:lnTo>
                  <a:lnTo>
                    <a:pt x="2833" y="1008"/>
                  </a:lnTo>
                  <a:lnTo>
                    <a:pt x="2833" y="1006"/>
                  </a:lnTo>
                  <a:lnTo>
                    <a:pt x="2833" y="1005"/>
                  </a:lnTo>
                  <a:lnTo>
                    <a:pt x="2834" y="1003"/>
                  </a:lnTo>
                  <a:lnTo>
                    <a:pt x="2834" y="1002"/>
                  </a:lnTo>
                  <a:lnTo>
                    <a:pt x="2835" y="1000"/>
                  </a:lnTo>
                  <a:lnTo>
                    <a:pt x="2835" y="998"/>
                  </a:lnTo>
                  <a:lnTo>
                    <a:pt x="2835" y="995"/>
                  </a:lnTo>
                  <a:lnTo>
                    <a:pt x="2837" y="994"/>
                  </a:lnTo>
                  <a:lnTo>
                    <a:pt x="2837" y="992"/>
                  </a:lnTo>
                  <a:lnTo>
                    <a:pt x="2838" y="990"/>
                  </a:lnTo>
                  <a:lnTo>
                    <a:pt x="2838" y="987"/>
                  </a:lnTo>
                  <a:lnTo>
                    <a:pt x="2839" y="986"/>
                  </a:lnTo>
                  <a:lnTo>
                    <a:pt x="2839" y="984"/>
                  </a:lnTo>
                  <a:lnTo>
                    <a:pt x="2839" y="981"/>
                  </a:lnTo>
                  <a:lnTo>
                    <a:pt x="2840" y="979"/>
                  </a:lnTo>
                  <a:lnTo>
                    <a:pt x="2840" y="978"/>
                  </a:lnTo>
                  <a:lnTo>
                    <a:pt x="2842" y="975"/>
                  </a:lnTo>
                  <a:lnTo>
                    <a:pt x="2842" y="973"/>
                  </a:lnTo>
                  <a:lnTo>
                    <a:pt x="2842" y="970"/>
                  </a:lnTo>
                  <a:lnTo>
                    <a:pt x="2843" y="968"/>
                  </a:lnTo>
                  <a:lnTo>
                    <a:pt x="2843" y="967"/>
                  </a:lnTo>
                  <a:lnTo>
                    <a:pt x="2844" y="964"/>
                  </a:lnTo>
                  <a:lnTo>
                    <a:pt x="2844" y="962"/>
                  </a:lnTo>
                  <a:lnTo>
                    <a:pt x="2844" y="959"/>
                  </a:lnTo>
                  <a:lnTo>
                    <a:pt x="2846" y="957"/>
                  </a:lnTo>
                  <a:lnTo>
                    <a:pt x="2846" y="954"/>
                  </a:lnTo>
                  <a:lnTo>
                    <a:pt x="2847" y="953"/>
                  </a:lnTo>
                  <a:lnTo>
                    <a:pt x="2847" y="951"/>
                  </a:lnTo>
                  <a:lnTo>
                    <a:pt x="2848" y="948"/>
                  </a:lnTo>
                  <a:lnTo>
                    <a:pt x="2848" y="946"/>
                  </a:lnTo>
                  <a:lnTo>
                    <a:pt x="2848" y="945"/>
                  </a:lnTo>
                  <a:lnTo>
                    <a:pt x="2849" y="942"/>
                  </a:lnTo>
                  <a:lnTo>
                    <a:pt x="2849" y="940"/>
                  </a:lnTo>
                  <a:lnTo>
                    <a:pt x="2851" y="938"/>
                  </a:lnTo>
                  <a:lnTo>
                    <a:pt x="2851" y="937"/>
                  </a:lnTo>
                  <a:lnTo>
                    <a:pt x="2851" y="935"/>
                  </a:lnTo>
                  <a:lnTo>
                    <a:pt x="2852" y="932"/>
                  </a:lnTo>
                  <a:lnTo>
                    <a:pt x="2852" y="931"/>
                  </a:lnTo>
                  <a:lnTo>
                    <a:pt x="2853" y="929"/>
                  </a:lnTo>
                  <a:lnTo>
                    <a:pt x="2853" y="927"/>
                  </a:lnTo>
                  <a:lnTo>
                    <a:pt x="2855" y="926"/>
                  </a:lnTo>
                  <a:lnTo>
                    <a:pt x="2855" y="924"/>
                  </a:lnTo>
                  <a:lnTo>
                    <a:pt x="2855" y="921"/>
                  </a:lnTo>
                  <a:lnTo>
                    <a:pt x="2856" y="919"/>
                  </a:lnTo>
                  <a:lnTo>
                    <a:pt x="2856" y="918"/>
                  </a:lnTo>
                  <a:lnTo>
                    <a:pt x="2857" y="916"/>
                  </a:lnTo>
                  <a:lnTo>
                    <a:pt x="2857" y="913"/>
                  </a:lnTo>
                  <a:lnTo>
                    <a:pt x="2859" y="912"/>
                  </a:lnTo>
                  <a:lnTo>
                    <a:pt x="2859" y="910"/>
                  </a:lnTo>
                  <a:lnTo>
                    <a:pt x="2859" y="908"/>
                  </a:lnTo>
                  <a:lnTo>
                    <a:pt x="2860" y="905"/>
                  </a:lnTo>
                  <a:lnTo>
                    <a:pt x="2860" y="904"/>
                  </a:lnTo>
                  <a:lnTo>
                    <a:pt x="2861" y="901"/>
                  </a:lnTo>
                  <a:lnTo>
                    <a:pt x="2861" y="899"/>
                  </a:lnTo>
                  <a:lnTo>
                    <a:pt x="2862" y="896"/>
                  </a:lnTo>
                  <a:lnTo>
                    <a:pt x="2862" y="893"/>
                  </a:lnTo>
                  <a:lnTo>
                    <a:pt x="2862" y="891"/>
                  </a:lnTo>
                  <a:lnTo>
                    <a:pt x="2864" y="888"/>
                  </a:lnTo>
                  <a:lnTo>
                    <a:pt x="2864" y="885"/>
                  </a:lnTo>
                  <a:lnTo>
                    <a:pt x="2865" y="882"/>
                  </a:lnTo>
                  <a:lnTo>
                    <a:pt x="2865" y="878"/>
                  </a:lnTo>
                  <a:lnTo>
                    <a:pt x="2866" y="875"/>
                  </a:lnTo>
                  <a:lnTo>
                    <a:pt x="2866" y="871"/>
                  </a:lnTo>
                  <a:lnTo>
                    <a:pt x="2866" y="867"/>
                  </a:lnTo>
                  <a:lnTo>
                    <a:pt x="2868" y="864"/>
                  </a:lnTo>
                  <a:lnTo>
                    <a:pt x="2868" y="860"/>
                  </a:lnTo>
                  <a:lnTo>
                    <a:pt x="2869" y="856"/>
                  </a:lnTo>
                  <a:lnTo>
                    <a:pt x="2869" y="852"/>
                  </a:lnTo>
                  <a:lnTo>
                    <a:pt x="2870" y="847"/>
                  </a:lnTo>
                  <a:lnTo>
                    <a:pt x="2870" y="842"/>
                  </a:lnTo>
                  <a:lnTo>
                    <a:pt x="2870" y="837"/>
                  </a:lnTo>
                  <a:lnTo>
                    <a:pt x="2872" y="833"/>
                  </a:lnTo>
                  <a:lnTo>
                    <a:pt x="2872" y="828"/>
                  </a:lnTo>
                  <a:lnTo>
                    <a:pt x="2873" y="823"/>
                  </a:lnTo>
                  <a:lnTo>
                    <a:pt x="2873" y="819"/>
                  </a:lnTo>
                  <a:lnTo>
                    <a:pt x="2874" y="814"/>
                  </a:lnTo>
                  <a:lnTo>
                    <a:pt x="2874" y="809"/>
                  </a:lnTo>
                  <a:lnTo>
                    <a:pt x="2874" y="803"/>
                  </a:lnTo>
                  <a:lnTo>
                    <a:pt x="2875" y="798"/>
                  </a:lnTo>
                  <a:lnTo>
                    <a:pt x="2875" y="793"/>
                  </a:lnTo>
                  <a:lnTo>
                    <a:pt x="2877" y="787"/>
                  </a:lnTo>
                  <a:lnTo>
                    <a:pt x="2877" y="782"/>
                  </a:lnTo>
                  <a:lnTo>
                    <a:pt x="2878" y="776"/>
                  </a:lnTo>
                  <a:lnTo>
                    <a:pt x="2878" y="771"/>
                  </a:lnTo>
                  <a:lnTo>
                    <a:pt x="2878" y="765"/>
                  </a:lnTo>
                  <a:lnTo>
                    <a:pt x="2879" y="760"/>
                  </a:lnTo>
                  <a:lnTo>
                    <a:pt x="2879" y="754"/>
                  </a:lnTo>
                  <a:lnTo>
                    <a:pt x="2881" y="749"/>
                  </a:lnTo>
                  <a:lnTo>
                    <a:pt x="2881" y="743"/>
                  </a:lnTo>
                  <a:lnTo>
                    <a:pt x="2882" y="738"/>
                  </a:lnTo>
                  <a:lnTo>
                    <a:pt x="2882" y="732"/>
                  </a:lnTo>
                  <a:lnTo>
                    <a:pt x="2882" y="726"/>
                  </a:lnTo>
                  <a:lnTo>
                    <a:pt x="2883" y="721"/>
                  </a:lnTo>
                  <a:lnTo>
                    <a:pt x="2883" y="714"/>
                  </a:lnTo>
                  <a:lnTo>
                    <a:pt x="2884" y="710"/>
                  </a:lnTo>
                  <a:lnTo>
                    <a:pt x="2884" y="703"/>
                  </a:lnTo>
                  <a:lnTo>
                    <a:pt x="2884" y="699"/>
                  </a:lnTo>
                  <a:lnTo>
                    <a:pt x="2886" y="692"/>
                  </a:lnTo>
                  <a:lnTo>
                    <a:pt x="2886" y="688"/>
                  </a:lnTo>
                  <a:lnTo>
                    <a:pt x="2887" y="681"/>
                  </a:lnTo>
                  <a:lnTo>
                    <a:pt x="2887" y="677"/>
                  </a:lnTo>
                  <a:lnTo>
                    <a:pt x="2888" y="672"/>
                  </a:lnTo>
                  <a:lnTo>
                    <a:pt x="2888" y="666"/>
                  </a:lnTo>
                  <a:lnTo>
                    <a:pt x="2888" y="661"/>
                  </a:lnTo>
                  <a:lnTo>
                    <a:pt x="2890" y="655"/>
                  </a:lnTo>
                  <a:lnTo>
                    <a:pt x="2890" y="650"/>
                  </a:lnTo>
                  <a:lnTo>
                    <a:pt x="2891" y="645"/>
                  </a:lnTo>
                  <a:lnTo>
                    <a:pt x="2891" y="640"/>
                  </a:lnTo>
                  <a:lnTo>
                    <a:pt x="2891" y="636"/>
                  </a:lnTo>
                  <a:lnTo>
                    <a:pt x="2892" y="629"/>
                  </a:lnTo>
                  <a:lnTo>
                    <a:pt x="2892" y="625"/>
                  </a:lnTo>
                  <a:lnTo>
                    <a:pt x="2894" y="620"/>
                  </a:lnTo>
                  <a:lnTo>
                    <a:pt x="2894" y="615"/>
                  </a:lnTo>
                  <a:lnTo>
                    <a:pt x="2894" y="610"/>
                  </a:lnTo>
                  <a:lnTo>
                    <a:pt x="2895" y="606"/>
                  </a:lnTo>
                  <a:lnTo>
                    <a:pt x="2895" y="601"/>
                  </a:lnTo>
                  <a:lnTo>
                    <a:pt x="2896" y="596"/>
                  </a:lnTo>
                  <a:lnTo>
                    <a:pt x="2896" y="591"/>
                  </a:lnTo>
                  <a:lnTo>
                    <a:pt x="2897" y="588"/>
                  </a:lnTo>
                  <a:lnTo>
                    <a:pt x="2897" y="584"/>
                  </a:lnTo>
                  <a:lnTo>
                    <a:pt x="2897" y="579"/>
                  </a:lnTo>
                  <a:lnTo>
                    <a:pt x="2899" y="574"/>
                  </a:lnTo>
                  <a:lnTo>
                    <a:pt x="2899" y="571"/>
                  </a:lnTo>
                  <a:lnTo>
                    <a:pt x="2900" y="566"/>
                  </a:lnTo>
                  <a:lnTo>
                    <a:pt x="2900" y="563"/>
                  </a:lnTo>
                  <a:lnTo>
                    <a:pt x="2900" y="558"/>
                  </a:lnTo>
                  <a:lnTo>
                    <a:pt x="2901" y="555"/>
                  </a:lnTo>
                  <a:lnTo>
                    <a:pt x="2901" y="550"/>
                  </a:lnTo>
                  <a:lnTo>
                    <a:pt x="2903" y="547"/>
                  </a:lnTo>
                  <a:lnTo>
                    <a:pt x="2903" y="544"/>
                  </a:lnTo>
                  <a:lnTo>
                    <a:pt x="2904" y="541"/>
                  </a:lnTo>
                  <a:lnTo>
                    <a:pt x="2904" y="536"/>
                  </a:lnTo>
                  <a:lnTo>
                    <a:pt x="2904" y="533"/>
                  </a:lnTo>
                  <a:lnTo>
                    <a:pt x="2905" y="530"/>
                  </a:lnTo>
                  <a:lnTo>
                    <a:pt x="2905" y="527"/>
                  </a:lnTo>
                  <a:lnTo>
                    <a:pt x="2907" y="522"/>
                  </a:lnTo>
                  <a:lnTo>
                    <a:pt x="2907" y="519"/>
                  </a:lnTo>
                  <a:lnTo>
                    <a:pt x="2908" y="516"/>
                  </a:lnTo>
                  <a:lnTo>
                    <a:pt x="2908" y="513"/>
                  </a:lnTo>
                  <a:lnTo>
                    <a:pt x="2908" y="509"/>
                  </a:lnTo>
                  <a:lnTo>
                    <a:pt x="2909" y="506"/>
                  </a:lnTo>
                  <a:lnTo>
                    <a:pt x="2909" y="502"/>
                  </a:lnTo>
                  <a:lnTo>
                    <a:pt x="2910" y="498"/>
                  </a:lnTo>
                  <a:lnTo>
                    <a:pt x="2910" y="495"/>
                  </a:lnTo>
                  <a:lnTo>
                    <a:pt x="2912" y="492"/>
                  </a:lnTo>
                  <a:lnTo>
                    <a:pt x="2912" y="487"/>
                  </a:lnTo>
                  <a:lnTo>
                    <a:pt x="2912" y="484"/>
                  </a:lnTo>
                  <a:lnTo>
                    <a:pt x="2913" y="481"/>
                  </a:lnTo>
                  <a:lnTo>
                    <a:pt x="2913" y="478"/>
                  </a:lnTo>
                  <a:lnTo>
                    <a:pt x="2914" y="473"/>
                  </a:lnTo>
                  <a:lnTo>
                    <a:pt x="2914" y="470"/>
                  </a:lnTo>
                  <a:lnTo>
                    <a:pt x="2916" y="465"/>
                  </a:lnTo>
                  <a:lnTo>
                    <a:pt x="2916" y="462"/>
                  </a:lnTo>
                  <a:lnTo>
                    <a:pt x="2916" y="457"/>
                  </a:lnTo>
                  <a:lnTo>
                    <a:pt x="2917" y="454"/>
                  </a:lnTo>
                  <a:lnTo>
                    <a:pt x="2917" y="450"/>
                  </a:lnTo>
                  <a:lnTo>
                    <a:pt x="2918" y="445"/>
                  </a:lnTo>
                  <a:lnTo>
                    <a:pt x="2918" y="442"/>
                  </a:lnTo>
                  <a:lnTo>
                    <a:pt x="2919" y="437"/>
                  </a:lnTo>
                  <a:lnTo>
                    <a:pt x="2919" y="432"/>
                  </a:lnTo>
                  <a:lnTo>
                    <a:pt x="2919" y="427"/>
                  </a:lnTo>
                  <a:lnTo>
                    <a:pt x="2921" y="424"/>
                  </a:lnTo>
                  <a:lnTo>
                    <a:pt x="2921" y="420"/>
                  </a:lnTo>
                  <a:lnTo>
                    <a:pt x="2922" y="415"/>
                  </a:lnTo>
                  <a:lnTo>
                    <a:pt x="2922" y="410"/>
                  </a:lnTo>
                  <a:lnTo>
                    <a:pt x="2923" y="405"/>
                  </a:lnTo>
                  <a:lnTo>
                    <a:pt x="2923" y="401"/>
                  </a:lnTo>
                  <a:lnTo>
                    <a:pt x="2925" y="396"/>
                  </a:lnTo>
                  <a:lnTo>
                    <a:pt x="2925" y="391"/>
                  </a:lnTo>
                  <a:lnTo>
                    <a:pt x="2925" y="386"/>
                  </a:lnTo>
                  <a:lnTo>
                    <a:pt x="2926" y="382"/>
                  </a:lnTo>
                  <a:lnTo>
                    <a:pt x="2926" y="377"/>
                  </a:lnTo>
                  <a:lnTo>
                    <a:pt x="2927" y="372"/>
                  </a:lnTo>
                  <a:lnTo>
                    <a:pt x="2927" y="368"/>
                  </a:lnTo>
                  <a:lnTo>
                    <a:pt x="2929" y="363"/>
                  </a:lnTo>
                  <a:lnTo>
                    <a:pt x="2929" y="358"/>
                  </a:lnTo>
                  <a:lnTo>
                    <a:pt x="2929" y="353"/>
                  </a:lnTo>
                  <a:lnTo>
                    <a:pt x="2930" y="349"/>
                  </a:lnTo>
                  <a:lnTo>
                    <a:pt x="2930" y="345"/>
                  </a:lnTo>
                  <a:lnTo>
                    <a:pt x="2931" y="341"/>
                  </a:lnTo>
                  <a:lnTo>
                    <a:pt x="2931" y="336"/>
                  </a:lnTo>
                  <a:lnTo>
                    <a:pt x="2932" y="331"/>
                  </a:lnTo>
                  <a:lnTo>
                    <a:pt x="2932" y="327"/>
                  </a:lnTo>
                  <a:lnTo>
                    <a:pt x="2932" y="322"/>
                  </a:lnTo>
                  <a:lnTo>
                    <a:pt x="2934" y="317"/>
                  </a:lnTo>
                  <a:lnTo>
                    <a:pt x="2934" y="314"/>
                  </a:lnTo>
                  <a:lnTo>
                    <a:pt x="2935" y="309"/>
                  </a:lnTo>
                  <a:lnTo>
                    <a:pt x="2935" y="304"/>
                  </a:lnTo>
                  <a:lnTo>
                    <a:pt x="2936" y="301"/>
                  </a:lnTo>
                  <a:lnTo>
                    <a:pt x="2936" y="297"/>
                  </a:lnTo>
                  <a:lnTo>
                    <a:pt x="2936" y="292"/>
                  </a:lnTo>
                  <a:lnTo>
                    <a:pt x="2938" y="289"/>
                  </a:lnTo>
                  <a:lnTo>
                    <a:pt x="2938" y="284"/>
                  </a:lnTo>
                  <a:lnTo>
                    <a:pt x="2939" y="281"/>
                  </a:lnTo>
                  <a:lnTo>
                    <a:pt x="2939" y="276"/>
                  </a:lnTo>
                  <a:lnTo>
                    <a:pt x="2940" y="273"/>
                  </a:lnTo>
                  <a:lnTo>
                    <a:pt x="2940" y="268"/>
                  </a:lnTo>
                  <a:lnTo>
                    <a:pt x="2940" y="265"/>
                  </a:lnTo>
                  <a:lnTo>
                    <a:pt x="2941" y="262"/>
                  </a:lnTo>
                  <a:lnTo>
                    <a:pt x="2941" y="257"/>
                  </a:lnTo>
                  <a:lnTo>
                    <a:pt x="2943" y="254"/>
                  </a:lnTo>
                  <a:lnTo>
                    <a:pt x="2943" y="251"/>
                  </a:lnTo>
                  <a:lnTo>
                    <a:pt x="2944" y="248"/>
                  </a:lnTo>
                  <a:lnTo>
                    <a:pt x="2944" y="244"/>
                  </a:lnTo>
                  <a:lnTo>
                    <a:pt x="2944" y="241"/>
                  </a:lnTo>
                  <a:lnTo>
                    <a:pt x="2945" y="238"/>
                  </a:lnTo>
                  <a:lnTo>
                    <a:pt x="2945" y="235"/>
                  </a:lnTo>
                  <a:lnTo>
                    <a:pt x="2947" y="232"/>
                  </a:lnTo>
                  <a:lnTo>
                    <a:pt x="2947" y="229"/>
                  </a:lnTo>
                  <a:lnTo>
                    <a:pt x="2948" y="226"/>
                  </a:lnTo>
                  <a:lnTo>
                    <a:pt x="2948" y="222"/>
                  </a:lnTo>
                  <a:lnTo>
                    <a:pt x="2948" y="221"/>
                  </a:lnTo>
                  <a:lnTo>
                    <a:pt x="2949" y="218"/>
                  </a:lnTo>
                  <a:lnTo>
                    <a:pt x="2949" y="215"/>
                  </a:lnTo>
                  <a:lnTo>
                    <a:pt x="2951" y="213"/>
                  </a:lnTo>
                  <a:lnTo>
                    <a:pt x="2951" y="210"/>
                  </a:lnTo>
                  <a:lnTo>
                    <a:pt x="2951" y="208"/>
                  </a:lnTo>
                  <a:lnTo>
                    <a:pt x="2952" y="205"/>
                  </a:lnTo>
                  <a:lnTo>
                    <a:pt x="2952" y="203"/>
                  </a:lnTo>
                  <a:lnTo>
                    <a:pt x="2953" y="202"/>
                  </a:lnTo>
                  <a:lnTo>
                    <a:pt x="2953" y="199"/>
                  </a:lnTo>
                  <a:lnTo>
                    <a:pt x="2954" y="197"/>
                  </a:lnTo>
                  <a:lnTo>
                    <a:pt x="2954" y="196"/>
                  </a:lnTo>
                  <a:lnTo>
                    <a:pt x="2954" y="194"/>
                  </a:lnTo>
                  <a:lnTo>
                    <a:pt x="2956" y="192"/>
                  </a:lnTo>
                  <a:lnTo>
                    <a:pt x="2956" y="189"/>
                  </a:lnTo>
                  <a:lnTo>
                    <a:pt x="2957" y="188"/>
                  </a:lnTo>
                  <a:lnTo>
                    <a:pt x="2957" y="186"/>
                  </a:lnTo>
                  <a:lnTo>
                    <a:pt x="2957" y="185"/>
                  </a:lnTo>
                  <a:lnTo>
                    <a:pt x="2958" y="183"/>
                  </a:lnTo>
                  <a:lnTo>
                    <a:pt x="2958" y="181"/>
                  </a:lnTo>
                  <a:lnTo>
                    <a:pt x="2960" y="180"/>
                  </a:lnTo>
                  <a:lnTo>
                    <a:pt x="2960" y="178"/>
                  </a:lnTo>
                  <a:lnTo>
                    <a:pt x="2960" y="177"/>
                  </a:lnTo>
                  <a:lnTo>
                    <a:pt x="2961" y="175"/>
                  </a:lnTo>
                  <a:lnTo>
                    <a:pt x="2961" y="172"/>
                  </a:lnTo>
                  <a:lnTo>
                    <a:pt x="2962" y="170"/>
                  </a:lnTo>
                  <a:lnTo>
                    <a:pt x="2962" y="169"/>
                  </a:lnTo>
                  <a:lnTo>
                    <a:pt x="2964" y="167"/>
                  </a:lnTo>
                  <a:lnTo>
                    <a:pt x="2964" y="166"/>
                  </a:lnTo>
                  <a:lnTo>
                    <a:pt x="2964" y="164"/>
                  </a:lnTo>
                  <a:lnTo>
                    <a:pt x="2965" y="162"/>
                  </a:lnTo>
                  <a:lnTo>
                    <a:pt x="2965" y="161"/>
                  </a:lnTo>
                  <a:lnTo>
                    <a:pt x="2966" y="158"/>
                  </a:lnTo>
                  <a:lnTo>
                    <a:pt x="2966" y="156"/>
                  </a:lnTo>
                  <a:lnTo>
                    <a:pt x="2966" y="155"/>
                  </a:lnTo>
                  <a:lnTo>
                    <a:pt x="2967" y="153"/>
                  </a:lnTo>
                  <a:lnTo>
                    <a:pt x="2967" y="151"/>
                  </a:lnTo>
                  <a:lnTo>
                    <a:pt x="2969" y="148"/>
                  </a:lnTo>
                  <a:lnTo>
                    <a:pt x="2969" y="147"/>
                  </a:lnTo>
                  <a:lnTo>
                    <a:pt x="2970" y="145"/>
                  </a:lnTo>
                  <a:lnTo>
                    <a:pt x="2970" y="144"/>
                  </a:lnTo>
                  <a:lnTo>
                    <a:pt x="2970" y="140"/>
                  </a:lnTo>
                  <a:lnTo>
                    <a:pt x="2971" y="139"/>
                  </a:lnTo>
                  <a:lnTo>
                    <a:pt x="2971" y="137"/>
                  </a:lnTo>
                  <a:lnTo>
                    <a:pt x="2973" y="134"/>
                  </a:lnTo>
                  <a:lnTo>
                    <a:pt x="2973" y="133"/>
                  </a:lnTo>
                  <a:lnTo>
                    <a:pt x="2974" y="131"/>
                  </a:lnTo>
                  <a:lnTo>
                    <a:pt x="2974" y="129"/>
                  </a:lnTo>
                  <a:lnTo>
                    <a:pt x="2974" y="128"/>
                  </a:lnTo>
                  <a:lnTo>
                    <a:pt x="2975" y="125"/>
                  </a:lnTo>
                  <a:lnTo>
                    <a:pt x="2975" y="123"/>
                  </a:lnTo>
                  <a:lnTo>
                    <a:pt x="2976" y="121"/>
                  </a:lnTo>
                  <a:lnTo>
                    <a:pt x="2976" y="120"/>
                  </a:lnTo>
                  <a:lnTo>
                    <a:pt x="2978" y="118"/>
                  </a:lnTo>
                  <a:lnTo>
                    <a:pt x="2978" y="117"/>
                  </a:lnTo>
                  <a:lnTo>
                    <a:pt x="2978" y="115"/>
                  </a:lnTo>
                  <a:lnTo>
                    <a:pt x="2979" y="114"/>
                  </a:lnTo>
                  <a:lnTo>
                    <a:pt x="2979" y="112"/>
                  </a:lnTo>
                  <a:lnTo>
                    <a:pt x="2980" y="110"/>
                  </a:lnTo>
                  <a:lnTo>
                    <a:pt x="2980" y="109"/>
                  </a:lnTo>
                  <a:lnTo>
                    <a:pt x="2982" y="107"/>
                  </a:lnTo>
                  <a:lnTo>
                    <a:pt x="2982" y="106"/>
                  </a:lnTo>
                  <a:lnTo>
                    <a:pt x="2982" y="104"/>
                  </a:lnTo>
                  <a:lnTo>
                    <a:pt x="2983" y="104"/>
                  </a:lnTo>
                  <a:lnTo>
                    <a:pt x="2983" y="103"/>
                  </a:lnTo>
                  <a:lnTo>
                    <a:pt x="2984" y="101"/>
                  </a:lnTo>
                  <a:lnTo>
                    <a:pt x="2986" y="99"/>
                  </a:lnTo>
                  <a:lnTo>
                    <a:pt x="2986" y="98"/>
                  </a:lnTo>
                  <a:lnTo>
                    <a:pt x="2987" y="98"/>
                  </a:lnTo>
                  <a:lnTo>
                    <a:pt x="2987" y="96"/>
                  </a:lnTo>
                  <a:lnTo>
                    <a:pt x="2988" y="96"/>
                  </a:lnTo>
                  <a:lnTo>
                    <a:pt x="2989" y="95"/>
                  </a:lnTo>
                  <a:lnTo>
                    <a:pt x="2991" y="93"/>
                  </a:lnTo>
                  <a:lnTo>
                    <a:pt x="2992" y="93"/>
                  </a:lnTo>
                  <a:lnTo>
                    <a:pt x="2993" y="92"/>
                  </a:lnTo>
                  <a:lnTo>
                    <a:pt x="2995" y="92"/>
                  </a:lnTo>
                  <a:lnTo>
                    <a:pt x="2995" y="90"/>
                  </a:lnTo>
                  <a:lnTo>
                    <a:pt x="2996" y="90"/>
                  </a:lnTo>
                  <a:lnTo>
                    <a:pt x="2997" y="90"/>
                  </a:lnTo>
                  <a:lnTo>
                    <a:pt x="2997" y="88"/>
                  </a:lnTo>
                  <a:lnTo>
                    <a:pt x="2999" y="88"/>
                  </a:lnTo>
                  <a:lnTo>
                    <a:pt x="3000" y="87"/>
                  </a:lnTo>
                  <a:lnTo>
                    <a:pt x="3001" y="87"/>
                  </a:lnTo>
                  <a:lnTo>
                    <a:pt x="3001" y="85"/>
                  </a:lnTo>
                  <a:lnTo>
                    <a:pt x="3002" y="85"/>
                  </a:lnTo>
                  <a:lnTo>
                    <a:pt x="3002" y="84"/>
                  </a:lnTo>
                  <a:lnTo>
                    <a:pt x="3004" y="84"/>
                  </a:lnTo>
                  <a:lnTo>
                    <a:pt x="3004" y="82"/>
                  </a:lnTo>
                  <a:lnTo>
                    <a:pt x="3005" y="82"/>
                  </a:lnTo>
                  <a:lnTo>
                    <a:pt x="3006" y="80"/>
                  </a:lnTo>
                  <a:lnTo>
                    <a:pt x="3006" y="79"/>
                  </a:lnTo>
                  <a:lnTo>
                    <a:pt x="3008" y="79"/>
                  </a:lnTo>
                  <a:lnTo>
                    <a:pt x="3009" y="77"/>
                  </a:lnTo>
                  <a:lnTo>
                    <a:pt x="3009" y="76"/>
                  </a:lnTo>
                  <a:lnTo>
                    <a:pt x="3010" y="76"/>
                  </a:lnTo>
                  <a:lnTo>
                    <a:pt x="3010" y="74"/>
                  </a:lnTo>
                  <a:lnTo>
                    <a:pt x="3011" y="74"/>
                  </a:lnTo>
                  <a:lnTo>
                    <a:pt x="3013" y="73"/>
                  </a:lnTo>
                  <a:lnTo>
                    <a:pt x="3013" y="71"/>
                  </a:lnTo>
                  <a:lnTo>
                    <a:pt x="3014" y="71"/>
                  </a:lnTo>
                  <a:lnTo>
                    <a:pt x="3014" y="69"/>
                  </a:lnTo>
                  <a:lnTo>
                    <a:pt x="3015" y="69"/>
                  </a:lnTo>
                  <a:lnTo>
                    <a:pt x="3015" y="68"/>
                  </a:lnTo>
                  <a:lnTo>
                    <a:pt x="3017" y="68"/>
                  </a:lnTo>
                  <a:lnTo>
                    <a:pt x="3017" y="66"/>
                  </a:lnTo>
                  <a:lnTo>
                    <a:pt x="3018" y="66"/>
                  </a:lnTo>
                  <a:lnTo>
                    <a:pt x="3018" y="65"/>
                  </a:lnTo>
                  <a:lnTo>
                    <a:pt x="3019" y="65"/>
                  </a:lnTo>
                  <a:lnTo>
                    <a:pt x="3019" y="63"/>
                  </a:lnTo>
                  <a:lnTo>
                    <a:pt x="3021" y="63"/>
                  </a:lnTo>
                  <a:lnTo>
                    <a:pt x="3021" y="62"/>
                  </a:lnTo>
                  <a:lnTo>
                    <a:pt x="3022" y="62"/>
                  </a:lnTo>
                  <a:lnTo>
                    <a:pt x="3022" y="60"/>
                  </a:lnTo>
                  <a:lnTo>
                    <a:pt x="3023" y="60"/>
                  </a:lnTo>
                  <a:lnTo>
                    <a:pt x="3023" y="58"/>
                  </a:lnTo>
                  <a:lnTo>
                    <a:pt x="3024" y="58"/>
                  </a:lnTo>
                  <a:lnTo>
                    <a:pt x="3026" y="57"/>
                  </a:lnTo>
                  <a:lnTo>
                    <a:pt x="3027" y="55"/>
                  </a:lnTo>
                  <a:lnTo>
                    <a:pt x="3028" y="54"/>
                  </a:lnTo>
                  <a:lnTo>
                    <a:pt x="3030" y="52"/>
                  </a:lnTo>
                  <a:lnTo>
                    <a:pt x="3031" y="52"/>
                  </a:lnTo>
                  <a:lnTo>
                    <a:pt x="3031" y="51"/>
                  </a:lnTo>
                  <a:lnTo>
                    <a:pt x="3032" y="51"/>
                  </a:lnTo>
                  <a:lnTo>
                    <a:pt x="3032" y="49"/>
                  </a:lnTo>
                  <a:lnTo>
                    <a:pt x="3034" y="49"/>
                  </a:lnTo>
                  <a:lnTo>
                    <a:pt x="3035" y="47"/>
                  </a:lnTo>
                  <a:lnTo>
                    <a:pt x="3035" y="46"/>
                  </a:lnTo>
                  <a:lnTo>
                    <a:pt x="3036" y="46"/>
                  </a:lnTo>
                  <a:lnTo>
                    <a:pt x="3037" y="44"/>
                  </a:lnTo>
                  <a:lnTo>
                    <a:pt x="3039" y="44"/>
                  </a:lnTo>
                  <a:lnTo>
                    <a:pt x="3039" y="43"/>
                  </a:lnTo>
                  <a:lnTo>
                    <a:pt x="3040" y="41"/>
                  </a:lnTo>
                  <a:lnTo>
                    <a:pt x="3041" y="41"/>
                  </a:lnTo>
                  <a:lnTo>
                    <a:pt x="3041" y="39"/>
                  </a:lnTo>
                  <a:lnTo>
                    <a:pt x="3043" y="39"/>
                  </a:lnTo>
                  <a:lnTo>
                    <a:pt x="3043" y="38"/>
                  </a:lnTo>
                  <a:lnTo>
                    <a:pt x="3044" y="38"/>
                  </a:lnTo>
                  <a:lnTo>
                    <a:pt x="3044" y="36"/>
                  </a:lnTo>
                  <a:lnTo>
                    <a:pt x="3045" y="36"/>
                  </a:lnTo>
                  <a:lnTo>
                    <a:pt x="3045" y="35"/>
                  </a:lnTo>
                  <a:lnTo>
                    <a:pt x="3046" y="35"/>
                  </a:lnTo>
                  <a:lnTo>
                    <a:pt x="3046" y="33"/>
                  </a:lnTo>
                  <a:lnTo>
                    <a:pt x="3048" y="33"/>
                  </a:lnTo>
                  <a:lnTo>
                    <a:pt x="3048" y="32"/>
                  </a:lnTo>
                  <a:lnTo>
                    <a:pt x="3049" y="32"/>
                  </a:lnTo>
                  <a:lnTo>
                    <a:pt x="3049" y="30"/>
                  </a:lnTo>
                  <a:lnTo>
                    <a:pt x="3050" y="28"/>
                  </a:lnTo>
                  <a:lnTo>
                    <a:pt x="3052" y="27"/>
                  </a:lnTo>
                  <a:lnTo>
                    <a:pt x="3053" y="25"/>
                  </a:lnTo>
                  <a:lnTo>
                    <a:pt x="3053" y="24"/>
                  </a:lnTo>
                  <a:lnTo>
                    <a:pt x="3054" y="24"/>
                  </a:lnTo>
                  <a:lnTo>
                    <a:pt x="3054" y="22"/>
                  </a:lnTo>
                  <a:lnTo>
                    <a:pt x="3056" y="22"/>
                  </a:lnTo>
                  <a:lnTo>
                    <a:pt x="3056" y="21"/>
                  </a:lnTo>
                  <a:lnTo>
                    <a:pt x="3057" y="19"/>
                  </a:lnTo>
                  <a:lnTo>
                    <a:pt x="3058" y="17"/>
                  </a:lnTo>
                  <a:lnTo>
                    <a:pt x="3058" y="16"/>
                  </a:lnTo>
                  <a:lnTo>
                    <a:pt x="3059" y="16"/>
                  </a:lnTo>
                  <a:lnTo>
                    <a:pt x="3059" y="14"/>
                  </a:lnTo>
                  <a:lnTo>
                    <a:pt x="3061" y="14"/>
                  </a:lnTo>
                  <a:lnTo>
                    <a:pt x="3061" y="13"/>
                  </a:lnTo>
                  <a:lnTo>
                    <a:pt x="3062" y="13"/>
                  </a:lnTo>
                  <a:lnTo>
                    <a:pt x="3062" y="11"/>
                  </a:lnTo>
                  <a:lnTo>
                    <a:pt x="3063" y="11"/>
                  </a:lnTo>
                  <a:lnTo>
                    <a:pt x="3063" y="10"/>
                  </a:lnTo>
                  <a:lnTo>
                    <a:pt x="3065" y="10"/>
                  </a:lnTo>
                  <a:lnTo>
                    <a:pt x="3065" y="8"/>
                  </a:lnTo>
                  <a:lnTo>
                    <a:pt x="3066" y="8"/>
                  </a:lnTo>
                  <a:lnTo>
                    <a:pt x="3066" y="6"/>
                  </a:lnTo>
                  <a:lnTo>
                    <a:pt x="3067" y="6"/>
                  </a:lnTo>
                  <a:lnTo>
                    <a:pt x="3069" y="6"/>
                  </a:lnTo>
                  <a:lnTo>
                    <a:pt x="3069" y="5"/>
                  </a:lnTo>
                  <a:lnTo>
                    <a:pt x="3070" y="5"/>
                  </a:lnTo>
                  <a:lnTo>
                    <a:pt x="3071" y="3"/>
                  </a:lnTo>
                  <a:lnTo>
                    <a:pt x="3072" y="3"/>
                  </a:lnTo>
                  <a:lnTo>
                    <a:pt x="3074" y="2"/>
                  </a:lnTo>
                  <a:lnTo>
                    <a:pt x="3075" y="2"/>
                  </a:lnTo>
                  <a:lnTo>
                    <a:pt x="3076" y="2"/>
                  </a:lnTo>
                  <a:lnTo>
                    <a:pt x="3078" y="2"/>
                  </a:lnTo>
                  <a:lnTo>
                    <a:pt x="3079" y="0"/>
                  </a:lnTo>
                  <a:lnTo>
                    <a:pt x="3080" y="0"/>
                  </a:lnTo>
                  <a:lnTo>
                    <a:pt x="3081" y="0"/>
                  </a:lnTo>
                  <a:lnTo>
                    <a:pt x="3083" y="0"/>
                  </a:lnTo>
                  <a:lnTo>
                    <a:pt x="3084" y="0"/>
                  </a:lnTo>
                  <a:lnTo>
                    <a:pt x="3085" y="0"/>
                  </a:lnTo>
                  <a:lnTo>
                    <a:pt x="3087" y="2"/>
                  </a:lnTo>
                  <a:lnTo>
                    <a:pt x="3088" y="2"/>
                  </a:lnTo>
                  <a:lnTo>
                    <a:pt x="3089" y="2"/>
                  </a:lnTo>
                  <a:lnTo>
                    <a:pt x="3091" y="2"/>
                  </a:lnTo>
                  <a:lnTo>
                    <a:pt x="3092" y="3"/>
                  </a:lnTo>
                  <a:lnTo>
                    <a:pt x="3093" y="3"/>
                  </a:lnTo>
                  <a:lnTo>
                    <a:pt x="3094" y="5"/>
                  </a:lnTo>
                  <a:lnTo>
                    <a:pt x="3096" y="5"/>
                  </a:lnTo>
                  <a:lnTo>
                    <a:pt x="3097" y="6"/>
                  </a:lnTo>
                  <a:lnTo>
                    <a:pt x="3098" y="8"/>
                  </a:lnTo>
                  <a:lnTo>
                    <a:pt x="3100" y="8"/>
                  </a:lnTo>
                  <a:lnTo>
                    <a:pt x="3100" y="10"/>
                  </a:lnTo>
                  <a:lnTo>
                    <a:pt x="3101" y="10"/>
                  </a:lnTo>
                  <a:lnTo>
                    <a:pt x="3101" y="11"/>
                  </a:lnTo>
                  <a:lnTo>
                    <a:pt x="3102" y="11"/>
                  </a:lnTo>
                  <a:lnTo>
                    <a:pt x="3102" y="13"/>
                  </a:lnTo>
                  <a:lnTo>
                    <a:pt x="3104" y="13"/>
                  </a:lnTo>
                  <a:lnTo>
                    <a:pt x="3104" y="14"/>
                  </a:lnTo>
                  <a:lnTo>
                    <a:pt x="3105" y="14"/>
                  </a:lnTo>
                  <a:lnTo>
                    <a:pt x="3105" y="16"/>
                  </a:lnTo>
                  <a:lnTo>
                    <a:pt x="3106" y="17"/>
                  </a:lnTo>
                  <a:lnTo>
                    <a:pt x="3107" y="19"/>
                  </a:lnTo>
                  <a:lnTo>
                    <a:pt x="3109" y="21"/>
                  </a:lnTo>
                  <a:lnTo>
                    <a:pt x="3109" y="22"/>
                  </a:lnTo>
                  <a:lnTo>
                    <a:pt x="3110" y="24"/>
                  </a:lnTo>
                  <a:lnTo>
                    <a:pt x="3111" y="25"/>
                  </a:lnTo>
                  <a:lnTo>
                    <a:pt x="3111" y="27"/>
                  </a:lnTo>
                  <a:lnTo>
                    <a:pt x="3113" y="27"/>
                  </a:lnTo>
                  <a:lnTo>
                    <a:pt x="3113" y="28"/>
                  </a:lnTo>
                  <a:lnTo>
                    <a:pt x="3113" y="30"/>
                  </a:lnTo>
                  <a:lnTo>
                    <a:pt x="3114" y="32"/>
                  </a:lnTo>
                  <a:lnTo>
                    <a:pt x="3115" y="33"/>
                  </a:lnTo>
                  <a:lnTo>
                    <a:pt x="3115" y="35"/>
                  </a:lnTo>
                  <a:lnTo>
                    <a:pt x="3115" y="36"/>
                  </a:lnTo>
                  <a:lnTo>
                    <a:pt x="3116" y="36"/>
                  </a:lnTo>
                  <a:lnTo>
                    <a:pt x="3116" y="38"/>
                  </a:lnTo>
                  <a:lnTo>
                    <a:pt x="3118" y="39"/>
                  </a:lnTo>
                  <a:lnTo>
                    <a:pt x="3118" y="41"/>
                  </a:lnTo>
                  <a:lnTo>
                    <a:pt x="3119" y="43"/>
                  </a:lnTo>
                  <a:lnTo>
                    <a:pt x="3119" y="44"/>
                  </a:lnTo>
                  <a:lnTo>
                    <a:pt x="3119" y="46"/>
                  </a:lnTo>
                  <a:lnTo>
                    <a:pt x="3120" y="46"/>
                  </a:lnTo>
                  <a:lnTo>
                    <a:pt x="3120" y="47"/>
                  </a:lnTo>
                  <a:lnTo>
                    <a:pt x="3122" y="49"/>
                  </a:lnTo>
                  <a:lnTo>
                    <a:pt x="3122" y="51"/>
                  </a:lnTo>
                  <a:lnTo>
                    <a:pt x="3122" y="52"/>
                  </a:lnTo>
                  <a:lnTo>
                    <a:pt x="3123" y="54"/>
                  </a:lnTo>
                  <a:lnTo>
                    <a:pt x="3123" y="55"/>
                  </a:lnTo>
                  <a:lnTo>
                    <a:pt x="3124" y="57"/>
                  </a:lnTo>
                  <a:lnTo>
                    <a:pt x="3124" y="58"/>
                  </a:lnTo>
                  <a:lnTo>
                    <a:pt x="3126" y="60"/>
                  </a:lnTo>
                  <a:lnTo>
                    <a:pt x="3126" y="62"/>
                  </a:lnTo>
                  <a:lnTo>
                    <a:pt x="3127" y="63"/>
                  </a:lnTo>
                  <a:lnTo>
                    <a:pt x="3127" y="65"/>
                  </a:lnTo>
                  <a:lnTo>
                    <a:pt x="3128" y="66"/>
                  </a:lnTo>
                  <a:lnTo>
                    <a:pt x="3128" y="68"/>
                  </a:lnTo>
                  <a:lnTo>
                    <a:pt x="3128" y="69"/>
                  </a:lnTo>
                  <a:lnTo>
                    <a:pt x="3129" y="69"/>
                  </a:lnTo>
                  <a:lnTo>
                    <a:pt x="3129" y="71"/>
                  </a:lnTo>
                  <a:lnTo>
                    <a:pt x="3131" y="73"/>
                  </a:lnTo>
                  <a:lnTo>
                    <a:pt x="3131" y="74"/>
                  </a:lnTo>
                  <a:lnTo>
                    <a:pt x="3131" y="76"/>
                  </a:lnTo>
                  <a:lnTo>
                    <a:pt x="3132" y="77"/>
                  </a:lnTo>
                  <a:lnTo>
                    <a:pt x="3133" y="79"/>
                  </a:lnTo>
                  <a:lnTo>
                    <a:pt x="3133" y="80"/>
                  </a:lnTo>
                  <a:lnTo>
                    <a:pt x="3135" y="82"/>
                  </a:lnTo>
                  <a:lnTo>
                    <a:pt x="3135" y="84"/>
                  </a:lnTo>
                  <a:lnTo>
                    <a:pt x="3136" y="85"/>
                  </a:lnTo>
                  <a:lnTo>
                    <a:pt x="3136" y="87"/>
                  </a:lnTo>
                  <a:lnTo>
                    <a:pt x="3137" y="87"/>
                  </a:lnTo>
                  <a:lnTo>
                    <a:pt x="3137" y="88"/>
                  </a:lnTo>
                  <a:lnTo>
                    <a:pt x="3139" y="90"/>
                  </a:lnTo>
                  <a:lnTo>
                    <a:pt x="3139" y="92"/>
                  </a:lnTo>
                  <a:lnTo>
                    <a:pt x="3140" y="93"/>
                  </a:lnTo>
                  <a:lnTo>
                    <a:pt x="3141" y="95"/>
                  </a:lnTo>
                  <a:lnTo>
                    <a:pt x="3141" y="96"/>
                  </a:lnTo>
                  <a:lnTo>
                    <a:pt x="3142" y="96"/>
                  </a:lnTo>
                  <a:lnTo>
                    <a:pt x="3142" y="98"/>
                  </a:lnTo>
                  <a:lnTo>
                    <a:pt x="3144" y="99"/>
                  </a:lnTo>
                  <a:lnTo>
                    <a:pt x="3144" y="101"/>
                  </a:lnTo>
                  <a:lnTo>
                    <a:pt x="3145" y="101"/>
                  </a:lnTo>
                  <a:lnTo>
                    <a:pt x="3145" y="103"/>
                  </a:lnTo>
                  <a:lnTo>
                    <a:pt x="3146" y="103"/>
                  </a:lnTo>
                  <a:lnTo>
                    <a:pt x="3146" y="104"/>
                  </a:lnTo>
                  <a:lnTo>
                    <a:pt x="3146" y="106"/>
                  </a:lnTo>
                  <a:lnTo>
                    <a:pt x="3148" y="106"/>
                  </a:lnTo>
                  <a:lnTo>
                    <a:pt x="3148" y="107"/>
                  </a:lnTo>
                  <a:lnTo>
                    <a:pt x="3149" y="107"/>
                  </a:lnTo>
                  <a:lnTo>
                    <a:pt x="3149" y="109"/>
                  </a:lnTo>
                  <a:lnTo>
                    <a:pt x="3150" y="109"/>
                  </a:lnTo>
                  <a:lnTo>
                    <a:pt x="3150" y="110"/>
                  </a:lnTo>
                  <a:lnTo>
                    <a:pt x="3151" y="112"/>
                  </a:lnTo>
                  <a:lnTo>
                    <a:pt x="3153" y="114"/>
                  </a:lnTo>
                  <a:lnTo>
                    <a:pt x="3154" y="115"/>
                  </a:lnTo>
                  <a:lnTo>
                    <a:pt x="3154" y="117"/>
                  </a:lnTo>
                  <a:lnTo>
                    <a:pt x="3155" y="118"/>
                  </a:lnTo>
                  <a:lnTo>
                    <a:pt x="3157" y="120"/>
                  </a:lnTo>
                  <a:lnTo>
                    <a:pt x="3158" y="121"/>
                  </a:lnTo>
                  <a:lnTo>
                    <a:pt x="3158" y="123"/>
                  </a:lnTo>
                  <a:lnTo>
                    <a:pt x="3159" y="123"/>
                  </a:lnTo>
                  <a:lnTo>
                    <a:pt x="3159" y="125"/>
                  </a:lnTo>
                  <a:lnTo>
                    <a:pt x="3161" y="126"/>
                  </a:lnTo>
                  <a:lnTo>
                    <a:pt x="3162" y="128"/>
                  </a:lnTo>
                  <a:lnTo>
                    <a:pt x="3162" y="129"/>
                  </a:lnTo>
                  <a:lnTo>
                    <a:pt x="3163" y="131"/>
                  </a:lnTo>
                  <a:lnTo>
                    <a:pt x="3164" y="133"/>
                  </a:lnTo>
                  <a:lnTo>
                    <a:pt x="3164" y="134"/>
                  </a:lnTo>
                  <a:lnTo>
                    <a:pt x="3166" y="136"/>
                  </a:lnTo>
                  <a:lnTo>
                    <a:pt x="3167" y="137"/>
                  </a:lnTo>
                  <a:lnTo>
                    <a:pt x="3167" y="139"/>
                  </a:lnTo>
                  <a:lnTo>
                    <a:pt x="3168" y="139"/>
                  </a:lnTo>
                  <a:lnTo>
                    <a:pt x="3168" y="140"/>
                  </a:lnTo>
                  <a:lnTo>
                    <a:pt x="3168" y="142"/>
                  </a:lnTo>
                  <a:lnTo>
                    <a:pt x="3170" y="142"/>
                  </a:lnTo>
                  <a:lnTo>
                    <a:pt x="3170" y="144"/>
                  </a:lnTo>
                  <a:lnTo>
                    <a:pt x="3171" y="145"/>
                  </a:lnTo>
                  <a:lnTo>
                    <a:pt x="3171" y="147"/>
                  </a:lnTo>
                  <a:lnTo>
                    <a:pt x="3172" y="148"/>
                  </a:lnTo>
                  <a:lnTo>
                    <a:pt x="3174" y="150"/>
                  </a:lnTo>
                  <a:lnTo>
                    <a:pt x="3174" y="151"/>
                  </a:lnTo>
                  <a:lnTo>
                    <a:pt x="3175" y="153"/>
                  </a:lnTo>
                  <a:lnTo>
                    <a:pt x="3176" y="155"/>
                  </a:lnTo>
                  <a:lnTo>
                    <a:pt x="3176" y="156"/>
                  </a:lnTo>
                  <a:lnTo>
                    <a:pt x="3177" y="156"/>
                  </a:lnTo>
                  <a:lnTo>
                    <a:pt x="3177" y="158"/>
                  </a:lnTo>
                  <a:lnTo>
                    <a:pt x="3179" y="159"/>
                  </a:lnTo>
                  <a:lnTo>
                    <a:pt x="3180" y="161"/>
                  </a:lnTo>
                  <a:lnTo>
                    <a:pt x="3180" y="162"/>
                  </a:lnTo>
                  <a:lnTo>
                    <a:pt x="3181" y="162"/>
                  </a:lnTo>
                  <a:lnTo>
                    <a:pt x="3183" y="164"/>
                  </a:lnTo>
                  <a:lnTo>
                    <a:pt x="3184" y="164"/>
                  </a:lnTo>
                  <a:lnTo>
                    <a:pt x="3184" y="166"/>
                  </a:lnTo>
                  <a:lnTo>
                    <a:pt x="3185" y="167"/>
                  </a:lnTo>
                  <a:lnTo>
                    <a:pt x="3186" y="167"/>
                  </a:lnTo>
                  <a:lnTo>
                    <a:pt x="3188" y="169"/>
                  </a:lnTo>
                  <a:lnTo>
                    <a:pt x="3189" y="170"/>
                  </a:lnTo>
                  <a:lnTo>
                    <a:pt x="3190" y="170"/>
                  </a:lnTo>
                  <a:lnTo>
                    <a:pt x="3192" y="172"/>
                  </a:lnTo>
                  <a:lnTo>
                    <a:pt x="3193" y="172"/>
                  </a:lnTo>
                  <a:lnTo>
                    <a:pt x="3193" y="174"/>
                  </a:lnTo>
                  <a:lnTo>
                    <a:pt x="3194" y="174"/>
                  </a:lnTo>
                  <a:lnTo>
                    <a:pt x="3196" y="175"/>
                  </a:lnTo>
                  <a:lnTo>
                    <a:pt x="3197" y="175"/>
                  </a:lnTo>
                  <a:lnTo>
                    <a:pt x="3197" y="177"/>
                  </a:lnTo>
                  <a:lnTo>
                    <a:pt x="3198" y="177"/>
                  </a:lnTo>
                  <a:lnTo>
                    <a:pt x="3199" y="178"/>
                  </a:lnTo>
                  <a:lnTo>
                    <a:pt x="3201" y="180"/>
                  </a:lnTo>
                  <a:lnTo>
                    <a:pt x="3202" y="180"/>
                  </a:lnTo>
                  <a:lnTo>
                    <a:pt x="3203" y="181"/>
                  </a:lnTo>
                  <a:lnTo>
                    <a:pt x="3205" y="181"/>
                  </a:lnTo>
                  <a:lnTo>
                    <a:pt x="3205" y="183"/>
                  </a:lnTo>
                  <a:lnTo>
                    <a:pt x="3206" y="183"/>
                  </a:lnTo>
                  <a:lnTo>
                    <a:pt x="3206" y="185"/>
                  </a:lnTo>
                  <a:lnTo>
                    <a:pt x="3207" y="185"/>
                  </a:lnTo>
                  <a:lnTo>
                    <a:pt x="3209" y="185"/>
                  </a:lnTo>
                  <a:lnTo>
                    <a:pt x="3209" y="186"/>
                  </a:lnTo>
                  <a:lnTo>
                    <a:pt x="3210" y="186"/>
                  </a:lnTo>
                  <a:lnTo>
                    <a:pt x="3210" y="188"/>
                  </a:lnTo>
                  <a:lnTo>
                    <a:pt x="3211" y="188"/>
                  </a:lnTo>
                  <a:lnTo>
                    <a:pt x="3212" y="188"/>
                  </a:lnTo>
                  <a:lnTo>
                    <a:pt x="3212" y="189"/>
                  </a:lnTo>
                  <a:lnTo>
                    <a:pt x="3214" y="189"/>
                  </a:lnTo>
                  <a:lnTo>
                    <a:pt x="3215" y="189"/>
                  </a:lnTo>
                  <a:lnTo>
                    <a:pt x="3216" y="191"/>
                  </a:lnTo>
                  <a:lnTo>
                    <a:pt x="3218" y="191"/>
                  </a:lnTo>
                  <a:lnTo>
                    <a:pt x="3219" y="191"/>
                  </a:lnTo>
                  <a:lnTo>
                    <a:pt x="3220" y="192"/>
                  </a:lnTo>
                  <a:lnTo>
                    <a:pt x="3221" y="192"/>
                  </a:lnTo>
                  <a:lnTo>
                    <a:pt x="3223" y="192"/>
                  </a:lnTo>
                  <a:lnTo>
                    <a:pt x="3224" y="192"/>
                  </a:lnTo>
                  <a:lnTo>
                    <a:pt x="3225" y="192"/>
                  </a:lnTo>
                  <a:lnTo>
                    <a:pt x="3227" y="192"/>
                  </a:lnTo>
                  <a:lnTo>
                    <a:pt x="3228" y="192"/>
                  </a:lnTo>
                  <a:lnTo>
                    <a:pt x="3229" y="192"/>
                  </a:lnTo>
                  <a:lnTo>
                    <a:pt x="3231" y="192"/>
                  </a:lnTo>
                  <a:lnTo>
                    <a:pt x="3232" y="192"/>
                  </a:lnTo>
                  <a:lnTo>
                    <a:pt x="3233" y="192"/>
                  </a:lnTo>
                  <a:lnTo>
                    <a:pt x="3234" y="192"/>
                  </a:lnTo>
                  <a:lnTo>
                    <a:pt x="3236" y="192"/>
                  </a:lnTo>
                  <a:lnTo>
                    <a:pt x="3237" y="191"/>
                  </a:lnTo>
                  <a:lnTo>
                    <a:pt x="3238" y="191"/>
                  </a:lnTo>
                  <a:lnTo>
                    <a:pt x="3240" y="191"/>
                  </a:lnTo>
                  <a:lnTo>
                    <a:pt x="3241" y="191"/>
                  </a:lnTo>
                  <a:lnTo>
                    <a:pt x="3241" y="189"/>
                  </a:lnTo>
                  <a:lnTo>
                    <a:pt x="3242" y="189"/>
                  </a:lnTo>
                  <a:lnTo>
                    <a:pt x="3244" y="189"/>
                  </a:lnTo>
                  <a:lnTo>
                    <a:pt x="3245" y="189"/>
                  </a:lnTo>
                  <a:lnTo>
                    <a:pt x="3246" y="188"/>
                  </a:lnTo>
                  <a:lnTo>
                    <a:pt x="3247" y="188"/>
                  </a:lnTo>
                  <a:lnTo>
                    <a:pt x="3249" y="188"/>
                  </a:lnTo>
                  <a:lnTo>
                    <a:pt x="3249" y="186"/>
                  </a:lnTo>
                  <a:lnTo>
                    <a:pt x="3250" y="186"/>
                  </a:lnTo>
                  <a:lnTo>
                    <a:pt x="3251" y="186"/>
                  </a:lnTo>
                  <a:lnTo>
                    <a:pt x="3253" y="185"/>
                  </a:lnTo>
                  <a:lnTo>
                    <a:pt x="3254" y="185"/>
                  </a:lnTo>
                  <a:lnTo>
                    <a:pt x="3255" y="185"/>
                  </a:lnTo>
                  <a:lnTo>
                    <a:pt x="3255" y="183"/>
                  </a:lnTo>
                  <a:lnTo>
                    <a:pt x="3256" y="183"/>
                  </a:lnTo>
                  <a:lnTo>
                    <a:pt x="3258" y="183"/>
                  </a:lnTo>
                  <a:lnTo>
                    <a:pt x="3259" y="181"/>
                  </a:lnTo>
                  <a:lnTo>
                    <a:pt x="3260" y="181"/>
                  </a:lnTo>
                  <a:lnTo>
                    <a:pt x="3262" y="181"/>
                  </a:lnTo>
                  <a:lnTo>
                    <a:pt x="3263" y="180"/>
                  </a:lnTo>
                  <a:lnTo>
                    <a:pt x="3264" y="180"/>
                  </a:lnTo>
                  <a:lnTo>
                    <a:pt x="3266" y="180"/>
                  </a:lnTo>
                  <a:lnTo>
                    <a:pt x="3267" y="180"/>
                  </a:lnTo>
                  <a:lnTo>
                    <a:pt x="3268" y="178"/>
                  </a:lnTo>
                  <a:lnTo>
                    <a:pt x="3269" y="178"/>
                  </a:lnTo>
                  <a:lnTo>
                    <a:pt x="3271" y="178"/>
                  </a:lnTo>
                  <a:lnTo>
                    <a:pt x="3272" y="178"/>
                  </a:lnTo>
                  <a:lnTo>
                    <a:pt x="3273" y="178"/>
                  </a:lnTo>
                  <a:lnTo>
                    <a:pt x="3273" y="177"/>
                  </a:lnTo>
                  <a:lnTo>
                    <a:pt x="3275" y="177"/>
                  </a:lnTo>
                  <a:lnTo>
                    <a:pt x="3276" y="177"/>
                  </a:lnTo>
                  <a:lnTo>
                    <a:pt x="3277" y="177"/>
                  </a:lnTo>
                  <a:lnTo>
                    <a:pt x="3279" y="177"/>
                  </a:lnTo>
                  <a:lnTo>
                    <a:pt x="3280" y="177"/>
                  </a:lnTo>
                  <a:lnTo>
                    <a:pt x="3280" y="175"/>
                  </a:lnTo>
                  <a:lnTo>
                    <a:pt x="3281" y="175"/>
                  </a:lnTo>
                  <a:lnTo>
                    <a:pt x="3282" y="175"/>
                  </a:lnTo>
                  <a:lnTo>
                    <a:pt x="3284" y="175"/>
                  </a:lnTo>
                  <a:lnTo>
                    <a:pt x="3285" y="175"/>
                  </a:lnTo>
                  <a:lnTo>
                    <a:pt x="3286" y="175"/>
                  </a:lnTo>
                  <a:lnTo>
                    <a:pt x="3286" y="174"/>
                  </a:lnTo>
                  <a:lnTo>
                    <a:pt x="3288" y="174"/>
                  </a:lnTo>
                  <a:lnTo>
                    <a:pt x="3289" y="174"/>
                  </a:lnTo>
                  <a:lnTo>
                    <a:pt x="3290" y="174"/>
                  </a:lnTo>
                  <a:lnTo>
                    <a:pt x="3291" y="174"/>
                  </a:lnTo>
                  <a:lnTo>
                    <a:pt x="3293" y="174"/>
                  </a:lnTo>
                  <a:lnTo>
                    <a:pt x="3293" y="172"/>
                  </a:lnTo>
                  <a:lnTo>
                    <a:pt x="3294" y="172"/>
                  </a:lnTo>
                  <a:lnTo>
                    <a:pt x="3295" y="172"/>
                  </a:lnTo>
                  <a:lnTo>
                    <a:pt x="3297" y="172"/>
                  </a:lnTo>
                  <a:lnTo>
                    <a:pt x="3298" y="172"/>
                  </a:lnTo>
                  <a:lnTo>
                    <a:pt x="3299" y="170"/>
                  </a:lnTo>
                  <a:lnTo>
                    <a:pt x="3301" y="170"/>
                  </a:lnTo>
                  <a:lnTo>
                    <a:pt x="3302" y="170"/>
                  </a:lnTo>
                  <a:lnTo>
                    <a:pt x="3303" y="170"/>
                  </a:lnTo>
                  <a:lnTo>
                    <a:pt x="3304" y="170"/>
                  </a:lnTo>
                  <a:lnTo>
                    <a:pt x="3306" y="170"/>
                  </a:lnTo>
                  <a:lnTo>
                    <a:pt x="3307" y="170"/>
                  </a:lnTo>
                  <a:lnTo>
                    <a:pt x="3307" y="169"/>
                  </a:lnTo>
                  <a:lnTo>
                    <a:pt x="3308" y="169"/>
                  </a:lnTo>
                  <a:lnTo>
                    <a:pt x="3311" y="169"/>
                  </a:lnTo>
                </a:path>
              </a:pathLst>
            </a:custGeom>
            <a:noFill/>
            <a:ln w="365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38" name="Rectangle 66">
              <a:extLst>
                <a:ext uri="{FF2B5EF4-FFF2-40B4-BE49-F238E27FC236}">
                  <a16:creationId xmlns:a16="http://schemas.microsoft.com/office/drawing/2014/main" id="{F19F3230-8006-4502-93F5-B19A7C784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3759"/>
              <a:ext cx="40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BDE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 V(mV)</a:t>
              </a:r>
            </a:p>
          </p:txBody>
        </p:sp>
      </p:grpSp>
      <p:sp>
        <p:nvSpPr>
          <p:cNvPr id="34820" name="Rectangle 68">
            <a:extLst>
              <a:ext uri="{FF2B5EF4-FFF2-40B4-BE49-F238E27FC236}">
                <a16:creationId xmlns:a16="http://schemas.microsoft.com/office/drawing/2014/main" id="{02F55A93-4154-41CF-BB37-8E4C17CDE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89700"/>
            <a:ext cx="4995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Osaka" charset="-128"/>
                <a:cs typeface="+mn-cs"/>
              </a:rPr>
              <a:t>Ono, Austing, Tokura, Tarucha, </a:t>
            </a:r>
            <a:r>
              <a:rPr kumimoji="1" lang="en-US" altLang="ja-JP" sz="1800" b="0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Osaka" charset="-128"/>
                <a:cs typeface="+mn-cs"/>
              </a:rPr>
              <a:t>Science</a:t>
            </a:r>
            <a:r>
              <a:rPr kumimoji="1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Osaka" charset="-128"/>
                <a:cs typeface="+mn-cs"/>
              </a:rPr>
              <a:t> (’02)</a:t>
            </a:r>
            <a:endParaRPr kumimoji="1" lang="en-GB" altLang="en-US" sz="18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Sylfaen" panose="010A0502050306030303" pitchFamily="18" charset="0"/>
              <a:ea typeface="Osaka" charset="-128"/>
              <a:cs typeface="+mn-cs"/>
            </a:endParaRPr>
          </a:p>
        </p:txBody>
      </p:sp>
      <p:sp>
        <p:nvSpPr>
          <p:cNvPr id="34821" name="Freeform 69">
            <a:extLst>
              <a:ext uri="{FF2B5EF4-FFF2-40B4-BE49-F238E27FC236}">
                <a16:creationId xmlns:a16="http://schemas.microsoft.com/office/drawing/2014/main" id="{326CDCF7-DD86-4518-A1F5-42D05ACCAC39}"/>
              </a:ext>
            </a:extLst>
          </p:cNvPr>
          <p:cNvSpPr>
            <a:spLocks/>
          </p:cNvSpPr>
          <p:nvPr/>
        </p:nvSpPr>
        <p:spPr bwMode="auto">
          <a:xfrm>
            <a:off x="5003800" y="3716338"/>
            <a:ext cx="373063" cy="1008062"/>
          </a:xfrm>
          <a:custGeom>
            <a:avLst/>
            <a:gdLst>
              <a:gd name="T0" fmla="*/ 300038 w 235"/>
              <a:gd name="T1" fmla="*/ 1008062 h 635"/>
              <a:gd name="T2" fmla="*/ 12700 w 235"/>
              <a:gd name="T3" fmla="*/ 431800 h 635"/>
              <a:gd name="T4" fmla="*/ 373063 w 235"/>
              <a:gd name="T5" fmla="*/ 0 h 63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5" h="635">
                <a:moveTo>
                  <a:pt x="189" y="635"/>
                </a:moveTo>
                <a:cubicBezTo>
                  <a:pt x="94" y="506"/>
                  <a:pt x="0" y="378"/>
                  <a:pt x="8" y="272"/>
                </a:cubicBezTo>
                <a:cubicBezTo>
                  <a:pt x="16" y="166"/>
                  <a:pt x="197" y="45"/>
                  <a:pt x="235" y="0"/>
                </a:cubicBezTo>
              </a:path>
            </a:pathLst>
          </a:custGeom>
          <a:noFill/>
          <a:ln w="57150" cap="flat" cmpd="sng">
            <a:solidFill>
              <a:srgbClr val="0148C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22" name="Freeform 70">
            <a:extLst>
              <a:ext uri="{FF2B5EF4-FFF2-40B4-BE49-F238E27FC236}">
                <a16:creationId xmlns:a16="http://schemas.microsoft.com/office/drawing/2014/main" id="{DEC6473B-489C-4900-A67F-665F2DAFB046}"/>
              </a:ext>
            </a:extLst>
          </p:cNvPr>
          <p:cNvSpPr>
            <a:spLocks/>
          </p:cNvSpPr>
          <p:nvPr/>
        </p:nvSpPr>
        <p:spPr bwMode="auto">
          <a:xfrm>
            <a:off x="3132138" y="3500438"/>
            <a:ext cx="733425" cy="785812"/>
          </a:xfrm>
          <a:custGeom>
            <a:avLst/>
            <a:gdLst>
              <a:gd name="T0" fmla="*/ 0 w 462"/>
              <a:gd name="T1" fmla="*/ 0 h 676"/>
              <a:gd name="T2" fmla="*/ 204788 w 462"/>
              <a:gd name="T3" fmla="*/ 459165 h 676"/>
              <a:gd name="T4" fmla="*/ 733425 w 462"/>
              <a:gd name="T5" fmla="*/ 785812 h 67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2" h="676">
                <a:moveTo>
                  <a:pt x="0" y="0"/>
                </a:moveTo>
                <a:cubicBezTo>
                  <a:pt x="21" y="66"/>
                  <a:pt x="52" y="282"/>
                  <a:pt x="129" y="395"/>
                </a:cubicBezTo>
                <a:cubicBezTo>
                  <a:pt x="206" y="508"/>
                  <a:pt x="393" y="618"/>
                  <a:pt x="462" y="676"/>
                </a:cubicBezTo>
              </a:path>
            </a:pathLst>
          </a:custGeom>
          <a:noFill/>
          <a:ln w="57150" cap="flat" cmpd="sng">
            <a:solidFill>
              <a:srgbClr val="0148C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23" name="Text Box 71">
            <a:extLst>
              <a:ext uri="{FF2B5EF4-FFF2-40B4-BE49-F238E27FC236}">
                <a16:creationId xmlns:a16="http://schemas.microsoft.com/office/drawing/2014/main" id="{2769609E-21C9-4495-8FBF-510C91892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029200"/>
            <a:ext cx="7016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S(0,2)</a:t>
            </a:r>
          </a:p>
        </p:txBody>
      </p:sp>
      <p:sp>
        <p:nvSpPr>
          <p:cNvPr id="34824" name="Text Box 72">
            <a:extLst>
              <a:ext uri="{FF2B5EF4-FFF2-40B4-BE49-F238E27FC236}">
                <a16:creationId xmlns:a16="http://schemas.microsoft.com/office/drawing/2014/main" id="{17E3DEA2-3598-4B6C-A0E8-014BB611B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789363"/>
            <a:ext cx="6921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T(0,2)</a:t>
            </a:r>
          </a:p>
        </p:txBody>
      </p:sp>
      <p:sp>
        <p:nvSpPr>
          <p:cNvPr id="34825" name="Oval 73">
            <a:extLst>
              <a:ext uri="{FF2B5EF4-FFF2-40B4-BE49-F238E27FC236}">
                <a16:creationId xmlns:a16="http://schemas.microsoft.com/office/drawing/2014/main" id="{23FC9500-FE57-4225-81C5-F8B3708D2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2138" y="5621338"/>
            <a:ext cx="160337" cy="1952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26" name="Rectangle 74">
            <a:extLst>
              <a:ext uri="{FF2B5EF4-FFF2-40B4-BE49-F238E27FC236}">
                <a16:creationId xmlns:a16="http://schemas.microsoft.com/office/drawing/2014/main" id="{6ABD4A96-02CC-463B-A8B4-25A244BA6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975" y="4011613"/>
            <a:ext cx="496888" cy="1431925"/>
          </a:xfrm>
          <a:prstGeom prst="rect">
            <a:avLst/>
          </a:prstGeom>
          <a:gradFill rotWithShape="1">
            <a:gsLst>
              <a:gs pos="0">
                <a:srgbClr val="9FD0DA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27" name="Rectangle 75">
            <a:extLst>
              <a:ext uri="{FF2B5EF4-FFF2-40B4-BE49-F238E27FC236}">
                <a16:creationId xmlns:a16="http://schemas.microsoft.com/office/drawing/2014/main" id="{2208580B-9833-4914-B220-EFF6399DA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263" y="5207000"/>
            <a:ext cx="522287" cy="768350"/>
          </a:xfrm>
          <a:prstGeom prst="rect">
            <a:avLst/>
          </a:prstGeom>
          <a:gradFill rotWithShape="1">
            <a:gsLst>
              <a:gs pos="0">
                <a:srgbClr val="9FD0DA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28" name="Line 76">
            <a:extLst>
              <a:ext uri="{FF2B5EF4-FFF2-40B4-BE49-F238E27FC236}">
                <a16:creationId xmlns:a16="http://schemas.microsoft.com/office/drawing/2014/main" id="{77908F66-512D-4BA7-A23E-6F0F98E00C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92738" y="4006850"/>
            <a:ext cx="5048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29" name="Line 77">
            <a:extLst>
              <a:ext uri="{FF2B5EF4-FFF2-40B4-BE49-F238E27FC236}">
                <a16:creationId xmlns:a16="http://schemas.microsoft.com/office/drawing/2014/main" id="{60124333-0674-47C9-A3FA-5111BE3B21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19975" y="5207000"/>
            <a:ext cx="528638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30" name="Rectangle 78">
            <a:extLst>
              <a:ext uri="{FF2B5EF4-FFF2-40B4-BE49-F238E27FC236}">
                <a16:creationId xmlns:a16="http://schemas.microsoft.com/office/drawing/2014/main" id="{248EA63B-A1F9-4E60-92C4-E3C6A43B7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4962525"/>
            <a:ext cx="515938" cy="57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31" name="Rectangle 79">
            <a:extLst>
              <a:ext uri="{FF2B5EF4-FFF2-40B4-BE49-F238E27FC236}">
                <a16:creationId xmlns:a16="http://schemas.microsoft.com/office/drawing/2014/main" id="{12316EFE-DE28-440C-9CD1-CF59057AD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9575" y="5684838"/>
            <a:ext cx="509588" cy="57150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32" name="Line 80">
            <a:extLst>
              <a:ext uri="{FF2B5EF4-FFF2-40B4-BE49-F238E27FC236}">
                <a16:creationId xmlns:a16="http://schemas.microsoft.com/office/drawing/2014/main" id="{3F9A2838-AC02-45C1-A799-C16DA9B1C2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19975" y="3844925"/>
            <a:ext cx="14288" cy="2165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33" name="Line 81">
            <a:extLst>
              <a:ext uri="{FF2B5EF4-FFF2-40B4-BE49-F238E27FC236}">
                <a16:creationId xmlns:a16="http://schemas.microsoft.com/office/drawing/2014/main" id="{885F6E34-EACD-473D-86EA-6E85321DA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3844925"/>
            <a:ext cx="0" cy="2168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34" name="Line 82">
            <a:extLst>
              <a:ext uri="{FF2B5EF4-FFF2-40B4-BE49-F238E27FC236}">
                <a16:creationId xmlns:a16="http://schemas.microsoft.com/office/drawing/2014/main" id="{D6848A8F-10A8-4895-BC5C-BFE7D2932FC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031038" y="5607050"/>
            <a:ext cx="0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35" name="Line 83">
            <a:extLst>
              <a:ext uri="{FF2B5EF4-FFF2-40B4-BE49-F238E27FC236}">
                <a16:creationId xmlns:a16="http://schemas.microsoft.com/office/drawing/2014/main" id="{3430E2E9-86B4-4913-A16C-48D9FEC7A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4863" y="3844925"/>
            <a:ext cx="0" cy="161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36" name="Line 84">
            <a:extLst>
              <a:ext uri="{FF2B5EF4-FFF2-40B4-BE49-F238E27FC236}">
                <a16:creationId xmlns:a16="http://schemas.microsoft.com/office/drawing/2014/main" id="{CA391A2D-9AF1-4A63-8503-B50A290ABA4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255544" y="5074444"/>
            <a:ext cx="0" cy="769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37" name="Rectangle 85">
            <a:extLst>
              <a:ext uri="{FF2B5EF4-FFF2-40B4-BE49-F238E27FC236}">
                <a16:creationId xmlns:a16="http://schemas.microsoft.com/office/drawing/2014/main" id="{917A1B82-CE6C-4842-A22A-7C618645C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163" y="4111625"/>
            <a:ext cx="515937" cy="571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38" name="Rectangle 86">
            <a:extLst>
              <a:ext uri="{FF2B5EF4-FFF2-40B4-BE49-F238E27FC236}">
                <a16:creationId xmlns:a16="http://schemas.microsoft.com/office/drawing/2014/main" id="{DA0BF5BF-D89D-456B-834F-5A9BD257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965700"/>
            <a:ext cx="515938" cy="57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1112151" name="Group 87">
            <a:extLst>
              <a:ext uri="{FF2B5EF4-FFF2-40B4-BE49-F238E27FC236}">
                <a16:creationId xmlns:a16="http://schemas.microsoft.com/office/drawing/2014/main" id="{FB2ADB19-7C55-4C14-9166-E0E36FE5F1C4}"/>
              </a:ext>
            </a:extLst>
          </p:cNvPr>
          <p:cNvGrpSpPr>
            <a:grpSpLocks/>
          </p:cNvGrpSpPr>
          <p:nvPr/>
        </p:nvGrpSpPr>
        <p:grpSpPr bwMode="auto">
          <a:xfrm>
            <a:off x="5511800" y="4679950"/>
            <a:ext cx="153988" cy="581025"/>
            <a:chOff x="2177" y="1067"/>
            <a:chExt cx="97" cy="366"/>
          </a:xfrm>
        </p:grpSpPr>
        <p:sp>
          <p:nvSpPr>
            <p:cNvPr id="34873" name="Oval 88">
              <a:extLst>
                <a:ext uri="{FF2B5EF4-FFF2-40B4-BE49-F238E27FC236}">
                  <a16:creationId xmlns:a16="http://schemas.microsoft.com/office/drawing/2014/main" id="{FE9F634C-30F5-46AD-9B1D-8D3CBBA1B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74" name="Line 89">
              <a:extLst>
                <a:ext uri="{FF2B5EF4-FFF2-40B4-BE49-F238E27FC236}">
                  <a16:creationId xmlns:a16="http://schemas.microsoft.com/office/drawing/2014/main" id="{7FD7E165-5E69-4C60-8322-532CD9C0D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34840" name="Line 90">
            <a:extLst>
              <a:ext uri="{FF2B5EF4-FFF2-40B4-BE49-F238E27FC236}">
                <a16:creationId xmlns:a16="http://schemas.microsoft.com/office/drawing/2014/main" id="{217A181B-FD8C-4BBA-9E8A-566D1F0EDC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1988" y="5373688"/>
            <a:ext cx="0" cy="581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1112155" name="Group 91">
            <a:extLst>
              <a:ext uri="{FF2B5EF4-FFF2-40B4-BE49-F238E27FC236}">
                <a16:creationId xmlns:a16="http://schemas.microsoft.com/office/drawing/2014/main" id="{572BD479-BA8D-42C1-971F-3BC0727199CE}"/>
              </a:ext>
            </a:extLst>
          </p:cNvPr>
          <p:cNvGrpSpPr>
            <a:grpSpLocks/>
          </p:cNvGrpSpPr>
          <p:nvPr/>
        </p:nvGrpSpPr>
        <p:grpSpPr bwMode="auto">
          <a:xfrm>
            <a:off x="5526088" y="4689475"/>
            <a:ext cx="153987" cy="581025"/>
            <a:chOff x="2177" y="1067"/>
            <a:chExt cx="97" cy="366"/>
          </a:xfrm>
        </p:grpSpPr>
        <p:sp>
          <p:nvSpPr>
            <p:cNvPr id="34871" name="Oval 92">
              <a:extLst>
                <a:ext uri="{FF2B5EF4-FFF2-40B4-BE49-F238E27FC236}">
                  <a16:creationId xmlns:a16="http://schemas.microsoft.com/office/drawing/2014/main" id="{D03D8C2F-114C-4CFF-AEBD-0B46AF7E1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72" name="Line 93">
              <a:extLst>
                <a:ext uri="{FF2B5EF4-FFF2-40B4-BE49-F238E27FC236}">
                  <a16:creationId xmlns:a16="http://schemas.microsoft.com/office/drawing/2014/main" id="{A594F58E-024F-4966-9DD4-4AA3EAF60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1112158" name="Group 94">
            <a:extLst>
              <a:ext uri="{FF2B5EF4-FFF2-40B4-BE49-F238E27FC236}">
                <a16:creationId xmlns:a16="http://schemas.microsoft.com/office/drawing/2014/main" id="{5F6CD080-AA72-4BAD-B55D-41B040EE5197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02275" y="4689475"/>
            <a:ext cx="153988" cy="581025"/>
            <a:chOff x="2177" y="1067"/>
            <a:chExt cx="97" cy="366"/>
          </a:xfrm>
        </p:grpSpPr>
        <p:sp>
          <p:nvSpPr>
            <p:cNvPr id="34869" name="Oval 95">
              <a:extLst>
                <a:ext uri="{FF2B5EF4-FFF2-40B4-BE49-F238E27FC236}">
                  <a16:creationId xmlns:a16="http://schemas.microsoft.com/office/drawing/2014/main" id="{089E5106-FD69-4C16-B2D8-65618BAA1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70" name="Line 96">
              <a:extLst>
                <a:ext uri="{FF2B5EF4-FFF2-40B4-BE49-F238E27FC236}">
                  <a16:creationId xmlns:a16="http://schemas.microsoft.com/office/drawing/2014/main" id="{A778BCB0-1A10-479D-837B-6056AD5736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112161" name="Freeform 97">
            <a:extLst>
              <a:ext uri="{FF2B5EF4-FFF2-40B4-BE49-F238E27FC236}">
                <a16:creationId xmlns:a16="http://schemas.microsoft.com/office/drawing/2014/main" id="{3A3F1E15-552B-4A9C-9219-196BB21146EC}"/>
              </a:ext>
            </a:extLst>
          </p:cNvPr>
          <p:cNvSpPr>
            <a:spLocks/>
          </p:cNvSpPr>
          <p:nvPr/>
        </p:nvSpPr>
        <p:spPr bwMode="auto">
          <a:xfrm>
            <a:off x="6369050" y="4316413"/>
            <a:ext cx="538163" cy="533400"/>
          </a:xfrm>
          <a:custGeom>
            <a:avLst/>
            <a:gdLst>
              <a:gd name="T0" fmla="*/ 0 w 339"/>
              <a:gd name="T1" fmla="*/ 533400 h 336"/>
              <a:gd name="T2" fmla="*/ 184150 w 339"/>
              <a:gd name="T3" fmla="*/ 203200 h 336"/>
              <a:gd name="T4" fmla="*/ 538163 w 339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9" h="336">
                <a:moveTo>
                  <a:pt x="0" y="336"/>
                </a:moveTo>
                <a:cubicBezTo>
                  <a:pt x="20" y="301"/>
                  <a:pt x="59" y="184"/>
                  <a:pt x="116" y="128"/>
                </a:cubicBezTo>
                <a:cubicBezTo>
                  <a:pt x="173" y="72"/>
                  <a:pt x="293" y="27"/>
                  <a:pt x="339" y="0"/>
                </a:cubicBezTo>
              </a:path>
            </a:pathLst>
          </a:custGeom>
          <a:noFill/>
          <a:ln w="38100" cap="flat" cmpd="sng">
            <a:solidFill>
              <a:srgbClr val="96969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112162" name="Line 98">
            <a:extLst>
              <a:ext uri="{FF2B5EF4-FFF2-40B4-BE49-F238E27FC236}">
                <a16:creationId xmlns:a16="http://schemas.microsoft.com/office/drawing/2014/main" id="{89CE481D-D5D5-4187-92D6-B50BC7CC9DDB}"/>
              </a:ext>
            </a:extLst>
          </p:cNvPr>
          <p:cNvSpPr>
            <a:spLocks noChangeShapeType="1"/>
          </p:cNvSpPr>
          <p:nvPr/>
        </p:nvSpPr>
        <p:spPr bwMode="auto">
          <a:xfrm rot="-3365624">
            <a:off x="6319044" y="4391819"/>
            <a:ext cx="379413" cy="377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112163" name="Line 99">
            <a:extLst>
              <a:ext uri="{FF2B5EF4-FFF2-40B4-BE49-F238E27FC236}">
                <a16:creationId xmlns:a16="http://schemas.microsoft.com/office/drawing/2014/main" id="{2D6CCCF9-8F4F-48F6-AB41-1BF37100A2A7}"/>
              </a:ext>
            </a:extLst>
          </p:cNvPr>
          <p:cNvSpPr>
            <a:spLocks noChangeShapeType="1"/>
          </p:cNvSpPr>
          <p:nvPr/>
        </p:nvSpPr>
        <p:spPr bwMode="auto">
          <a:xfrm rot="18242184" flipH="1">
            <a:off x="6318250" y="4413250"/>
            <a:ext cx="379413" cy="3794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46" name="Text Box 100">
            <a:extLst>
              <a:ext uri="{FF2B5EF4-FFF2-40B4-BE49-F238E27FC236}">
                <a16:creationId xmlns:a16="http://schemas.microsoft.com/office/drawing/2014/main" id="{B6930B08-F42E-4465-BA55-B523FBF4D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850" y="2436813"/>
            <a:ext cx="7016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S(0,2)</a:t>
            </a:r>
          </a:p>
        </p:txBody>
      </p:sp>
      <p:sp>
        <p:nvSpPr>
          <p:cNvPr id="34847" name="Text Box 101">
            <a:extLst>
              <a:ext uri="{FF2B5EF4-FFF2-40B4-BE49-F238E27FC236}">
                <a16:creationId xmlns:a16="http://schemas.microsoft.com/office/drawing/2014/main" id="{2FD4D03D-1B0A-42AE-B7D4-8327DC235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1050" y="1196975"/>
            <a:ext cx="6921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T(0,2)</a:t>
            </a:r>
          </a:p>
        </p:txBody>
      </p:sp>
      <p:sp>
        <p:nvSpPr>
          <p:cNvPr id="34848" name="Oval 102">
            <a:extLst>
              <a:ext uri="{FF2B5EF4-FFF2-40B4-BE49-F238E27FC236}">
                <a16:creationId xmlns:a16="http://schemas.microsoft.com/office/drawing/2014/main" id="{A0D60777-60E5-4450-BB24-2DBB7F261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3028950"/>
            <a:ext cx="160337" cy="1952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49" name="Rectangle 103">
            <a:extLst>
              <a:ext uri="{FF2B5EF4-FFF2-40B4-BE49-F238E27FC236}">
                <a16:creationId xmlns:a16="http://schemas.microsoft.com/office/drawing/2014/main" id="{E8A02B87-6648-4981-9880-1EEA3984E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2212975"/>
            <a:ext cx="496888" cy="1216025"/>
          </a:xfrm>
          <a:prstGeom prst="rect">
            <a:avLst/>
          </a:prstGeom>
          <a:gradFill rotWithShape="1">
            <a:gsLst>
              <a:gs pos="0">
                <a:srgbClr val="9FD0DA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0" name="Rectangle 104">
            <a:extLst>
              <a:ext uri="{FF2B5EF4-FFF2-40B4-BE49-F238E27FC236}">
                <a16:creationId xmlns:a16="http://schemas.microsoft.com/office/drawing/2014/main" id="{F2B1E59B-6D4C-40C4-9608-147B66CC3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2589213"/>
            <a:ext cx="522288" cy="768350"/>
          </a:xfrm>
          <a:prstGeom prst="rect">
            <a:avLst/>
          </a:prstGeom>
          <a:gradFill rotWithShape="1">
            <a:gsLst>
              <a:gs pos="0">
                <a:srgbClr val="9FD0DA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1" name="Line 105">
            <a:extLst>
              <a:ext uri="{FF2B5EF4-FFF2-40B4-BE49-F238E27FC236}">
                <a16:creationId xmlns:a16="http://schemas.microsoft.com/office/drawing/2014/main" id="{C45C021C-0F82-48AE-A129-57C7F17BA9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7175" y="2205038"/>
            <a:ext cx="504825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2" name="Line 106">
            <a:extLst>
              <a:ext uri="{FF2B5EF4-FFF2-40B4-BE49-F238E27FC236}">
                <a16:creationId xmlns:a16="http://schemas.microsoft.com/office/drawing/2014/main" id="{52BFB51C-E337-4F70-A523-4046512AE0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7863" y="2589213"/>
            <a:ext cx="528637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3" name="Rectangle 107">
            <a:extLst>
              <a:ext uri="{FF2B5EF4-FFF2-40B4-BE49-F238E27FC236}">
                <a16:creationId xmlns:a16="http://schemas.microsoft.com/office/drawing/2014/main" id="{B66FE01B-7CD1-433F-B445-EDF4D818C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725" y="2370138"/>
            <a:ext cx="515938" cy="57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4" name="Rectangle 108">
            <a:extLst>
              <a:ext uri="{FF2B5EF4-FFF2-40B4-BE49-F238E27FC236}">
                <a16:creationId xmlns:a16="http://schemas.microsoft.com/office/drawing/2014/main" id="{FB7B07FC-A0CB-4548-83A1-F70FAA359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025" y="3092450"/>
            <a:ext cx="509588" cy="57150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5" name="Line 109">
            <a:extLst>
              <a:ext uri="{FF2B5EF4-FFF2-40B4-BE49-F238E27FC236}">
                <a16:creationId xmlns:a16="http://schemas.microsoft.com/office/drawing/2014/main" id="{2A1E7F9F-0AAD-4BB8-B33D-356063327E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5425" y="1263650"/>
            <a:ext cx="14288" cy="2165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6" name="Line 110">
            <a:extLst>
              <a:ext uri="{FF2B5EF4-FFF2-40B4-BE49-F238E27FC236}">
                <a16:creationId xmlns:a16="http://schemas.microsoft.com/office/drawing/2014/main" id="{E7749657-72E1-4C94-979D-DCC03C2C97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5963" y="1252538"/>
            <a:ext cx="0" cy="2168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7" name="Line 111">
            <a:extLst>
              <a:ext uri="{FF2B5EF4-FFF2-40B4-BE49-F238E27FC236}">
                <a16:creationId xmlns:a16="http://schemas.microsoft.com/office/drawing/2014/main" id="{F3241545-1E1A-4678-A98B-E3B8237CD5A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646488" y="3014663"/>
            <a:ext cx="0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8" name="Line 112">
            <a:extLst>
              <a:ext uri="{FF2B5EF4-FFF2-40B4-BE49-F238E27FC236}">
                <a16:creationId xmlns:a16="http://schemas.microsoft.com/office/drawing/2014/main" id="{37EED2D6-AA7B-4806-B540-C9127A227B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313" y="1252538"/>
            <a:ext cx="0" cy="16176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59" name="Line 113">
            <a:extLst>
              <a:ext uri="{FF2B5EF4-FFF2-40B4-BE49-F238E27FC236}">
                <a16:creationId xmlns:a16="http://schemas.microsoft.com/office/drawing/2014/main" id="{B9EF1372-9D2E-4EE7-962A-26064001DA6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870994" y="2482056"/>
            <a:ext cx="0" cy="769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60" name="Rectangle 114">
            <a:extLst>
              <a:ext uri="{FF2B5EF4-FFF2-40B4-BE49-F238E27FC236}">
                <a16:creationId xmlns:a16="http://schemas.microsoft.com/office/drawing/2014/main" id="{76CCA730-498A-449C-A479-CCB542FB9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1519238"/>
            <a:ext cx="515937" cy="571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61" name="Rectangle 115">
            <a:extLst>
              <a:ext uri="{FF2B5EF4-FFF2-40B4-BE49-F238E27FC236}">
                <a16:creationId xmlns:a16="http://schemas.microsoft.com/office/drawing/2014/main" id="{C0DE0373-3C93-4662-84D4-4AC36802B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2373313"/>
            <a:ext cx="515938" cy="57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62" name="Line 116">
            <a:extLst>
              <a:ext uri="{FF2B5EF4-FFF2-40B4-BE49-F238E27FC236}">
                <a16:creationId xmlns:a16="http://schemas.microsoft.com/office/drawing/2014/main" id="{6D7320A8-B513-46FD-94DB-B1B43DC3F4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27438" y="2781300"/>
            <a:ext cx="0" cy="581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1112181" name="Group 117">
            <a:extLst>
              <a:ext uri="{FF2B5EF4-FFF2-40B4-BE49-F238E27FC236}">
                <a16:creationId xmlns:a16="http://schemas.microsoft.com/office/drawing/2014/main" id="{F7608736-B8DF-430D-88F7-3E15A2EEDF53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2127250"/>
            <a:ext cx="153988" cy="581025"/>
            <a:chOff x="2177" y="1067"/>
            <a:chExt cx="97" cy="366"/>
          </a:xfrm>
        </p:grpSpPr>
        <p:sp>
          <p:nvSpPr>
            <p:cNvPr id="34867" name="Oval 118">
              <a:extLst>
                <a:ext uri="{FF2B5EF4-FFF2-40B4-BE49-F238E27FC236}">
                  <a16:creationId xmlns:a16="http://schemas.microsoft.com/office/drawing/2014/main" id="{40BF38E2-4BA9-422D-A1F9-3EE87381C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68" name="Line 119">
              <a:extLst>
                <a:ext uri="{FF2B5EF4-FFF2-40B4-BE49-F238E27FC236}">
                  <a16:creationId xmlns:a16="http://schemas.microsoft.com/office/drawing/2014/main" id="{29B893AE-D5FD-4BCF-9680-28FE1490C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1112184" name="Group 120">
            <a:extLst>
              <a:ext uri="{FF2B5EF4-FFF2-40B4-BE49-F238E27FC236}">
                <a16:creationId xmlns:a16="http://schemas.microsoft.com/office/drawing/2014/main" id="{2C873F6A-5CE7-44EE-AEE1-1CD1A9BBF693}"/>
              </a:ext>
            </a:extLst>
          </p:cNvPr>
          <p:cNvGrpSpPr>
            <a:grpSpLocks/>
          </p:cNvGrpSpPr>
          <p:nvPr/>
        </p:nvGrpSpPr>
        <p:grpSpPr bwMode="auto">
          <a:xfrm>
            <a:off x="4284663" y="2133600"/>
            <a:ext cx="153987" cy="581025"/>
            <a:chOff x="2177" y="1067"/>
            <a:chExt cx="97" cy="366"/>
          </a:xfrm>
        </p:grpSpPr>
        <p:sp>
          <p:nvSpPr>
            <p:cNvPr id="34865" name="Oval 121">
              <a:extLst>
                <a:ext uri="{FF2B5EF4-FFF2-40B4-BE49-F238E27FC236}">
                  <a16:creationId xmlns:a16="http://schemas.microsoft.com/office/drawing/2014/main" id="{367A1D49-8182-45E9-B56F-6C8EFC7FB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66" name="Line 122">
              <a:extLst>
                <a:ext uri="{FF2B5EF4-FFF2-40B4-BE49-F238E27FC236}">
                  <a16:creationId xmlns:a16="http://schemas.microsoft.com/office/drawing/2014/main" id="{93933F0F-F694-47E3-A5DC-3B0A7D8D5D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23" name="Rectangle 2">
            <a:extLst>
              <a:ext uri="{FF2B5EF4-FFF2-40B4-BE49-F238E27FC236}">
                <a16:creationId xmlns:a16="http://schemas.microsoft.com/office/drawing/2014/main" id="{A428DF79-3E30-43FB-BA1D-C078B1770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+mj-ea"/>
              </a:rPr>
              <a:t>Probe:  spin blockade due to Pauli exclusion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5E37DE-5847-4EED-94EF-08A2588A6EDF}"/>
              </a:ext>
            </a:extLst>
          </p:cNvPr>
          <p:cNvSpPr/>
          <p:nvPr/>
        </p:nvSpPr>
        <p:spPr bwMode="auto">
          <a:xfrm>
            <a:off x="5367267" y="3317874"/>
            <a:ext cx="1889411" cy="478997"/>
          </a:xfrm>
          <a:prstGeom prst="rect">
            <a:avLst/>
          </a:prstGeom>
          <a:solidFill>
            <a:srgbClr val="FF0000">
              <a:alpha val="3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601333A-4CD8-855C-ACCE-A710F862B86A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7361 -3.703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112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1 2.96296E-6 L 0.16388 2.96296E-6 " pathEditMode="relative" ptsTypes="AA">
                                      <p:cBhvr>
                                        <p:cTn id="12" dur="1000" fill="hold"/>
                                        <p:tgtEl>
                                          <p:spTgt spid="1112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388 1.11111E-6 C 0.18298 -0.00231 0.20207 -0.0044 0.21527 0.00185 C 0.22846 0.0081 0.23576 0.02246 0.24305 0.03704 " pathEditMode="relative" ptsTypes="aaA">
                                      <p:cBhvr>
                                        <p:cTn id="15" dur="1000" fill="hold"/>
                                        <p:tgtEl>
                                          <p:spTgt spid="1112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7361 -3.703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12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1 2.96296E-6 L 0.16388 2.96296E-6 " pathEditMode="relative" ptsTypes="AA">
                                      <p:cBhvr>
                                        <p:cTn id="25" dur="1000" fill="hold"/>
                                        <p:tgtEl>
                                          <p:spTgt spid="1112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388 1.11111E-6 C 0.18298 -0.00231 0.20207 -0.0044 0.21527 0.00185 C 0.22846 0.0081 0.23576 0.02246 0.24305 0.03704 " pathEditMode="relative" ptsTypes="aaA">
                                      <p:cBhvr>
                                        <p:cTn id="28" dur="1000" fill="hold"/>
                                        <p:tgtEl>
                                          <p:spTgt spid="1112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7361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112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1.66512E-7 L -0.22691 -1.66512E-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12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111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1.66512E-7 L -0.22691 -1.66512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112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2">
            <a:extLst>
              <a:ext uri="{FF2B5EF4-FFF2-40B4-BE49-F238E27FC236}">
                <a16:creationId xmlns:a16="http://schemas.microsoft.com/office/drawing/2014/main" id="{A428DF79-3E30-43FB-BA1D-C078B1770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+mj-ea"/>
              </a:rPr>
              <a:t>Probe:  spin blockade due to Pauli exclusion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" name="AutoShape 4" descr="Singlet-triplet spin blockade and charge sensing in a few-electron double quantum  dot">
            <a:extLst>
              <a:ext uri="{FF2B5EF4-FFF2-40B4-BE49-F238E27FC236}">
                <a16:creationId xmlns:a16="http://schemas.microsoft.com/office/drawing/2014/main" id="{5A014644-0D9D-5C8B-A550-BFE5D9A0F9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22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4" name="Picture 10" descr="Side-gated, enhancement mode, InAs nanowire double quantum dot  devices—toward controlling transverse electric fields in spin-t">
            <a:extLst>
              <a:ext uri="{FF2B5EF4-FFF2-40B4-BE49-F238E27FC236}">
                <a16:creationId xmlns:a16="http://schemas.microsoft.com/office/drawing/2014/main" id="{D2F70228-2ECA-E61A-C984-B325A53C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" y="936340"/>
            <a:ext cx="3537612" cy="301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in-blockade in a 13C double quantum dot. (a) For positive bias... |  Download Scientific Diagram">
            <a:extLst>
              <a:ext uri="{FF2B5EF4-FFF2-40B4-BE49-F238E27FC236}">
                <a16:creationId xmlns:a16="http://schemas.microsoft.com/office/drawing/2014/main" id="{006D3240-8DEA-A4B5-D7EA-971E53526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0"/>
          <a:stretch/>
        </p:blipFill>
        <p:spPr bwMode="auto">
          <a:xfrm>
            <a:off x="1058513" y="1241140"/>
            <a:ext cx="7026974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FC624EB-CA61-D43E-6FB5-8823C5731864}"/>
              </a:ext>
            </a:extLst>
          </p:cNvPr>
          <p:cNvSpPr/>
          <p:nvPr/>
        </p:nvSpPr>
        <p:spPr bwMode="auto">
          <a:xfrm>
            <a:off x="395536" y="2636912"/>
            <a:ext cx="360040" cy="288032"/>
          </a:xfrm>
          <a:prstGeom prst="ellipse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E74584-E574-BE71-EB61-EDDBF8EDE2D8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7346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1" fontAlgn="base" hangingPunct="1">
              <a:spcBef>
                <a:spcPct val="50000"/>
              </a:spcBef>
              <a:spcAft>
                <a:spcPct val="0"/>
              </a:spcAft>
              <a:defRPr sz="1200" i="1" kern="1200">
                <a:solidFill>
                  <a:srgbClr val="0143B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92579" name="Rectangle 3"/>
          <p:cNvSpPr>
            <a:spLocks noChangeArrowheads="1"/>
          </p:cNvSpPr>
          <p:nvPr/>
        </p:nvSpPr>
        <p:spPr bwMode="auto">
          <a:xfrm>
            <a:off x="152400" y="1736725"/>
            <a:ext cx="4953000" cy="793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b="1" i="0">
                <a:solidFill>
                  <a:srgbClr val="E08B00"/>
                </a:solidFill>
                <a:latin typeface="Arial" charset="0"/>
                <a:ea typeface="ＭＳ Ｐゴシック" charset="0"/>
              </a:rPr>
              <a:t>Initialization</a:t>
            </a:r>
            <a:r>
              <a:rPr lang="en-US" sz="2000" b="1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     </a:t>
            </a:r>
            <a:r>
              <a:rPr lang="en-US" sz="2000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1-electron,  low </a:t>
            </a:r>
            <a:r>
              <a:rPr lang="en-US" sz="2000">
                <a:solidFill>
                  <a:srgbClr val="0143B9"/>
                </a:solidFill>
                <a:latin typeface="Arial" charset="0"/>
                <a:ea typeface="ＭＳ Ｐゴシック" charset="0"/>
              </a:rPr>
              <a:t>T</a:t>
            </a:r>
            <a:r>
              <a:rPr lang="en-US" sz="2000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, high </a:t>
            </a:r>
            <a:r>
              <a:rPr lang="en-US" sz="2000">
                <a:solidFill>
                  <a:srgbClr val="0143B9"/>
                </a:solidFill>
                <a:latin typeface="Arial" charset="0"/>
                <a:ea typeface="ＭＳ Ｐゴシック" charset="0"/>
              </a:rPr>
              <a:t>B</a:t>
            </a:r>
            <a: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  <a:t>0</a:t>
            </a:r>
            <a:b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</a:br>
            <a:b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</a:br>
            <a:endParaRPr lang="en-US" sz="2000" i="0" baseline="-25000">
              <a:solidFill>
                <a:srgbClr val="0143B9"/>
              </a:solidFill>
              <a:latin typeface="Symbol" charset="0"/>
              <a:ea typeface="ＭＳ Ｐゴシック" charset="0"/>
            </a:endParaRPr>
          </a:p>
        </p:txBody>
      </p:sp>
      <p:sp>
        <p:nvSpPr>
          <p:cNvPr id="792580" name="Rectangle 4"/>
          <p:cNvSpPr>
            <a:spLocks noChangeArrowheads="1"/>
          </p:cNvSpPr>
          <p:nvPr/>
        </p:nvSpPr>
        <p:spPr bwMode="auto">
          <a:xfrm>
            <a:off x="158750" y="928688"/>
            <a:ext cx="5942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Loss &amp; </a:t>
            </a:r>
            <a:r>
              <a:rPr lang="en-US" sz="1800" i="0" dirty="0" err="1">
                <a:solidFill>
                  <a:srgbClr val="009900"/>
                </a:solidFill>
                <a:latin typeface="Arial" charset="0"/>
                <a:ea typeface="ＭＳ Ｐゴシック" charset="0"/>
              </a:rPr>
              <a:t>DiVincenzo</a:t>
            </a: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, PRA 1998</a:t>
            </a:r>
            <a:b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</a:b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Vandersypen et al., Proc. MQC02 (quant-</a:t>
            </a:r>
            <a:r>
              <a:rPr lang="en-US" sz="1800" i="0" dirty="0" err="1">
                <a:solidFill>
                  <a:srgbClr val="009900"/>
                </a:solidFill>
                <a:latin typeface="Arial" charset="0"/>
                <a:ea typeface="ＭＳ Ｐゴシック" charset="0"/>
              </a:rPr>
              <a:t>ph</a:t>
            </a: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/0207059)</a:t>
            </a:r>
          </a:p>
        </p:txBody>
      </p:sp>
      <p:sp>
        <p:nvSpPr>
          <p:cNvPr id="792581" name="Rectangle 5"/>
          <p:cNvSpPr>
            <a:spLocks noChangeArrowheads="1"/>
          </p:cNvSpPr>
          <p:nvPr/>
        </p:nvSpPr>
        <p:spPr bwMode="auto">
          <a:xfrm>
            <a:off x="2471738" y="2057400"/>
            <a:ext cx="2100262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rgbClr val="FE2828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</a:rPr>
              <a:t>H</a:t>
            </a:r>
            <a:r>
              <a:rPr lang="en-US" b="1" i="0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0</a:t>
            </a:r>
            <a:r>
              <a:rPr lang="en-US" sz="2000" i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~ </a:t>
            </a:r>
            <a:r>
              <a:rPr lang="en-US" sz="2600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S</a:t>
            </a:r>
            <a:r>
              <a:rPr lang="en-US" i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2000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w</a:t>
            </a:r>
            <a:r>
              <a:rPr lang="en-US" sz="2000" b="1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i  </a:t>
            </a:r>
            <a:r>
              <a:rPr lang="en-US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s</a:t>
            </a:r>
            <a:r>
              <a:rPr lang="en-US" b="1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zi</a:t>
            </a:r>
          </a:p>
        </p:txBody>
      </p:sp>
      <p:sp>
        <p:nvSpPr>
          <p:cNvPr id="792582" name="Rectangle 6"/>
          <p:cNvSpPr>
            <a:spLocks noChangeArrowheads="1"/>
          </p:cNvSpPr>
          <p:nvPr/>
        </p:nvSpPr>
        <p:spPr bwMode="auto">
          <a:xfrm>
            <a:off x="152400" y="5870575"/>
            <a:ext cx="4616450" cy="70167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nl-NL" sz="2000" b="1" i="0">
                <a:solidFill>
                  <a:srgbClr val="E08B00"/>
                </a:solidFill>
              </a:rPr>
              <a:t>Coherence</a:t>
            </a:r>
            <a:r>
              <a:rPr lang="en-US" altLang="nl-NL" sz="2000" b="1" i="0">
                <a:solidFill>
                  <a:srgbClr val="0143B9"/>
                </a:solidFill>
              </a:rPr>
              <a:t>	</a:t>
            </a:r>
            <a:r>
              <a:rPr lang="en-US" altLang="nl-NL" sz="2000" i="0">
                <a:solidFill>
                  <a:srgbClr val="0143B9"/>
                </a:solidFill>
              </a:rPr>
              <a:t>long relaxation time </a:t>
            </a:r>
            <a:r>
              <a:rPr lang="en-US" altLang="nl-NL" sz="2000">
                <a:solidFill>
                  <a:srgbClr val="0143B9"/>
                </a:solidFill>
              </a:rPr>
              <a:t>T</a:t>
            </a:r>
            <a:r>
              <a:rPr lang="en-US" altLang="nl-NL" sz="2000" b="1" i="0" baseline="-25000">
                <a:solidFill>
                  <a:srgbClr val="0143B9"/>
                </a:solidFill>
              </a:rPr>
              <a:t>1</a:t>
            </a:r>
            <a:br>
              <a:rPr lang="en-US" altLang="nl-NL" sz="2000" i="0">
                <a:solidFill>
                  <a:srgbClr val="0143B9"/>
                </a:solidFill>
              </a:rPr>
            </a:br>
            <a:r>
              <a:rPr lang="en-US" altLang="nl-NL" sz="2000" i="0">
                <a:solidFill>
                  <a:srgbClr val="0143B9"/>
                </a:solidFill>
              </a:rPr>
              <a:t>		long coherence time </a:t>
            </a:r>
            <a:r>
              <a:rPr lang="en-US" altLang="nl-NL" sz="2000">
                <a:solidFill>
                  <a:srgbClr val="0143B9"/>
                </a:solidFill>
              </a:rPr>
              <a:t>T</a:t>
            </a:r>
            <a:r>
              <a:rPr lang="en-US" altLang="nl-NL" sz="2000" b="1" i="0" baseline="-25000">
                <a:solidFill>
                  <a:srgbClr val="0143B9"/>
                </a:solidFill>
              </a:rPr>
              <a:t>2</a:t>
            </a:r>
            <a:endParaRPr lang="en-US" altLang="nl-NL" sz="2000" i="0">
              <a:solidFill>
                <a:srgbClr val="0143B9"/>
              </a:solidFill>
              <a:cs typeface="Arial" pitchFamily="34" charset="0"/>
              <a:sym typeface="Symbol" pitchFamily="18" charset="2"/>
            </a:endParaRPr>
          </a:p>
        </p:txBody>
      </p:sp>
      <p:grpSp>
        <p:nvGrpSpPr>
          <p:cNvPr id="194567" name="Group 7"/>
          <p:cNvGrpSpPr>
            <a:grpSpLocks/>
          </p:cNvGrpSpPr>
          <p:nvPr/>
        </p:nvGrpSpPr>
        <p:grpSpPr bwMode="auto">
          <a:xfrm>
            <a:off x="152400" y="3689350"/>
            <a:ext cx="8108950" cy="1330325"/>
            <a:chOff x="96" y="2324"/>
            <a:chExt cx="5108" cy="838"/>
          </a:xfrm>
        </p:grpSpPr>
        <p:sp>
          <p:nvSpPr>
            <p:cNvPr id="792584" name="Rectangle 8"/>
            <p:cNvSpPr>
              <a:spLocks noChangeArrowheads="1"/>
            </p:cNvSpPr>
            <p:nvPr/>
          </p:nvSpPr>
          <p:spPr bwMode="auto">
            <a:xfrm>
              <a:off x="96" y="2390"/>
              <a:ext cx="3580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ESR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pulsed microwave magnetic field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</a:t>
              </a:r>
            </a:p>
          </p:txBody>
        </p:sp>
        <p:sp>
          <p:nvSpPr>
            <p:cNvPr id="792585" name="Rectangle 9"/>
            <p:cNvSpPr>
              <a:spLocks noChangeArrowheads="1"/>
            </p:cNvSpPr>
            <p:nvPr/>
          </p:nvSpPr>
          <p:spPr bwMode="auto">
            <a:xfrm>
              <a:off x="1536" y="2597"/>
              <a:ext cx="1968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buClr>
                  <a:srgbClr val="FE2828"/>
                </a:buClr>
                <a:buSzPct val="75000"/>
                <a:buFont typeface="Monotype Sorts" charset="0"/>
                <a:buNone/>
                <a:defRPr/>
              </a:pP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H</a:t>
              </a:r>
              <a:r>
                <a:rPr lang="en-US" b="1" i="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RF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~ </a:t>
              </a:r>
              <a:r>
                <a:rPr lang="en-US" sz="2600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S </a:t>
              </a: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  <a:r>
                <a:rPr lang="en-US" sz="2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i</a:t>
              </a: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(t)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cos(</a:t>
              </a:r>
              <a:r>
                <a:rPr lang="en-US" sz="2000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w</a:t>
              </a:r>
              <a:r>
                <a:rPr lang="en-US" sz="2000" b="1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i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t)  </a:t>
              </a:r>
              <a:r>
                <a:rPr lang="en-US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s</a:t>
              </a:r>
              <a:r>
                <a:rPr lang="en-US" b="1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xi</a:t>
              </a:r>
            </a:p>
          </p:txBody>
        </p:sp>
        <p:pic>
          <p:nvPicPr>
            <p:cNvPr id="79258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2" y="2324"/>
              <a:ext cx="1012" cy="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94605" name="Group 11"/>
            <p:cNvGrpSpPr>
              <a:grpSpLocks/>
            </p:cNvGrpSpPr>
            <p:nvPr/>
          </p:nvGrpSpPr>
          <p:grpSpPr bwMode="auto">
            <a:xfrm rot="19997509" flipV="1">
              <a:off x="4902" y="2539"/>
              <a:ext cx="129" cy="520"/>
              <a:chOff x="3274" y="1693"/>
              <a:chExt cx="170" cy="433"/>
            </a:xfrm>
          </p:grpSpPr>
          <p:sp>
            <p:nvSpPr>
              <p:cNvPr id="792588" name="Line 12"/>
              <p:cNvSpPr>
                <a:spLocks noChangeShapeType="1"/>
              </p:cNvSpPr>
              <p:nvPr/>
            </p:nvSpPr>
            <p:spPr bwMode="auto">
              <a:xfrm>
                <a:off x="3384" y="2086"/>
                <a:ext cx="0" cy="4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2400" i="0">
                  <a:solidFill>
                    <a:srgbClr val="0143B9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2589" name="Freeform 13"/>
              <p:cNvSpPr>
                <a:spLocks/>
              </p:cNvSpPr>
              <p:nvPr/>
            </p:nvSpPr>
            <p:spPr bwMode="auto">
              <a:xfrm flipH="1">
                <a:off x="3274" y="1740"/>
                <a:ext cx="90" cy="47"/>
              </a:xfrm>
              <a:custGeom>
                <a:avLst/>
                <a:gdLst>
                  <a:gd name="T0" fmla="*/ 0 w 176"/>
                  <a:gd name="T1" fmla="*/ 0 h 238"/>
                  <a:gd name="T2" fmla="*/ 88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0" name="Freeform 14"/>
              <p:cNvSpPr>
                <a:spLocks/>
              </p:cNvSpPr>
              <p:nvPr/>
            </p:nvSpPr>
            <p:spPr bwMode="auto">
              <a:xfrm>
                <a:off x="3353" y="1787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1" name="Freeform 15"/>
              <p:cNvSpPr>
                <a:spLocks/>
              </p:cNvSpPr>
              <p:nvPr/>
            </p:nvSpPr>
            <p:spPr bwMode="auto">
              <a:xfrm flipH="1">
                <a:off x="3273" y="1833"/>
                <a:ext cx="90" cy="48"/>
              </a:xfrm>
              <a:custGeom>
                <a:avLst/>
                <a:gdLst>
                  <a:gd name="T0" fmla="*/ 0 w 176"/>
                  <a:gd name="T1" fmla="*/ 0 h 238"/>
                  <a:gd name="T2" fmla="*/ 88 w 176"/>
                  <a:gd name="T3" fmla="*/ 26 h 238"/>
                  <a:gd name="T4" fmla="*/ 9 w 176"/>
                  <a:gd name="T5" fmla="*/ 4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2" name="Freeform 16"/>
              <p:cNvSpPr>
                <a:spLocks/>
              </p:cNvSpPr>
              <p:nvPr/>
            </p:nvSpPr>
            <p:spPr bwMode="auto">
              <a:xfrm>
                <a:off x="3353" y="1882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3" name="Freeform 17"/>
              <p:cNvSpPr>
                <a:spLocks/>
              </p:cNvSpPr>
              <p:nvPr/>
            </p:nvSpPr>
            <p:spPr bwMode="auto">
              <a:xfrm flipH="1">
                <a:off x="3276" y="1928"/>
                <a:ext cx="88" cy="46"/>
              </a:xfrm>
              <a:custGeom>
                <a:avLst/>
                <a:gdLst>
                  <a:gd name="T0" fmla="*/ 0 w 176"/>
                  <a:gd name="T1" fmla="*/ 0 h 238"/>
                  <a:gd name="T2" fmla="*/ 87 w 176"/>
                  <a:gd name="T3" fmla="*/ 25 h 238"/>
                  <a:gd name="T4" fmla="*/ 9 w 176"/>
                  <a:gd name="T5" fmla="*/ 46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4" name="Freeform 18"/>
              <p:cNvSpPr>
                <a:spLocks/>
              </p:cNvSpPr>
              <p:nvPr/>
            </p:nvSpPr>
            <p:spPr bwMode="auto">
              <a:xfrm>
                <a:off x="3344" y="1973"/>
                <a:ext cx="47" cy="37"/>
              </a:xfrm>
              <a:custGeom>
                <a:avLst/>
                <a:gdLst>
                  <a:gd name="T0" fmla="*/ 0 w 43"/>
                  <a:gd name="T1" fmla="*/ 0 h 90"/>
                  <a:gd name="T2" fmla="*/ 39 w 43"/>
                  <a:gd name="T3" fmla="*/ 10 h 90"/>
                  <a:gd name="T4" fmla="*/ 46 w 43"/>
                  <a:gd name="T5" fmla="*/ 37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5" name="Line 19"/>
              <p:cNvSpPr>
                <a:spLocks noChangeShapeType="1"/>
              </p:cNvSpPr>
              <p:nvPr/>
            </p:nvSpPr>
            <p:spPr bwMode="auto">
              <a:xfrm>
                <a:off x="3387" y="2012"/>
                <a:ext cx="0" cy="4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2400" i="0">
                  <a:solidFill>
                    <a:srgbClr val="0143B9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2596" name="Freeform 20"/>
              <p:cNvSpPr>
                <a:spLocks/>
              </p:cNvSpPr>
              <p:nvPr/>
            </p:nvSpPr>
            <p:spPr bwMode="auto">
              <a:xfrm>
                <a:off x="3353" y="1694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  <p:grpSp>
        <p:nvGrpSpPr>
          <p:cNvPr id="194568" name="Group 21"/>
          <p:cNvGrpSpPr>
            <a:grpSpLocks/>
          </p:cNvGrpSpPr>
          <p:nvPr/>
        </p:nvGrpSpPr>
        <p:grpSpPr bwMode="auto">
          <a:xfrm>
            <a:off x="152400" y="4860925"/>
            <a:ext cx="8461375" cy="1746250"/>
            <a:chOff x="96" y="3062"/>
            <a:chExt cx="5330" cy="1100"/>
          </a:xfrm>
        </p:grpSpPr>
        <p:sp>
          <p:nvSpPr>
            <p:cNvPr id="792598" name="Rectangle 22"/>
            <p:cNvSpPr>
              <a:spLocks noChangeArrowheads="1"/>
            </p:cNvSpPr>
            <p:nvPr/>
          </p:nvSpPr>
          <p:spPr bwMode="auto">
            <a:xfrm>
              <a:off x="96" y="3062"/>
              <a:ext cx="2922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SWAP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exchange interaction 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</a:p>
          </p:txBody>
        </p:sp>
        <p:sp>
          <p:nvSpPr>
            <p:cNvPr id="792599" name="Rectangle 23"/>
            <p:cNvSpPr>
              <a:spLocks noChangeArrowheads="1"/>
            </p:cNvSpPr>
            <p:nvPr/>
          </p:nvSpPr>
          <p:spPr bwMode="auto">
            <a:xfrm>
              <a:off x="1536" y="3269"/>
              <a:ext cx="1482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Clr>
                  <a:srgbClr val="FE2828"/>
                </a:buClr>
                <a:buSzPct val="75000"/>
                <a:buFont typeface="Monotype Sorts" charset="2"/>
                <a:buNone/>
              </a:pPr>
              <a:r>
                <a:rPr lang="en-US" altLang="nl-NL" sz="2000">
                  <a:solidFill>
                    <a:srgbClr val="000000"/>
                  </a:solidFill>
                </a:rPr>
                <a:t>H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J  </a:t>
              </a:r>
              <a:r>
                <a:rPr lang="en-US" altLang="nl-NL" sz="2000" i="0">
                  <a:solidFill>
                    <a:srgbClr val="000000"/>
                  </a:solidFill>
                </a:rPr>
                <a:t>~ </a:t>
              </a:r>
              <a:r>
                <a:rPr lang="en-US" altLang="nl-NL" sz="2600" i="0">
                  <a:solidFill>
                    <a:srgbClr val="000000"/>
                  </a:solidFill>
                  <a:latin typeface="Symbol" pitchFamily="18" charset="2"/>
                </a:rPr>
                <a:t>S </a:t>
              </a:r>
              <a:r>
                <a:rPr lang="en-US" altLang="nl-NL">
                  <a:solidFill>
                    <a:srgbClr val="000000"/>
                  </a:solidFill>
                </a:rPr>
                <a:t>J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ij </a:t>
              </a:r>
              <a:r>
                <a:rPr lang="en-US" altLang="nl-NL" sz="2000">
                  <a:solidFill>
                    <a:srgbClr val="000000"/>
                  </a:solidFill>
                </a:rPr>
                <a:t>(t) 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 </a:t>
              </a:r>
              <a:r>
                <a:rPr lang="en-US" altLang="nl-NL" i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i </a:t>
              </a:r>
              <a:r>
                <a:rPr lang="en-US" altLang="nl-NL" sz="1800" b="1" i="0">
                  <a:solidFill>
                    <a:srgbClr val="000000"/>
                  </a:solidFill>
                  <a:cs typeface="Arial" pitchFamily="34" charset="0"/>
                </a:rPr>
                <a:t>·</a:t>
              </a:r>
              <a:r>
                <a:rPr lang="en-US" altLang="nl-NL" sz="1800" i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altLang="nl-NL" i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j</a:t>
              </a:r>
            </a:p>
          </p:txBody>
        </p:sp>
        <p:pic>
          <p:nvPicPr>
            <p:cNvPr id="792600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" y="3322"/>
              <a:ext cx="1686" cy="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94570" name="Group 46"/>
          <p:cNvGrpSpPr>
            <a:grpSpLocks/>
          </p:cNvGrpSpPr>
          <p:nvPr/>
        </p:nvGrpSpPr>
        <p:grpSpPr bwMode="auto">
          <a:xfrm>
            <a:off x="152400" y="2287588"/>
            <a:ext cx="8564563" cy="1293812"/>
            <a:chOff x="96" y="1441"/>
            <a:chExt cx="5395" cy="815"/>
          </a:xfrm>
        </p:grpSpPr>
        <p:sp>
          <p:nvSpPr>
            <p:cNvPr id="792623" name="Rectangle 47"/>
            <p:cNvSpPr>
              <a:spLocks noChangeArrowheads="1"/>
            </p:cNvSpPr>
            <p:nvPr/>
          </p:nvSpPr>
          <p:spPr bwMode="auto">
            <a:xfrm>
              <a:off x="96" y="1718"/>
              <a:ext cx="2996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Read-out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    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      convert spin to charge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then measure charge</a:t>
              </a:r>
              <a:r>
                <a:rPr lang="en-US" sz="200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</a:t>
              </a:r>
            </a:p>
          </p:txBody>
        </p:sp>
        <p:sp>
          <p:nvSpPr>
            <p:cNvPr id="792624" name="Oval 48"/>
            <p:cNvSpPr>
              <a:spLocks noChangeArrowheads="1"/>
            </p:cNvSpPr>
            <p:nvPr/>
          </p:nvSpPr>
          <p:spPr bwMode="auto">
            <a:xfrm>
              <a:off x="3966" y="1638"/>
              <a:ext cx="445" cy="42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nl-NL" altLang="nl-NL" sz="3200" i="0">
                  <a:solidFill>
                    <a:srgbClr val="0143B9"/>
                  </a:solidFill>
                  <a:sym typeface="Symbol" pitchFamily="18" charset="2"/>
                </a:rPr>
                <a:t></a:t>
              </a:r>
            </a:p>
          </p:txBody>
        </p:sp>
        <p:sp>
          <p:nvSpPr>
            <p:cNvPr id="792625" name="Oval 49"/>
            <p:cNvSpPr>
              <a:spLocks noChangeArrowheads="1"/>
            </p:cNvSpPr>
            <p:nvPr/>
          </p:nvSpPr>
          <p:spPr bwMode="auto">
            <a:xfrm>
              <a:off x="4887" y="1639"/>
              <a:ext cx="445" cy="42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nl-NL" altLang="nl-NL" sz="3200" i="0">
                  <a:solidFill>
                    <a:srgbClr val="0143B9"/>
                  </a:solidFill>
                  <a:sym typeface="Symbol" pitchFamily="18" charset="2"/>
                </a:rPr>
                <a:t></a:t>
              </a:r>
            </a:p>
          </p:txBody>
        </p:sp>
        <p:sp>
          <p:nvSpPr>
            <p:cNvPr id="792626" name="Freeform 50"/>
            <p:cNvSpPr>
              <a:spLocks/>
            </p:cNvSpPr>
            <p:nvPr/>
          </p:nvSpPr>
          <p:spPr bwMode="auto">
            <a:xfrm>
              <a:off x="5170" y="1562"/>
              <a:ext cx="321" cy="166"/>
            </a:xfrm>
            <a:custGeom>
              <a:avLst/>
              <a:gdLst>
                <a:gd name="T0" fmla="*/ 0 w 321"/>
                <a:gd name="T1" fmla="*/ 158 h 166"/>
                <a:gd name="T2" fmla="*/ 156 w 321"/>
                <a:gd name="T3" fmla="*/ 1 h 166"/>
                <a:gd name="T4" fmla="*/ 321 w 321"/>
                <a:gd name="T5" fmla="*/ 166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1" h="166">
                  <a:moveTo>
                    <a:pt x="0" y="158"/>
                  </a:moveTo>
                  <a:cubicBezTo>
                    <a:pt x="51" y="79"/>
                    <a:pt x="103" y="0"/>
                    <a:pt x="156" y="1"/>
                  </a:cubicBezTo>
                  <a:cubicBezTo>
                    <a:pt x="209" y="2"/>
                    <a:pt x="295" y="147"/>
                    <a:pt x="321" y="166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92627" name="Freeform 51"/>
            <p:cNvSpPr>
              <a:spLocks/>
            </p:cNvSpPr>
            <p:nvPr/>
          </p:nvSpPr>
          <p:spPr bwMode="auto">
            <a:xfrm>
              <a:off x="4267" y="1571"/>
              <a:ext cx="321" cy="166"/>
            </a:xfrm>
            <a:custGeom>
              <a:avLst/>
              <a:gdLst>
                <a:gd name="T0" fmla="*/ 0 w 321"/>
                <a:gd name="T1" fmla="*/ 158 h 166"/>
                <a:gd name="T2" fmla="*/ 156 w 321"/>
                <a:gd name="T3" fmla="*/ 1 h 166"/>
                <a:gd name="T4" fmla="*/ 321 w 321"/>
                <a:gd name="T5" fmla="*/ 166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1" h="166">
                  <a:moveTo>
                    <a:pt x="0" y="158"/>
                  </a:moveTo>
                  <a:cubicBezTo>
                    <a:pt x="51" y="79"/>
                    <a:pt x="103" y="0"/>
                    <a:pt x="156" y="1"/>
                  </a:cubicBezTo>
                  <a:cubicBezTo>
                    <a:pt x="209" y="2"/>
                    <a:pt x="295" y="147"/>
                    <a:pt x="321" y="166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92628" name="Line 52"/>
            <p:cNvSpPr>
              <a:spLocks noChangeShapeType="1"/>
            </p:cNvSpPr>
            <p:nvPr/>
          </p:nvSpPr>
          <p:spPr bwMode="auto">
            <a:xfrm>
              <a:off x="4707" y="1580"/>
              <a:ext cx="0" cy="4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29" name="Line 53"/>
            <p:cNvSpPr>
              <a:spLocks noChangeShapeType="1"/>
            </p:cNvSpPr>
            <p:nvPr/>
          </p:nvSpPr>
          <p:spPr bwMode="auto">
            <a:xfrm>
              <a:off x="4337" y="1441"/>
              <a:ext cx="156" cy="2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30" name="Line 54"/>
            <p:cNvSpPr>
              <a:spLocks noChangeShapeType="1"/>
            </p:cNvSpPr>
            <p:nvPr/>
          </p:nvSpPr>
          <p:spPr bwMode="auto">
            <a:xfrm flipH="1">
              <a:off x="4338" y="1442"/>
              <a:ext cx="156" cy="2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7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it-IT" sz="2800" dirty="0">
                <a:latin typeface="Arial (Headings)"/>
              </a:rPr>
              <a:t>Spin </a:t>
            </a:r>
            <a:r>
              <a:rPr lang="it-IT" sz="2800" dirty="0" err="1">
                <a:latin typeface="Arial (Headings)"/>
              </a:rPr>
              <a:t>qubits</a:t>
            </a:r>
            <a:r>
              <a:rPr lang="it-IT" sz="2800" dirty="0">
                <a:latin typeface="Arial (Headings)"/>
              </a:rPr>
              <a:t> in quantum dots </a:t>
            </a:r>
          </a:p>
        </p:txBody>
      </p:sp>
      <p:grpSp>
        <p:nvGrpSpPr>
          <p:cNvPr id="194569" name="Group 25"/>
          <p:cNvGrpSpPr>
            <a:grpSpLocks/>
          </p:cNvGrpSpPr>
          <p:nvPr/>
        </p:nvGrpSpPr>
        <p:grpSpPr bwMode="auto">
          <a:xfrm>
            <a:off x="6462713" y="63500"/>
            <a:ext cx="2079625" cy="1587500"/>
            <a:chOff x="4071" y="40"/>
            <a:chExt cx="1310" cy="1000"/>
          </a:xfrm>
        </p:grpSpPr>
        <p:grpSp>
          <p:nvGrpSpPr>
            <p:cNvPr id="194579" name="Group 26"/>
            <p:cNvGrpSpPr>
              <a:grpSpLocks noChangeAspect="1"/>
            </p:cNvGrpSpPr>
            <p:nvPr/>
          </p:nvGrpSpPr>
          <p:grpSpPr bwMode="auto">
            <a:xfrm>
              <a:off x="4071" y="40"/>
              <a:ext cx="1310" cy="1000"/>
              <a:chOff x="2739" y="2508"/>
              <a:chExt cx="2217" cy="1692"/>
            </a:xfrm>
          </p:grpSpPr>
          <p:sp>
            <p:nvSpPr>
              <p:cNvPr id="792603" name="Freeform 27"/>
              <p:cNvSpPr>
                <a:spLocks noChangeAspect="1"/>
              </p:cNvSpPr>
              <p:nvPr/>
            </p:nvSpPr>
            <p:spPr bwMode="auto">
              <a:xfrm>
                <a:off x="2868" y="2699"/>
                <a:ext cx="2088" cy="1501"/>
              </a:xfrm>
              <a:custGeom>
                <a:avLst/>
                <a:gdLst>
                  <a:gd name="T0" fmla="*/ 0 w 2088"/>
                  <a:gd name="T1" fmla="*/ 1501 h 1500"/>
                  <a:gd name="T2" fmla="*/ 359 w 2088"/>
                  <a:gd name="T3" fmla="*/ 187 h 1500"/>
                  <a:gd name="T4" fmla="*/ 2088 w 2088"/>
                  <a:gd name="T5" fmla="*/ 0 h 1500"/>
                  <a:gd name="T6" fmla="*/ 1860 w 2088"/>
                  <a:gd name="T7" fmla="*/ 1345 h 1500"/>
                  <a:gd name="T8" fmla="*/ 0 w 2088"/>
                  <a:gd name="T9" fmla="*/ 1501 h 15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8" h="1500">
                    <a:moveTo>
                      <a:pt x="0" y="1500"/>
                    </a:moveTo>
                    <a:lnTo>
                      <a:pt x="359" y="187"/>
                    </a:lnTo>
                    <a:lnTo>
                      <a:pt x="2088" y="0"/>
                    </a:lnTo>
                    <a:lnTo>
                      <a:pt x="1860" y="1344"/>
                    </a:lnTo>
                    <a:lnTo>
                      <a:pt x="0" y="1500"/>
                    </a:lnTo>
                    <a:close/>
                  </a:path>
                </a:pathLst>
              </a:custGeom>
              <a:solidFill>
                <a:srgbClr val="99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4" name="Freeform 28"/>
              <p:cNvSpPr>
                <a:spLocks noChangeAspect="1"/>
              </p:cNvSpPr>
              <p:nvPr/>
            </p:nvSpPr>
            <p:spPr bwMode="auto">
              <a:xfrm>
                <a:off x="2820" y="2562"/>
                <a:ext cx="2082" cy="1513"/>
              </a:xfrm>
              <a:custGeom>
                <a:avLst/>
                <a:gdLst>
                  <a:gd name="T0" fmla="*/ 0 w 2082"/>
                  <a:gd name="T1" fmla="*/ 1513 h 1512"/>
                  <a:gd name="T2" fmla="*/ 382 w 2082"/>
                  <a:gd name="T3" fmla="*/ 189 h 1512"/>
                  <a:gd name="T4" fmla="*/ 2082 w 2082"/>
                  <a:gd name="T5" fmla="*/ 0 h 1512"/>
                  <a:gd name="T6" fmla="*/ 1860 w 2082"/>
                  <a:gd name="T7" fmla="*/ 1357 h 1512"/>
                  <a:gd name="T8" fmla="*/ 0 w 2082"/>
                  <a:gd name="T9" fmla="*/ 1513 h 15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2" h="1512">
                    <a:moveTo>
                      <a:pt x="0" y="1512"/>
                    </a:moveTo>
                    <a:lnTo>
                      <a:pt x="382" y="189"/>
                    </a:lnTo>
                    <a:lnTo>
                      <a:pt x="2082" y="0"/>
                    </a:lnTo>
                    <a:lnTo>
                      <a:pt x="1860" y="1356"/>
                    </a:lnTo>
                    <a:lnTo>
                      <a:pt x="0" y="1512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66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5" name="Freeform 29"/>
              <p:cNvSpPr>
                <a:spLocks noChangeAspect="1"/>
              </p:cNvSpPr>
              <p:nvPr/>
            </p:nvSpPr>
            <p:spPr bwMode="auto">
              <a:xfrm>
                <a:off x="2790" y="2508"/>
                <a:ext cx="2088" cy="1509"/>
              </a:xfrm>
              <a:custGeom>
                <a:avLst/>
                <a:gdLst>
                  <a:gd name="T0" fmla="*/ 0 w 2089"/>
                  <a:gd name="T1" fmla="*/ 1509 h 1509"/>
                  <a:gd name="T2" fmla="*/ 349 w 2089"/>
                  <a:gd name="T3" fmla="*/ 183 h 1509"/>
                  <a:gd name="T4" fmla="*/ 2088 w 2089"/>
                  <a:gd name="T5" fmla="*/ 0 h 1509"/>
                  <a:gd name="T6" fmla="*/ 1866 w 2089"/>
                  <a:gd name="T7" fmla="*/ 1344 h 1509"/>
                  <a:gd name="T8" fmla="*/ 0 w 2089"/>
                  <a:gd name="T9" fmla="*/ 1509 h 1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9" h="1509">
                    <a:moveTo>
                      <a:pt x="0" y="1509"/>
                    </a:moveTo>
                    <a:lnTo>
                      <a:pt x="349" y="183"/>
                    </a:lnTo>
                    <a:lnTo>
                      <a:pt x="2089" y="0"/>
                    </a:lnTo>
                    <a:lnTo>
                      <a:pt x="1867" y="1344"/>
                    </a:lnTo>
                    <a:lnTo>
                      <a:pt x="0" y="150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75E00"/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6" name="Freeform 30"/>
              <p:cNvSpPr>
                <a:spLocks noChangeAspect="1"/>
              </p:cNvSpPr>
              <p:nvPr/>
            </p:nvSpPr>
            <p:spPr bwMode="auto">
              <a:xfrm>
                <a:off x="2739" y="3307"/>
                <a:ext cx="327" cy="486"/>
              </a:xfrm>
              <a:custGeom>
                <a:avLst/>
                <a:gdLst>
                  <a:gd name="T0" fmla="*/ 207 w 327"/>
                  <a:gd name="T1" fmla="*/ 486 h 487"/>
                  <a:gd name="T2" fmla="*/ 327 w 327"/>
                  <a:gd name="T3" fmla="*/ 132 h 487"/>
                  <a:gd name="T4" fmla="*/ 273 w 327"/>
                  <a:gd name="T5" fmla="*/ 0 h 487"/>
                  <a:gd name="T6" fmla="*/ 111 w 327"/>
                  <a:gd name="T7" fmla="*/ 114 h 487"/>
                  <a:gd name="T8" fmla="*/ 0 w 327"/>
                  <a:gd name="T9" fmla="*/ 467 h 487"/>
                  <a:gd name="T10" fmla="*/ 207 w 327"/>
                  <a:gd name="T11" fmla="*/ 486 h 4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7" h="487">
                    <a:moveTo>
                      <a:pt x="207" y="487"/>
                    </a:moveTo>
                    <a:lnTo>
                      <a:pt x="327" y="132"/>
                    </a:lnTo>
                    <a:lnTo>
                      <a:pt x="273" y="0"/>
                    </a:lnTo>
                    <a:lnTo>
                      <a:pt x="111" y="114"/>
                    </a:lnTo>
                    <a:lnTo>
                      <a:pt x="0" y="468"/>
                    </a:lnTo>
                    <a:lnTo>
                      <a:pt x="207" y="487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7" name="Freeform 31"/>
              <p:cNvSpPr>
                <a:spLocks noChangeAspect="1"/>
              </p:cNvSpPr>
              <p:nvPr/>
            </p:nvSpPr>
            <p:spPr bwMode="auto">
              <a:xfrm>
                <a:off x="3546" y="3312"/>
                <a:ext cx="318" cy="474"/>
              </a:xfrm>
              <a:custGeom>
                <a:avLst/>
                <a:gdLst>
                  <a:gd name="T0" fmla="*/ 246 w 318"/>
                  <a:gd name="T1" fmla="*/ 474 h 474"/>
                  <a:gd name="T2" fmla="*/ 246 w 318"/>
                  <a:gd name="T3" fmla="*/ 450 h 474"/>
                  <a:gd name="T4" fmla="*/ 318 w 318"/>
                  <a:gd name="T5" fmla="*/ 138 h 474"/>
                  <a:gd name="T6" fmla="*/ 258 w 318"/>
                  <a:gd name="T7" fmla="*/ 0 h 474"/>
                  <a:gd name="T8" fmla="*/ 96 w 318"/>
                  <a:gd name="T9" fmla="*/ 114 h 474"/>
                  <a:gd name="T10" fmla="*/ 0 w 318"/>
                  <a:gd name="T11" fmla="*/ 450 h 474"/>
                  <a:gd name="T12" fmla="*/ 246 w 318"/>
                  <a:gd name="T13" fmla="*/ 474 h 4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8" h="474">
                    <a:moveTo>
                      <a:pt x="246" y="474"/>
                    </a:moveTo>
                    <a:lnTo>
                      <a:pt x="246" y="450"/>
                    </a:lnTo>
                    <a:lnTo>
                      <a:pt x="318" y="138"/>
                    </a:lnTo>
                    <a:lnTo>
                      <a:pt x="258" y="0"/>
                    </a:lnTo>
                    <a:lnTo>
                      <a:pt x="96" y="114"/>
                    </a:lnTo>
                    <a:lnTo>
                      <a:pt x="0" y="450"/>
                    </a:lnTo>
                    <a:lnTo>
                      <a:pt x="246" y="474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8" name="Freeform 32"/>
              <p:cNvSpPr>
                <a:spLocks noChangeAspect="1"/>
              </p:cNvSpPr>
              <p:nvPr/>
            </p:nvSpPr>
            <p:spPr bwMode="auto">
              <a:xfrm>
                <a:off x="3035" y="2555"/>
                <a:ext cx="289" cy="421"/>
              </a:xfrm>
              <a:custGeom>
                <a:avLst/>
                <a:gdLst>
                  <a:gd name="T0" fmla="*/ 78 w 288"/>
                  <a:gd name="T1" fmla="*/ 0 h 420"/>
                  <a:gd name="T2" fmla="*/ 0 w 288"/>
                  <a:gd name="T3" fmla="*/ 280 h 420"/>
                  <a:gd name="T4" fmla="*/ 60 w 288"/>
                  <a:gd name="T5" fmla="*/ 421 h 420"/>
                  <a:gd name="T6" fmla="*/ 217 w 288"/>
                  <a:gd name="T7" fmla="*/ 301 h 420"/>
                  <a:gd name="T8" fmla="*/ 289 w 288"/>
                  <a:gd name="T9" fmla="*/ 24 h 420"/>
                  <a:gd name="T10" fmla="*/ 78 w 288"/>
                  <a:gd name="T11" fmla="*/ 0 h 4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88" h="420">
                    <a:moveTo>
                      <a:pt x="78" y="0"/>
                    </a:moveTo>
                    <a:lnTo>
                      <a:pt x="0" y="279"/>
                    </a:lnTo>
                    <a:lnTo>
                      <a:pt x="60" y="420"/>
                    </a:lnTo>
                    <a:lnTo>
                      <a:pt x="216" y="300"/>
                    </a:lnTo>
                    <a:lnTo>
                      <a:pt x="288" y="2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9" name="Freeform 33"/>
              <p:cNvSpPr>
                <a:spLocks noChangeAspect="1"/>
              </p:cNvSpPr>
              <p:nvPr/>
            </p:nvSpPr>
            <p:spPr bwMode="auto">
              <a:xfrm>
                <a:off x="3788" y="2555"/>
                <a:ext cx="267" cy="433"/>
              </a:xfrm>
              <a:custGeom>
                <a:avLst/>
                <a:gdLst>
                  <a:gd name="T0" fmla="*/ 70 w 268"/>
                  <a:gd name="T1" fmla="*/ 0 h 432"/>
                  <a:gd name="T2" fmla="*/ 0 w 268"/>
                  <a:gd name="T3" fmla="*/ 295 h 432"/>
                  <a:gd name="T4" fmla="*/ 64 w 268"/>
                  <a:gd name="T5" fmla="*/ 433 h 432"/>
                  <a:gd name="T6" fmla="*/ 219 w 268"/>
                  <a:gd name="T7" fmla="*/ 319 h 432"/>
                  <a:gd name="T8" fmla="*/ 267 w 268"/>
                  <a:gd name="T9" fmla="*/ 18 h 432"/>
                  <a:gd name="T10" fmla="*/ 70 w 268"/>
                  <a:gd name="T11" fmla="*/ 0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8" h="432">
                    <a:moveTo>
                      <a:pt x="70" y="0"/>
                    </a:moveTo>
                    <a:lnTo>
                      <a:pt x="0" y="294"/>
                    </a:lnTo>
                    <a:lnTo>
                      <a:pt x="64" y="432"/>
                    </a:lnTo>
                    <a:lnTo>
                      <a:pt x="220" y="318"/>
                    </a:lnTo>
                    <a:lnTo>
                      <a:pt x="268" y="1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0" name="Freeform 34"/>
              <p:cNvSpPr>
                <a:spLocks noChangeAspect="1"/>
              </p:cNvSpPr>
              <p:nvPr/>
            </p:nvSpPr>
            <p:spPr bwMode="auto">
              <a:xfrm>
                <a:off x="3416" y="2532"/>
                <a:ext cx="298" cy="264"/>
              </a:xfrm>
              <a:custGeom>
                <a:avLst/>
                <a:gdLst>
                  <a:gd name="T0" fmla="*/ 298 w 298"/>
                  <a:gd name="T1" fmla="*/ 36 h 264"/>
                  <a:gd name="T2" fmla="*/ 250 w 298"/>
                  <a:gd name="T3" fmla="*/ 264 h 264"/>
                  <a:gd name="T4" fmla="*/ 0 w 298"/>
                  <a:gd name="T5" fmla="*/ 229 h 264"/>
                  <a:gd name="T6" fmla="*/ 58 w 298"/>
                  <a:gd name="T7" fmla="*/ 0 h 264"/>
                  <a:gd name="T8" fmla="*/ 298 w 298"/>
                  <a:gd name="T9" fmla="*/ 36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" h="264">
                    <a:moveTo>
                      <a:pt x="298" y="36"/>
                    </a:moveTo>
                    <a:lnTo>
                      <a:pt x="250" y="264"/>
                    </a:lnTo>
                    <a:lnTo>
                      <a:pt x="0" y="229"/>
                    </a:lnTo>
                    <a:lnTo>
                      <a:pt x="58" y="0"/>
                    </a:lnTo>
                    <a:lnTo>
                      <a:pt x="298" y="3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699998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1" name="Freeform 35"/>
              <p:cNvSpPr>
                <a:spLocks noChangeAspect="1"/>
              </p:cNvSpPr>
              <p:nvPr/>
            </p:nvSpPr>
            <p:spPr bwMode="auto">
              <a:xfrm>
                <a:off x="4553" y="2532"/>
                <a:ext cx="291" cy="450"/>
              </a:xfrm>
              <a:custGeom>
                <a:avLst/>
                <a:gdLst>
                  <a:gd name="T0" fmla="*/ 63 w 291"/>
                  <a:gd name="T1" fmla="*/ 0 h 449"/>
                  <a:gd name="T2" fmla="*/ 0 w 291"/>
                  <a:gd name="T3" fmla="*/ 328 h 449"/>
                  <a:gd name="T4" fmla="*/ 87 w 291"/>
                  <a:gd name="T5" fmla="*/ 450 h 449"/>
                  <a:gd name="T6" fmla="*/ 241 w 291"/>
                  <a:gd name="T7" fmla="*/ 345 h 449"/>
                  <a:gd name="T8" fmla="*/ 291 w 291"/>
                  <a:gd name="T9" fmla="*/ 27 h 449"/>
                  <a:gd name="T10" fmla="*/ 63 w 291"/>
                  <a:gd name="T11" fmla="*/ 0 h 4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1" h="449">
                    <a:moveTo>
                      <a:pt x="63" y="0"/>
                    </a:moveTo>
                    <a:lnTo>
                      <a:pt x="0" y="327"/>
                    </a:lnTo>
                    <a:lnTo>
                      <a:pt x="87" y="449"/>
                    </a:lnTo>
                    <a:lnTo>
                      <a:pt x="241" y="344"/>
                    </a:lnTo>
                    <a:lnTo>
                      <a:pt x="291" y="27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2" name="Freeform 36"/>
              <p:cNvSpPr>
                <a:spLocks noChangeAspect="1"/>
              </p:cNvSpPr>
              <p:nvPr/>
            </p:nvSpPr>
            <p:spPr bwMode="auto">
              <a:xfrm>
                <a:off x="4374" y="3295"/>
                <a:ext cx="306" cy="474"/>
              </a:xfrm>
              <a:custGeom>
                <a:avLst/>
                <a:gdLst>
                  <a:gd name="T0" fmla="*/ 234 w 306"/>
                  <a:gd name="T1" fmla="*/ 474 h 516"/>
                  <a:gd name="T2" fmla="*/ 306 w 306"/>
                  <a:gd name="T3" fmla="*/ 154 h 516"/>
                  <a:gd name="T4" fmla="*/ 234 w 306"/>
                  <a:gd name="T5" fmla="*/ 0 h 516"/>
                  <a:gd name="T6" fmla="*/ 78 w 306"/>
                  <a:gd name="T7" fmla="*/ 138 h 516"/>
                  <a:gd name="T8" fmla="*/ 0 w 306"/>
                  <a:gd name="T9" fmla="*/ 452 h 516"/>
                  <a:gd name="T10" fmla="*/ 234 w 306"/>
                  <a:gd name="T11" fmla="*/ 474 h 5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06" h="516">
                    <a:moveTo>
                      <a:pt x="234" y="516"/>
                    </a:moveTo>
                    <a:lnTo>
                      <a:pt x="306" y="168"/>
                    </a:lnTo>
                    <a:lnTo>
                      <a:pt x="234" y="0"/>
                    </a:lnTo>
                    <a:lnTo>
                      <a:pt x="78" y="150"/>
                    </a:lnTo>
                    <a:lnTo>
                      <a:pt x="0" y="492"/>
                    </a:lnTo>
                    <a:lnTo>
                      <a:pt x="234" y="51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3" name="Freeform 37"/>
              <p:cNvSpPr>
                <a:spLocks noChangeAspect="1"/>
              </p:cNvSpPr>
              <p:nvPr/>
            </p:nvSpPr>
            <p:spPr bwMode="auto">
              <a:xfrm>
                <a:off x="3099" y="3540"/>
                <a:ext cx="325" cy="264"/>
              </a:xfrm>
              <a:custGeom>
                <a:avLst/>
                <a:gdLst>
                  <a:gd name="T0" fmla="*/ 0 w 324"/>
                  <a:gd name="T1" fmla="*/ 244 h 264"/>
                  <a:gd name="T2" fmla="*/ 90 w 324"/>
                  <a:gd name="T3" fmla="*/ 0 h 264"/>
                  <a:gd name="T4" fmla="*/ 325 w 324"/>
                  <a:gd name="T5" fmla="*/ 28 h 264"/>
                  <a:gd name="T6" fmla="*/ 252 w 324"/>
                  <a:gd name="T7" fmla="*/ 264 h 264"/>
                  <a:gd name="T8" fmla="*/ 0 w 324"/>
                  <a:gd name="T9" fmla="*/ 244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4" h="264">
                    <a:moveTo>
                      <a:pt x="0" y="244"/>
                    </a:moveTo>
                    <a:lnTo>
                      <a:pt x="90" y="0"/>
                    </a:lnTo>
                    <a:lnTo>
                      <a:pt x="324" y="28"/>
                    </a:lnTo>
                    <a:lnTo>
                      <a:pt x="251" y="264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999997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4" name="Freeform 38"/>
              <p:cNvSpPr>
                <a:spLocks noChangeAspect="1"/>
              </p:cNvSpPr>
              <p:nvPr/>
            </p:nvSpPr>
            <p:spPr bwMode="auto">
              <a:xfrm>
                <a:off x="4172" y="2528"/>
                <a:ext cx="288" cy="264"/>
              </a:xfrm>
              <a:custGeom>
                <a:avLst/>
                <a:gdLst>
                  <a:gd name="T0" fmla="*/ 288 w 288"/>
                  <a:gd name="T1" fmla="*/ 26 h 264"/>
                  <a:gd name="T2" fmla="*/ 244 w 288"/>
                  <a:gd name="T3" fmla="*/ 264 h 264"/>
                  <a:gd name="T4" fmla="*/ 0 w 288"/>
                  <a:gd name="T5" fmla="*/ 232 h 264"/>
                  <a:gd name="T6" fmla="*/ 67 w 288"/>
                  <a:gd name="T7" fmla="*/ 0 h 264"/>
                  <a:gd name="T8" fmla="*/ 288 w 288"/>
                  <a:gd name="T9" fmla="*/ 26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" h="264">
                    <a:moveTo>
                      <a:pt x="288" y="26"/>
                    </a:moveTo>
                    <a:lnTo>
                      <a:pt x="244" y="264"/>
                    </a:lnTo>
                    <a:lnTo>
                      <a:pt x="0" y="232"/>
                    </a:lnTo>
                    <a:lnTo>
                      <a:pt x="67" y="0"/>
                    </a:lnTo>
                    <a:lnTo>
                      <a:pt x="288" y="2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699998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5" name="Freeform 39"/>
              <p:cNvSpPr>
                <a:spLocks noChangeAspect="1"/>
              </p:cNvSpPr>
              <p:nvPr/>
            </p:nvSpPr>
            <p:spPr bwMode="auto">
              <a:xfrm>
                <a:off x="3969" y="3525"/>
                <a:ext cx="305" cy="267"/>
              </a:xfrm>
              <a:custGeom>
                <a:avLst/>
                <a:gdLst>
                  <a:gd name="T0" fmla="*/ 0 w 305"/>
                  <a:gd name="T1" fmla="*/ 237 h 267"/>
                  <a:gd name="T2" fmla="*/ 76 w 305"/>
                  <a:gd name="T3" fmla="*/ 0 h 267"/>
                  <a:gd name="T4" fmla="*/ 305 w 305"/>
                  <a:gd name="T5" fmla="*/ 32 h 267"/>
                  <a:gd name="T6" fmla="*/ 241 w 305"/>
                  <a:gd name="T7" fmla="*/ 267 h 267"/>
                  <a:gd name="T8" fmla="*/ 0 w 305"/>
                  <a:gd name="T9" fmla="*/ 237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5" h="267">
                    <a:moveTo>
                      <a:pt x="0" y="237"/>
                    </a:moveTo>
                    <a:lnTo>
                      <a:pt x="76" y="0"/>
                    </a:lnTo>
                    <a:lnTo>
                      <a:pt x="305" y="32"/>
                    </a:lnTo>
                    <a:lnTo>
                      <a:pt x="241" y="267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999997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</p:grpSp>
        <p:sp>
          <p:nvSpPr>
            <p:cNvPr id="792616" name="Oval 40"/>
            <p:cNvSpPr>
              <a:spLocks noChangeAspect="1" noChangeArrowheads="1"/>
            </p:cNvSpPr>
            <p:nvPr/>
          </p:nvSpPr>
          <p:spPr bwMode="auto">
            <a:xfrm rot="-1752761">
              <a:off x="4309" y="334"/>
              <a:ext cx="349" cy="26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nl-NL" sz="18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7" name="Oval 41"/>
            <p:cNvSpPr>
              <a:spLocks noChangeAspect="1" noChangeArrowheads="1"/>
            </p:cNvSpPr>
            <p:nvPr/>
          </p:nvSpPr>
          <p:spPr bwMode="auto">
            <a:xfrm rot="-1752761">
              <a:off x="4791" y="334"/>
              <a:ext cx="349" cy="26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8" name="Line 42"/>
            <p:cNvSpPr>
              <a:spLocks noChangeAspect="1" noChangeShapeType="1"/>
            </p:cNvSpPr>
            <p:nvPr/>
          </p:nvSpPr>
          <p:spPr bwMode="auto">
            <a:xfrm rot="18664111" flipV="1">
              <a:off x="4430" y="349"/>
              <a:ext cx="81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9" name="Text Box 43"/>
            <p:cNvSpPr txBox="1">
              <a:spLocks noChangeAspect="1" noChangeArrowheads="1"/>
            </p:cNvSpPr>
            <p:nvPr/>
          </p:nvSpPr>
          <p:spPr bwMode="auto">
            <a:xfrm>
              <a:off x="4453" y="301"/>
              <a:ext cx="25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  <a:defRPr/>
              </a:pPr>
              <a:r>
                <a:rPr lang="de-CH" sz="1800" b="1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S</a:t>
              </a:r>
              <a:r>
                <a:rPr lang="de-CH" sz="1800" b="1" baseline="-25000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L</a:t>
              </a:r>
              <a:endParaRPr lang="de-CH" sz="1800" b="1">
                <a:solidFill>
                  <a:srgbClr val="0143B9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92620" name="Line 44"/>
            <p:cNvSpPr>
              <a:spLocks noChangeAspect="1" noChangeShapeType="1"/>
            </p:cNvSpPr>
            <p:nvPr/>
          </p:nvSpPr>
          <p:spPr bwMode="auto">
            <a:xfrm rot="466732" flipV="1">
              <a:off x="4924" y="335"/>
              <a:ext cx="94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21" name="Text Box 45"/>
            <p:cNvSpPr txBox="1">
              <a:spLocks noChangeAspect="1" noChangeArrowheads="1"/>
            </p:cNvSpPr>
            <p:nvPr/>
          </p:nvSpPr>
          <p:spPr bwMode="auto">
            <a:xfrm>
              <a:off x="4912" y="389"/>
              <a:ext cx="2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  <a:defRPr/>
              </a:pPr>
              <a:r>
                <a:rPr lang="de-CH" sz="1800" b="1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S</a:t>
              </a:r>
              <a:r>
                <a:rPr lang="de-CH" sz="1800" b="1" baseline="-25000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R</a:t>
              </a:r>
              <a:endParaRPr lang="de-CH" sz="1800" b="1">
                <a:solidFill>
                  <a:srgbClr val="0143B9"/>
                </a:solidFill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58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78F625-B9E3-40AC-B559-AE3316434AB0}"/>
              </a:ext>
            </a:extLst>
          </p:cNvPr>
          <p:cNvSpPr/>
          <p:nvPr/>
        </p:nvSpPr>
        <p:spPr bwMode="auto">
          <a:xfrm>
            <a:off x="164454" y="3797165"/>
            <a:ext cx="5671196" cy="8479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3655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355" name="Rectangle 3">
            <a:extLst>
              <a:ext uri="{FF2B5EF4-FFF2-40B4-BE49-F238E27FC236}">
                <a16:creationId xmlns:a16="http://schemas.microsoft.com/office/drawing/2014/main" id="{4405FC49-5D05-4E1D-91C3-6F501B203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0" y="2554288"/>
            <a:ext cx="606425" cy="1431925"/>
          </a:xfrm>
          <a:prstGeom prst="rect">
            <a:avLst/>
          </a:prstGeom>
          <a:gradFill rotWithShape="1">
            <a:gsLst>
              <a:gs pos="0">
                <a:srgbClr val="9FD0DA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52356" name="Line 4">
            <a:extLst>
              <a:ext uri="{FF2B5EF4-FFF2-40B4-BE49-F238E27FC236}">
                <a16:creationId xmlns:a16="http://schemas.microsoft.com/office/drawing/2014/main" id="{FDC96A8C-7978-44FB-BFEF-3588840009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9825" y="2549525"/>
            <a:ext cx="61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52357" name="Line 5">
            <a:extLst>
              <a:ext uri="{FF2B5EF4-FFF2-40B4-BE49-F238E27FC236}">
                <a16:creationId xmlns:a16="http://schemas.microsoft.com/office/drawing/2014/main" id="{7DFF6D50-D1EE-42E1-A1BE-58E0D437A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075" y="2387600"/>
            <a:ext cx="0" cy="161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52358" name="Line 6">
            <a:extLst>
              <a:ext uri="{FF2B5EF4-FFF2-40B4-BE49-F238E27FC236}">
                <a16:creationId xmlns:a16="http://schemas.microsoft.com/office/drawing/2014/main" id="{AE4E3F3A-BF1E-4558-93F4-2616E3FE7184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923757" y="3617119"/>
            <a:ext cx="0" cy="769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52359" name="Rectangle 7">
            <a:extLst>
              <a:ext uri="{FF2B5EF4-FFF2-40B4-BE49-F238E27FC236}">
                <a16:creationId xmlns:a16="http://schemas.microsoft.com/office/drawing/2014/main" id="{1D816906-8354-4D8B-AD5A-4AEBCB6B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500438"/>
            <a:ext cx="515937" cy="57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52360" name="Rectangle 8">
            <a:extLst>
              <a:ext uri="{FF2B5EF4-FFF2-40B4-BE49-F238E27FC236}">
                <a16:creationId xmlns:a16="http://schemas.microsoft.com/office/drawing/2014/main" id="{CF19C73E-AA2B-4492-A7C2-3F468382E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5" y="3687763"/>
            <a:ext cx="600075" cy="768350"/>
          </a:xfrm>
          <a:prstGeom prst="rect">
            <a:avLst/>
          </a:prstGeom>
          <a:gradFill rotWithShape="1">
            <a:gsLst>
              <a:gs pos="0">
                <a:srgbClr val="9FD0DA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52361" name="Line 9">
            <a:extLst>
              <a:ext uri="{FF2B5EF4-FFF2-40B4-BE49-F238E27FC236}">
                <a16:creationId xmlns:a16="http://schemas.microsoft.com/office/drawing/2014/main" id="{4F0C8F7A-B8FB-44CC-ADAC-0E3D8A102B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8188" y="3687763"/>
            <a:ext cx="6080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252362" name="Group 10">
            <a:extLst>
              <a:ext uri="{FF2B5EF4-FFF2-40B4-BE49-F238E27FC236}">
                <a16:creationId xmlns:a16="http://schemas.microsoft.com/office/drawing/2014/main" id="{81A907E6-ED84-47E3-9624-9B15D32E6878}"/>
              </a:ext>
            </a:extLst>
          </p:cNvPr>
          <p:cNvGrpSpPr>
            <a:grpSpLocks/>
          </p:cNvGrpSpPr>
          <p:nvPr/>
        </p:nvGrpSpPr>
        <p:grpSpPr bwMode="auto">
          <a:xfrm>
            <a:off x="6288088" y="2355850"/>
            <a:ext cx="806450" cy="2266950"/>
            <a:chOff x="2734" y="1355"/>
            <a:chExt cx="508" cy="1428"/>
          </a:xfrm>
        </p:grpSpPr>
        <p:sp>
          <p:nvSpPr>
            <p:cNvPr id="35908" name="Text Box 11">
              <a:extLst>
                <a:ext uri="{FF2B5EF4-FFF2-40B4-BE49-F238E27FC236}">
                  <a16:creationId xmlns:a16="http://schemas.microsoft.com/office/drawing/2014/main" id="{8B8DBB1E-43B7-4497-8862-88AC2F3B4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5" y="2175"/>
              <a:ext cx="116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09" name="Line 12">
              <a:extLst>
                <a:ext uri="{FF2B5EF4-FFF2-40B4-BE49-F238E27FC236}">
                  <a16:creationId xmlns:a16="http://schemas.microsoft.com/office/drawing/2014/main" id="{6A7923A2-E3C2-4E47-9EB2-583303E8A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2" y="1417"/>
              <a:ext cx="0" cy="1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10" name="Text Box 13">
              <a:extLst>
                <a:ext uri="{FF2B5EF4-FFF2-40B4-BE49-F238E27FC236}">
                  <a16:creationId xmlns:a16="http://schemas.microsoft.com/office/drawing/2014/main" id="{0B675998-5EAF-41F1-B0CE-671B8D31D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" y="1355"/>
              <a:ext cx="116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11" name="Oval 14">
              <a:extLst>
                <a:ext uri="{FF2B5EF4-FFF2-40B4-BE49-F238E27FC236}">
                  <a16:creationId xmlns:a16="http://schemas.microsoft.com/office/drawing/2014/main" id="{1E7F35D3-EE12-4828-A26E-0CADBE4A3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2" y="2509"/>
              <a:ext cx="101" cy="12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12" name="Rectangle 15">
              <a:extLst>
                <a:ext uri="{FF2B5EF4-FFF2-40B4-BE49-F238E27FC236}">
                  <a16:creationId xmlns:a16="http://schemas.microsoft.com/office/drawing/2014/main" id="{6D2D9B9D-ED3E-4A09-A39A-4338AF750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" y="2094"/>
              <a:ext cx="325" cy="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13" name="Rectangle 16">
              <a:extLst>
                <a:ext uri="{FF2B5EF4-FFF2-40B4-BE49-F238E27FC236}">
                  <a16:creationId xmlns:a16="http://schemas.microsoft.com/office/drawing/2014/main" id="{C07A2C3B-CC50-4D96-8F3F-A1FB4F5A7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549"/>
              <a:ext cx="321" cy="3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14" name="Line 17">
              <a:extLst>
                <a:ext uri="{FF2B5EF4-FFF2-40B4-BE49-F238E27FC236}">
                  <a16:creationId xmlns:a16="http://schemas.microsoft.com/office/drawing/2014/main" id="{1DC3CA37-AAB4-4620-8685-9E5D079E3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3" y="1390"/>
              <a:ext cx="9" cy="1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15" name="Line 18">
              <a:extLst>
                <a:ext uri="{FF2B5EF4-FFF2-40B4-BE49-F238E27FC236}">
                  <a16:creationId xmlns:a16="http://schemas.microsoft.com/office/drawing/2014/main" id="{CF59D5F8-BF4B-4BD4-B0B6-420C3DD69F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988" y="2500"/>
              <a:ext cx="0" cy="5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16" name="Rectangle 19">
              <a:extLst>
                <a:ext uri="{FF2B5EF4-FFF2-40B4-BE49-F238E27FC236}">
                  <a16:creationId xmlns:a16="http://schemas.microsoft.com/office/drawing/2014/main" id="{249EDDEB-5E9D-491C-8035-DA90366EF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" y="1558"/>
              <a:ext cx="325" cy="3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17" name="Line 20">
              <a:extLst>
                <a:ext uri="{FF2B5EF4-FFF2-40B4-BE49-F238E27FC236}">
                  <a16:creationId xmlns:a16="http://schemas.microsoft.com/office/drawing/2014/main" id="{0087F313-501A-483D-AFB5-ECA14EA73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2353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2373" name="Group 21">
            <a:extLst>
              <a:ext uri="{FF2B5EF4-FFF2-40B4-BE49-F238E27FC236}">
                <a16:creationId xmlns:a16="http://schemas.microsoft.com/office/drawing/2014/main" id="{F3289C4F-FEB7-45B7-89BD-9B3DBF4D0E7C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5165725" y="3260725"/>
            <a:ext cx="153988" cy="581025"/>
            <a:chOff x="2177" y="1067"/>
            <a:chExt cx="97" cy="366"/>
          </a:xfrm>
        </p:grpSpPr>
        <p:sp>
          <p:nvSpPr>
            <p:cNvPr id="35906" name="Oval 22">
              <a:extLst>
                <a:ext uri="{FF2B5EF4-FFF2-40B4-BE49-F238E27FC236}">
                  <a16:creationId xmlns:a16="http://schemas.microsoft.com/office/drawing/2014/main" id="{BB4657E9-B51D-4C85-8B61-D1E3C7169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907" name="Line 23">
              <a:extLst>
                <a:ext uri="{FF2B5EF4-FFF2-40B4-BE49-F238E27FC236}">
                  <a16:creationId xmlns:a16="http://schemas.microsoft.com/office/drawing/2014/main" id="{E09D65F7-1ACA-40F5-82A0-1F5DE0DDD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35852" name="Object 24">
            <a:extLst>
              <a:ext uri="{FF2B5EF4-FFF2-40B4-BE49-F238E27FC236}">
                <a16:creationId xmlns:a16="http://schemas.microsoft.com/office/drawing/2014/main" id="{E9FA2C79-39B7-4CFA-8792-813008827F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438" y="3732213"/>
          <a:ext cx="2208212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1177138" imgH="991514" progId="CorelDRAW.Graphic.11">
                  <p:embed/>
                </p:oleObj>
              </mc:Choice>
              <mc:Fallback>
                <p:oleObj name="CorelDRAW" r:id="rId3" imgW="1177138" imgH="991514" progId="CorelDRAW.Graphic.11">
                  <p:embed/>
                  <p:pic>
                    <p:nvPicPr>
                      <p:cNvPr id="35852" name="Object 24">
                        <a:extLst>
                          <a:ext uri="{FF2B5EF4-FFF2-40B4-BE49-F238E27FC236}">
                            <a16:creationId xmlns:a16="http://schemas.microsoft.com/office/drawing/2014/main" id="{E9FA2C79-39B7-4CFA-8792-813008827F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3732213"/>
                        <a:ext cx="2208212" cy="186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3" name="Line 25">
            <a:extLst>
              <a:ext uri="{FF2B5EF4-FFF2-40B4-BE49-F238E27FC236}">
                <a16:creationId xmlns:a16="http://schemas.microsoft.com/office/drawing/2014/main" id="{718099FC-25A7-4D4E-BB04-9E5558A71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6013" y="5387975"/>
            <a:ext cx="546100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54" name="Oval 26">
            <a:extLst>
              <a:ext uri="{FF2B5EF4-FFF2-40B4-BE49-F238E27FC236}">
                <a16:creationId xmlns:a16="http://schemas.microsoft.com/office/drawing/2014/main" id="{794B9E73-1E9F-4BF4-B973-38B100AC2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25" y="5487988"/>
            <a:ext cx="1427163" cy="990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252379" name="Group 27">
            <a:extLst>
              <a:ext uri="{FF2B5EF4-FFF2-40B4-BE49-F238E27FC236}">
                <a16:creationId xmlns:a16="http://schemas.microsoft.com/office/drawing/2014/main" id="{3624ECAA-DA11-41FB-8337-C0615327F0DD}"/>
              </a:ext>
            </a:extLst>
          </p:cNvPr>
          <p:cNvGrpSpPr>
            <a:grpSpLocks/>
          </p:cNvGrpSpPr>
          <p:nvPr/>
        </p:nvGrpSpPr>
        <p:grpSpPr bwMode="auto">
          <a:xfrm>
            <a:off x="6288088" y="1666875"/>
            <a:ext cx="812800" cy="3367088"/>
            <a:chOff x="4288" y="1865"/>
            <a:chExt cx="512" cy="2121"/>
          </a:xfrm>
        </p:grpSpPr>
        <p:sp>
          <p:nvSpPr>
            <p:cNvPr id="35894" name="Rectangle 28">
              <a:extLst>
                <a:ext uri="{FF2B5EF4-FFF2-40B4-BE49-F238E27FC236}">
                  <a16:creationId xmlns:a16="http://schemas.microsoft.com/office/drawing/2014/main" id="{91A56F42-C3A7-44EC-8338-27DF16190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" y="1865"/>
              <a:ext cx="512" cy="2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5895" name="Group 29">
              <a:extLst>
                <a:ext uri="{FF2B5EF4-FFF2-40B4-BE49-F238E27FC236}">
                  <a16:creationId xmlns:a16="http://schemas.microsoft.com/office/drawing/2014/main" id="{4969B0C0-D8C3-45BC-8526-9E4ABCF881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8" y="2068"/>
              <a:ext cx="508" cy="1428"/>
              <a:chOff x="2734" y="1355"/>
              <a:chExt cx="508" cy="1428"/>
            </a:xfrm>
          </p:grpSpPr>
          <p:sp>
            <p:nvSpPr>
              <p:cNvPr id="35896" name="Text Box 30">
                <a:extLst>
                  <a:ext uri="{FF2B5EF4-FFF2-40B4-BE49-F238E27FC236}">
                    <a16:creationId xmlns:a16="http://schemas.microsoft.com/office/drawing/2014/main" id="{AEA7D5B2-7D33-44C6-82CC-1097C72ED2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5" y="2175"/>
                <a:ext cx="116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97" name="Line 31">
                <a:extLst>
                  <a:ext uri="{FF2B5EF4-FFF2-40B4-BE49-F238E27FC236}">
                    <a16:creationId xmlns:a16="http://schemas.microsoft.com/office/drawing/2014/main" id="{75271859-DA0C-49F7-9242-7B778CE5F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2" y="1417"/>
                <a:ext cx="0" cy="136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98" name="Text Box 32">
                <a:extLst>
                  <a:ext uri="{FF2B5EF4-FFF2-40B4-BE49-F238E27FC236}">
                    <a16:creationId xmlns:a16="http://schemas.microsoft.com/office/drawing/2014/main" id="{3CC4BE11-7BA6-4A57-92AA-C011EF08FA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3" y="1355"/>
                <a:ext cx="116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99" name="Oval 33">
                <a:extLst>
                  <a:ext uri="{FF2B5EF4-FFF2-40B4-BE49-F238E27FC236}">
                    <a16:creationId xmlns:a16="http://schemas.microsoft.com/office/drawing/2014/main" id="{0D3F0C86-B090-4875-9DCF-7EF43A124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509"/>
                <a:ext cx="101" cy="12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900" name="Rectangle 34">
                <a:extLst>
                  <a:ext uri="{FF2B5EF4-FFF2-40B4-BE49-F238E27FC236}">
                    <a16:creationId xmlns:a16="http://schemas.microsoft.com/office/drawing/2014/main" id="{97CB54AE-7633-4087-88E7-DDF4F8D79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5" y="2094"/>
                <a:ext cx="325" cy="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901" name="Rectangle 35">
                <a:extLst>
                  <a:ext uri="{FF2B5EF4-FFF2-40B4-BE49-F238E27FC236}">
                    <a16:creationId xmlns:a16="http://schemas.microsoft.com/office/drawing/2014/main" id="{FBA2284B-0076-4AD6-B906-8B820FA96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2549"/>
                <a:ext cx="321" cy="36"/>
              </a:xfrm>
              <a:prstGeom prst="rect">
                <a:avLst/>
              </a:prstGeom>
              <a:solidFill>
                <a:srgbClr val="2421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902" name="Line 36">
                <a:extLst>
                  <a:ext uri="{FF2B5EF4-FFF2-40B4-BE49-F238E27FC236}">
                    <a16:creationId xmlns:a16="http://schemas.microsoft.com/office/drawing/2014/main" id="{D98082CC-D972-4A5C-93D8-0CFC00BEC9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3" y="1390"/>
                <a:ext cx="9" cy="1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903" name="Line 37">
                <a:extLst>
                  <a:ext uri="{FF2B5EF4-FFF2-40B4-BE49-F238E27FC236}">
                    <a16:creationId xmlns:a16="http://schemas.microsoft.com/office/drawing/2014/main" id="{9D30C7ED-7FB0-4313-A757-0D57B98289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988" y="2500"/>
                <a:ext cx="0" cy="5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904" name="Rectangle 38">
                <a:extLst>
                  <a:ext uri="{FF2B5EF4-FFF2-40B4-BE49-F238E27FC236}">
                    <a16:creationId xmlns:a16="http://schemas.microsoft.com/office/drawing/2014/main" id="{545FDD12-6BB8-454E-8FC2-BA19833CB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8" y="1558"/>
                <a:ext cx="325" cy="3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905" name="Line 39">
                <a:extLst>
                  <a:ext uri="{FF2B5EF4-FFF2-40B4-BE49-F238E27FC236}">
                    <a16:creationId xmlns:a16="http://schemas.microsoft.com/office/drawing/2014/main" id="{308817E2-2428-4C84-B6B0-89FC520F0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6" y="2353"/>
                <a:ext cx="0" cy="36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52392" name="Group 40">
            <a:extLst>
              <a:ext uri="{FF2B5EF4-FFF2-40B4-BE49-F238E27FC236}">
                <a16:creationId xmlns:a16="http://schemas.microsoft.com/office/drawing/2014/main" id="{12026864-46DF-47A8-BB83-415A1B51963E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5160963" y="3255963"/>
            <a:ext cx="153987" cy="581025"/>
            <a:chOff x="2177" y="1067"/>
            <a:chExt cx="97" cy="366"/>
          </a:xfrm>
        </p:grpSpPr>
        <p:sp>
          <p:nvSpPr>
            <p:cNvPr id="35892" name="Oval 41">
              <a:extLst>
                <a:ext uri="{FF2B5EF4-FFF2-40B4-BE49-F238E27FC236}">
                  <a16:creationId xmlns:a16="http://schemas.microsoft.com/office/drawing/2014/main" id="{3250F3EC-3CEB-4488-A4D7-196A5A06B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893" name="Line 42">
              <a:extLst>
                <a:ext uri="{FF2B5EF4-FFF2-40B4-BE49-F238E27FC236}">
                  <a16:creationId xmlns:a16="http://schemas.microsoft.com/office/drawing/2014/main" id="{2B6763BD-1C15-42CA-B2C1-0BE49D4126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2395" name="Group 43">
            <a:extLst>
              <a:ext uri="{FF2B5EF4-FFF2-40B4-BE49-F238E27FC236}">
                <a16:creationId xmlns:a16="http://schemas.microsoft.com/office/drawing/2014/main" id="{B0CE0BA7-9092-434B-8AA0-05388A4B114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156200" y="3276600"/>
            <a:ext cx="153988" cy="581025"/>
            <a:chOff x="2177" y="1067"/>
            <a:chExt cx="97" cy="366"/>
          </a:xfrm>
        </p:grpSpPr>
        <p:sp>
          <p:nvSpPr>
            <p:cNvPr id="35890" name="Oval 44">
              <a:extLst>
                <a:ext uri="{FF2B5EF4-FFF2-40B4-BE49-F238E27FC236}">
                  <a16:creationId xmlns:a16="http://schemas.microsoft.com/office/drawing/2014/main" id="{0148421E-7DAD-4E3D-9652-DA627D090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891" name="Line 45">
              <a:extLst>
                <a:ext uri="{FF2B5EF4-FFF2-40B4-BE49-F238E27FC236}">
                  <a16:creationId xmlns:a16="http://schemas.microsoft.com/office/drawing/2014/main" id="{C9B57703-6A1C-42E3-ACF8-0A6944559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2398" name="Group 46">
            <a:extLst>
              <a:ext uri="{FF2B5EF4-FFF2-40B4-BE49-F238E27FC236}">
                <a16:creationId xmlns:a16="http://schemas.microsoft.com/office/drawing/2014/main" id="{025B4C73-2ADE-4CAB-AE87-4FC998A3D18B}"/>
              </a:ext>
            </a:extLst>
          </p:cNvPr>
          <p:cNvGrpSpPr>
            <a:grpSpLocks/>
          </p:cNvGrpSpPr>
          <p:nvPr/>
        </p:nvGrpSpPr>
        <p:grpSpPr bwMode="auto">
          <a:xfrm>
            <a:off x="6072188" y="2894013"/>
            <a:ext cx="701675" cy="400050"/>
            <a:chOff x="4177" y="2825"/>
            <a:chExt cx="442" cy="252"/>
          </a:xfrm>
        </p:grpSpPr>
        <p:sp>
          <p:nvSpPr>
            <p:cNvPr id="35887" name="Freeform 47">
              <a:extLst>
                <a:ext uri="{FF2B5EF4-FFF2-40B4-BE49-F238E27FC236}">
                  <a16:creationId xmlns:a16="http://schemas.microsoft.com/office/drawing/2014/main" id="{2FD4A092-E75B-46F6-8C4F-9621338FDEDC}"/>
                </a:ext>
              </a:extLst>
            </p:cNvPr>
            <p:cNvSpPr>
              <a:spLocks/>
            </p:cNvSpPr>
            <p:nvPr/>
          </p:nvSpPr>
          <p:spPr bwMode="auto">
            <a:xfrm rot="1070690">
              <a:off x="4177" y="2933"/>
              <a:ext cx="442" cy="123"/>
            </a:xfrm>
            <a:custGeom>
              <a:avLst/>
              <a:gdLst>
                <a:gd name="T0" fmla="*/ 0 w 346"/>
                <a:gd name="T1" fmla="*/ 96 h 183"/>
                <a:gd name="T2" fmla="*/ 220 w 346"/>
                <a:gd name="T3" fmla="*/ 5 h 183"/>
                <a:gd name="T4" fmla="*/ 442 w 346"/>
                <a:gd name="T5" fmla="*/ 123 h 1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6" h="183">
                  <a:moveTo>
                    <a:pt x="0" y="143"/>
                  </a:moveTo>
                  <a:cubicBezTo>
                    <a:pt x="29" y="120"/>
                    <a:pt x="114" y="0"/>
                    <a:pt x="172" y="7"/>
                  </a:cubicBezTo>
                  <a:cubicBezTo>
                    <a:pt x="230" y="14"/>
                    <a:pt x="310" y="146"/>
                    <a:pt x="346" y="183"/>
                  </a:cubicBezTo>
                </a:path>
              </a:pathLst>
            </a:cu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888" name="Line 48">
              <a:extLst>
                <a:ext uri="{FF2B5EF4-FFF2-40B4-BE49-F238E27FC236}">
                  <a16:creationId xmlns:a16="http://schemas.microsoft.com/office/drawing/2014/main" id="{40E96758-F365-4A69-B634-5FBCF9B85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3" y="2825"/>
              <a:ext cx="239" cy="2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889" name="Line 49">
              <a:extLst>
                <a:ext uri="{FF2B5EF4-FFF2-40B4-BE49-F238E27FC236}">
                  <a16:creationId xmlns:a16="http://schemas.microsoft.com/office/drawing/2014/main" id="{A005EDAF-4680-47A7-B00B-7462B5E618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3" y="2838"/>
              <a:ext cx="239" cy="23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2402" name="Group 50">
            <a:extLst>
              <a:ext uri="{FF2B5EF4-FFF2-40B4-BE49-F238E27FC236}">
                <a16:creationId xmlns:a16="http://schemas.microsoft.com/office/drawing/2014/main" id="{1EB50E4A-2F8A-4F54-B324-69ED375CC017}"/>
              </a:ext>
            </a:extLst>
          </p:cNvPr>
          <p:cNvGrpSpPr>
            <a:grpSpLocks/>
          </p:cNvGrpSpPr>
          <p:nvPr/>
        </p:nvGrpSpPr>
        <p:grpSpPr bwMode="auto">
          <a:xfrm>
            <a:off x="5365750" y="1985963"/>
            <a:ext cx="541338" cy="792162"/>
            <a:chOff x="2340" y="1194"/>
            <a:chExt cx="361" cy="528"/>
          </a:xfrm>
        </p:grpSpPr>
        <p:grpSp>
          <p:nvGrpSpPr>
            <p:cNvPr id="35878" name="Group 51">
              <a:extLst>
                <a:ext uri="{FF2B5EF4-FFF2-40B4-BE49-F238E27FC236}">
                  <a16:creationId xmlns:a16="http://schemas.microsoft.com/office/drawing/2014/main" id="{6EFE9F23-540A-4FEA-9F9F-C4952BFEC8CB}"/>
                </a:ext>
              </a:extLst>
            </p:cNvPr>
            <p:cNvGrpSpPr>
              <a:grpSpLocks/>
            </p:cNvGrpSpPr>
            <p:nvPr/>
          </p:nvGrpSpPr>
          <p:grpSpPr bwMode="auto">
            <a:xfrm rot="-2400000">
              <a:off x="2340" y="1194"/>
              <a:ext cx="189" cy="489"/>
              <a:chOff x="5005" y="1537"/>
              <a:chExt cx="141" cy="456"/>
            </a:xfrm>
          </p:grpSpPr>
          <p:sp>
            <p:nvSpPr>
              <p:cNvPr id="35880" name="Freeform 52">
                <a:extLst>
                  <a:ext uri="{FF2B5EF4-FFF2-40B4-BE49-F238E27FC236}">
                    <a16:creationId xmlns:a16="http://schemas.microsoft.com/office/drawing/2014/main" id="{EED05D50-4F1A-4E67-8DBA-C318EBBD86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15" y="1602"/>
                <a:ext cx="68" cy="66"/>
              </a:xfrm>
              <a:custGeom>
                <a:avLst/>
                <a:gdLst>
                  <a:gd name="T0" fmla="*/ 0 w 176"/>
                  <a:gd name="T1" fmla="*/ 0 h 238"/>
                  <a:gd name="T2" fmla="*/ 67 w 176"/>
                  <a:gd name="T3" fmla="*/ 35 h 238"/>
                  <a:gd name="T4" fmla="*/ 7 w 176"/>
                  <a:gd name="T5" fmla="*/ 66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81" name="Freeform 53">
                <a:extLst>
                  <a:ext uri="{FF2B5EF4-FFF2-40B4-BE49-F238E27FC236}">
                    <a16:creationId xmlns:a16="http://schemas.microsoft.com/office/drawing/2014/main" id="{B6C42EAF-A96E-42FD-8DE6-4EC267C310AB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2" y="1671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68 w 176"/>
                  <a:gd name="T3" fmla="*/ 37 h 238"/>
                  <a:gd name="T4" fmla="*/ 7 w 176"/>
                  <a:gd name="T5" fmla="*/ 6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82" name="Freeform 54">
                <a:extLst>
                  <a:ext uri="{FF2B5EF4-FFF2-40B4-BE49-F238E27FC236}">
                    <a16:creationId xmlns:a16="http://schemas.microsoft.com/office/drawing/2014/main" id="{27C63645-99CA-407A-BDE9-62DC31ABC0E8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9" y="1736"/>
                <a:ext cx="68" cy="69"/>
              </a:xfrm>
              <a:custGeom>
                <a:avLst/>
                <a:gdLst>
                  <a:gd name="T0" fmla="*/ 0 w 176"/>
                  <a:gd name="T1" fmla="*/ 0 h 238"/>
                  <a:gd name="T2" fmla="*/ 67 w 176"/>
                  <a:gd name="T3" fmla="*/ 37 h 238"/>
                  <a:gd name="T4" fmla="*/ 7 w 176"/>
                  <a:gd name="T5" fmla="*/ 6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83" name="Freeform 55">
                <a:extLst>
                  <a:ext uri="{FF2B5EF4-FFF2-40B4-BE49-F238E27FC236}">
                    <a16:creationId xmlns:a16="http://schemas.microsoft.com/office/drawing/2014/main" id="{8EAFEDAA-C06D-4CDA-8CED-85FF9EF8E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67" y="1808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68 w 176"/>
                  <a:gd name="T3" fmla="*/ 37 h 238"/>
                  <a:gd name="T4" fmla="*/ 7 w 176"/>
                  <a:gd name="T5" fmla="*/ 6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84" name="Freeform 56">
                <a:extLst>
                  <a:ext uri="{FF2B5EF4-FFF2-40B4-BE49-F238E27FC236}">
                    <a16:creationId xmlns:a16="http://schemas.microsoft.com/office/drawing/2014/main" id="{A8E24D96-037A-4FB0-A5A0-9C5480A6B1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5" y="1873"/>
                <a:ext cx="67" cy="66"/>
              </a:xfrm>
              <a:custGeom>
                <a:avLst/>
                <a:gdLst>
                  <a:gd name="T0" fmla="*/ 0 w 176"/>
                  <a:gd name="T1" fmla="*/ 0 h 238"/>
                  <a:gd name="T2" fmla="*/ 66 w 176"/>
                  <a:gd name="T3" fmla="*/ 35 h 238"/>
                  <a:gd name="T4" fmla="*/ 7 w 176"/>
                  <a:gd name="T5" fmla="*/ 66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85" name="Freeform 57">
                <a:extLst>
                  <a:ext uri="{FF2B5EF4-FFF2-40B4-BE49-F238E27FC236}">
                    <a16:creationId xmlns:a16="http://schemas.microsoft.com/office/drawing/2014/main" id="{D02F4E03-BB51-4C45-B2D8-BCF32188D0F4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55" y="1940"/>
                <a:ext cx="36" cy="53"/>
              </a:xfrm>
              <a:custGeom>
                <a:avLst/>
                <a:gdLst>
                  <a:gd name="T0" fmla="*/ 0 w 43"/>
                  <a:gd name="T1" fmla="*/ 0 h 90"/>
                  <a:gd name="T2" fmla="*/ 30 w 43"/>
                  <a:gd name="T3" fmla="*/ 14 h 90"/>
                  <a:gd name="T4" fmla="*/ 35 w 43"/>
                  <a:gd name="T5" fmla="*/ 53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86" name="Freeform 58">
                <a:extLst>
                  <a:ext uri="{FF2B5EF4-FFF2-40B4-BE49-F238E27FC236}">
                    <a16:creationId xmlns:a16="http://schemas.microsoft.com/office/drawing/2014/main" id="{443B428A-3AE0-4AC0-83A4-4C7C70F58B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7" y="1537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68 w 176"/>
                  <a:gd name="T3" fmla="*/ 37 h 238"/>
                  <a:gd name="T4" fmla="*/ 7 w 176"/>
                  <a:gd name="T5" fmla="*/ 6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5879" name="AutoShape 59">
              <a:extLst>
                <a:ext uri="{FF2B5EF4-FFF2-40B4-BE49-F238E27FC236}">
                  <a16:creationId xmlns:a16="http://schemas.microsoft.com/office/drawing/2014/main" id="{9713EEED-3927-4A03-9BDC-9A6F02D0BE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443900">
              <a:off x="2585" y="1600"/>
              <a:ext cx="116" cy="12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2412" name="Group 60">
            <a:extLst>
              <a:ext uri="{FF2B5EF4-FFF2-40B4-BE49-F238E27FC236}">
                <a16:creationId xmlns:a16="http://schemas.microsoft.com/office/drawing/2014/main" id="{BAF8DB73-12CF-45E9-867C-61DFDA084E6E}"/>
              </a:ext>
            </a:extLst>
          </p:cNvPr>
          <p:cNvGrpSpPr>
            <a:grpSpLocks/>
          </p:cNvGrpSpPr>
          <p:nvPr/>
        </p:nvGrpSpPr>
        <p:grpSpPr bwMode="auto">
          <a:xfrm>
            <a:off x="6092825" y="2684463"/>
            <a:ext cx="701675" cy="568325"/>
            <a:chOff x="3566" y="4237"/>
            <a:chExt cx="442" cy="358"/>
          </a:xfrm>
        </p:grpSpPr>
        <p:sp>
          <p:nvSpPr>
            <p:cNvPr id="35874" name="Freeform 61">
              <a:extLst>
                <a:ext uri="{FF2B5EF4-FFF2-40B4-BE49-F238E27FC236}">
                  <a16:creationId xmlns:a16="http://schemas.microsoft.com/office/drawing/2014/main" id="{31B91FBE-59DA-4B2B-81FE-9533F29EFF1A}"/>
                </a:ext>
              </a:extLst>
            </p:cNvPr>
            <p:cNvSpPr>
              <a:spLocks/>
            </p:cNvSpPr>
            <p:nvPr/>
          </p:nvSpPr>
          <p:spPr bwMode="auto">
            <a:xfrm rot="1070690">
              <a:off x="3566" y="4472"/>
              <a:ext cx="442" cy="123"/>
            </a:xfrm>
            <a:custGeom>
              <a:avLst/>
              <a:gdLst>
                <a:gd name="T0" fmla="*/ 0 w 346"/>
                <a:gd name="T1" fmla="*/ 96 h 183"/>
                <a:gd name="T2" fmla="*/ 220 w 346"/>
                <a:gd name="T3" fmla="*/ 5 h 183"/>
                <a:gd name="T4" fmla="*/ 442 w 346"/>
                <a:gd name="T5" fmla="*/ 123 h 1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6" h="183">
                  <a:moveTo>
                    <a:pt x="0" y="143"/>
                  </a:moveTo>
                  <a:cubicBezTo>
                    <a:pt x="29" y="120"/>
                    <a:pt x="114" y="0"/>
                    <a:pt x="172" y="7"/>
                  </a:cubicBezTo>
                  <a:cubicBezTo>
                    <a:pt x="230" y="14"/>
                    <a:pt x="310" y="146"/>
                    <a:pt x="346" y="183"/>
                  </a:cubicBezTo>
                </a:path>
              </a:pathLst>
            </a:cu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5875" name="Group 62">
              <a:extLst>
                <a:ext uri="{FF2B5EF4-FFF2-40B4-BE49-F238E27FC236}">
                  <a16:creationId xmlns:a16="http://schemas.microsoft.com/office/drawing/2014/main" id="{EF5D64E0-7B2C-417B-AD24-12F460D633FD}"/>
                </a:ext>
              </a:extLst>
            </p:cNvPr>
            <p:cNvGrpSpPr>
              <a:grpSpLocks/>
            </p:cNvGrpSpPr>
            <p:nvPr/>
          </p:nvGrpSpPr>
          <p:grpSpPr bwMode="auto">
            <a:xfrm rot="1046406">
              <a:off x="3670" y="4237"/>
              <a:ext cx="187" cy="356"/>
              <a:chOff x="528" y="1728"/>
              <a:chExt cx="768" cy="1392"/>
            </a:xfrm>
          </p:grpSpPr>
          <p:sp>
            <p:nvSpPr>
              <p:cNvPr id="35876" name="Freeform 63">
                <a:extLst>
                  <a:ext uri="{FF2B5EF4-FFF2-40B4-BE49-F238E27FC236}">
                    <a16:creationId xmlns:a16="http://schemas.microsoft.com/office/drawing/2014/main" id="{BF84EE99-E2C6-4187-AB42-32F509424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" y="2448"/>
                <a:ext cx="528" cy="672"/>
              </a:xfrm>
              <a:custGeom>
                <a:avLst/>
                <a:gdLst>
                  <a:gd name="T0" fmla="*/ 0 w 528"/>
                  <a:gd name="T1" fmla="*/ 0 h 672"/>
                  <a:gd name="T2" fmla="*/ 288 w 528"/>
                  <a:gd name="T3" fmla="*/ 288 h 672"/>
                  <a:gd name="T4" fmla="*/ 528 w 528"/>
                  <a:gd name="T5" fmla="*/ 672 h 67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28" h="672">
                    <a:moveTo>
                      <a:pt x="0" y="0"/>
                    </a:moveTo>
                    <a:cubicBezTo>
                      <a:pt x="100" y="88"/>
                      <a:pt x="200" y="176"/>
                      <a:pt x="288" y="288"/>
                    </a:cubicBezTo>
                    <a:cubicBezTo>
                      <a:pt x="376" y="400"/>
                      <a:pt x="488" y="592"/>
                      <a:pt x="528" y="672"/>
                    </a:cubicBezTo>
                  </a:path>
                </a:pathLst>
              </a:cu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877" name="Freeform 64">
                <a:extLst>
                  <a:ext uri="{FF2B5EF4-FFF2-40B4-BE49-F238E27FC236}">
                    <a16:creationId xmlns:a16="http://schemas.microsoft.com/office/drawing/2014/main" id="{1BFFC7C3-B15D-4336-8045-B05EAAFE5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1728"/>
                <a:ext cx="240" cy="1392"/>
              </a:xfrm>
              <a:custGeom>
                <a:avLst/>
                <a:gdLst>
                  <a:gd name="T0" fmla="*/ 0 w 240"/>
                  <a:gd name="T1" fmla="*/ 1392 h 1392"/>
                  <a:gd name="T2" fmla="*/ 96 w 240"/>
                  <a:gd name="T3" fmla="*/ 576 h 1392"/>
                  <a:gd name="T4" fmla="*/ 240 w 240"/>
                  <a:gd name="T5" fmla="*/ 0 h 13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40" h="1392">
                    <a:moveTo>
                      <a:pt x="0" y="1392"/>
                    </a:moveTo>
                    <a:cubicBezTo>
                      <a:pt x="28" y="1100"/>
                      <a:pt x="56" y="808"/>
                      <a:pt x="96" y="576"/>
                    </a:cubicBezTo>
                    <a:cubicBezTo>
                      <a:pt x="136" y="344"/>
                      <a:pt x="216" y="104"/>
                      <a:pt x="240" y="0"/>
                    </a:cubicBezTo>
                  </a:path>
                </a:pathLst>
              </a:cu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52420" name="Freeform 68">
            <a:extLst>
              <a:ext uri="{FF2B5EF4-FFF2-40B4-BE49-F238E27FC236}">
                <a16:creationId xmlns:a16="http://schemas.microsoft.com/office/drawing/2014/main" id="{A37C2C42-DA9E-4D08-B1A2-6271DA1125E3}"/>
              </a:ext>
            </a:extLst>
          </p:cNvPr>
          <p:cNvSpPr>
            <a:spLocks/>
          </p:cNvSpPr>
          <p:nvPr/>
        </p:nvSpPr>
        <p:spPr bwMode="auto">
          <a:xfrm>
            <a:off x="3141663" y="5741988"/>
            <a:ext cx="1033462" cy="338137"/>
          </a:xfrm>
          <a:custGeom>
            <a:avLst/>
            <a:gdLst>
              <a:gd name="T0" fmla="*/ 0 w 996"/>
              <a:gd name="T1" fmla="*/ 0 h 407"/>
              <a:gd name="T2" fmla="*/ 539558 w 996"/>
              <a:gd name="T3" fmla="*/ 0 h 407"/>
              <a:gd name="T4" fmla="*/ 539558 w 996"/>
              <a:gd name="T5" fmla="*/ 338137 h 407"/>
              <a:gd name="T6" fmla="*/ 1033462 w 996"/>
              <a:gd name="T7" fmla="*/ 338137 h 40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6" h="407">
                <a:moveTo>
                  <a:pt x="0" y="0"/>
                </a:moveTo>
                <a:lnTo>
                  <a:pt x="520" y="0"/>
                </a:lnTo>
                <a:lnTo>
                  <a:pt x="520" y="407"/>
                </a:lnTo>
                <a:lnTo>
                  <a:pt x="996" y="407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52421" name="Freeform 69">
            <a:extLst>
              <a:ext uri="{FF2B5EF4-FFF2-40B4-BE49-F238E27FC236}">
                <a16:creationId xmlns:a16="http://schemas.microsoft.com/office/drawing/2014/main" id="{8E0AFFFD-F5CB-4AD6-85A6-C23852AB7629}"/>
              </a:ext>
            </a:extLst>
          </p:cNvPr>
          <p:cNvSpPr>
            <a:spLocks/>
          </p:cNvSpPr>
          <p:nvPr/>
        </p:nvSpPr>
        <p:spPr bwMode="auto">
          <a:xfrm flipH="1">
            <a:off x="3086100" y="5753100"/>
            <a:ext cx="1033463" cy="338138"/>
          </a:xfrm>
          <a:custGeom>
            <a:avLst/>
            <a:gdLst>
              <a:gd name="T0" fmla="*/ 0 w 996"/>
              <a:gd name="T1" fmla="*/ 0 h 407"/>
              <a:gd name="T2" fmla="*/ 539559 w 996"/>
              <a:gd name="T3" fmla="*/ 0 h 407"/>
              <a:gd name="T4" fmla="*/ 539559 w 996"/>
              <a:gd name="T5" fmla="*/ 338138 h 407"/>
              <a:gd name="T6" fmla="*/ 1033463 w 996"/>
              <a:gd name="T7" fmla="*/ 338138 h 40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6" h="407">
                <a:moveTo>
                  <a:pt x="0" y="0"/>
                </a:moveTo>
                <a:lnTo>
                  <a:pt x="520" y="0"/>
                </a:lnTo>
                <a:lnTo>
                  <a:pt x="520" y="407"/>
                </a:lnTo>
                <a:lnTo>
                  <a:pt x="996" y="407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5863" name="Group 72">
            <a:extLst>
              <a:ext uri="{FF2B5EF4-FFF2-40B4-BE49-F238E27FC236}">
                <a16:creationId xmlns:a16="http://schemas.microsoft.com/office/drawing/2014/main" id="{12C4F7F8-9FCF-4491-A378-377BE85556FD}"/>
              </a:ext>
            </a:extLst>
          </p:cNvPr>
          <p:cNvGrpSpPr>
            <a:grpSpLocks/>
          </p:cNvGrpSpPr>
          <p:nvPr/>
        </p:nvGrpSpPr>
        <p:grpSpPr bwMode="auto">
          <a:xfrm>
            <a:off x="663575" y="822325"/>
            <a:ext cx="2224088" cy="1857375"/>
            <a:chOff x="529" y="2378"/>
            <a:chExt cx="1048" cy="875"/>
          </a:xfrm>
        </p:grpSpPr>
        <p:pic>
          <p:nvPicPr>
            <p:cNvPr id="35869" name="Picture 73">
              <a:extLst>
                <a:ext uri="{FF2B5EF4-FFF2-40B4-BE49-F238E27FC236}">
                  <a16:creationId xmlns:a16="http://schemas.microsoft.com/office/drawing/2014/main" id="{2E6ADCC2-C52F-4434-AF38-9E760ECBF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" y="2378"/>
              <a:ext cx="1048" cy="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70" name="Freeform 74">
              <a:extLst>
                <a:ext uri="{FF2B5EF4-FFF2-40B4-BE49-F238E27FC236}">
                  <a16:creationId xmlns:a16="http://schemas.microsoft.com/office/drawing/2014/main" id="{DD5DDFDE-1B9A-4230-AF50-AA8EEBF5C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2622"/>
              <a:ext cx="599" cy="233"/>
            </a:xfrm>
            <a:custGeom>
              <a:avLst/>
              <a:gdLst>
                <a:gd name="T0" fmla="*/ 586 w 599"/>
                <a:gd name="T1" fmla="*/ 201 h 233"/>
                <a:gd name="T2" fmla="*/ 556 w 599"/>
                <a:gd name="T3" fmla="*/ 151 h 233"/>
                <a:gd name="T4" fmla="*/ 524 w 599"/>
                <a:gd name="T5" fmla="*/ 107 h 233"/>
                <a:gd name="T6" fmla="*/ 487 w 599"/>
                <a:gd name="T7" fmla="*/ 72 h 233"/>
                <a:gd name="T8" fmla="*/ 450 w 599"/>
                <a:gd name="T9" fmla="*/ 44 h 233"/>
                <a:gd name="T10" fmla="*/ 410 w 599"/>
                <a:gd name="T11" fmla="*/ 22 h 233"/>
                <a:gd name="T12" fmla="*/ 370 w 599"/>
                <a:gd name="T13" fmla="*/ 7 h 233"/>
                <a:gd name="T14" fmla="*/ 327 w 599"/>
                <a:gd name="T15" fmla="*/ 0 h 233"/>
                <a:gd name="T16" fmla="*/ 285 w 599"/>
                <a:gd name="T17" fmla="*/ 0 h 233"/>
                <a:gd name="T18" fmla="*/ 243 w 599"/>
                <a:gd name="T19" fmla="*/ 7 h 233"/>
                <a:gd name="T20" fmla="*/ 201 w 599"/>
                <a:gd name="T21" fmla="*/ 22 h 233"/>
                <a:gd name="T22" fmla="*/ 159 w 599"/>
                <a:gd name="T23" fmla="*/ 44 h 233"/>
                <a:gd name="T24" fmla="*/ 121 w 599"/>
                <a:gd name="T25" fmla="*/ 72 h 233"/>
                <a:gd name="T26" fmla="*/ 82 w 599"/>
                <a:gd name="T27" fmla="*/ 107 h 233"/>
                <a:gd name="T28" fmla="*/ 47 w 599"/>
                <a:gd name="T29" fmla="*/ 151 h 233"/>
                <a:gd name="T30" fmla="*/ 15 w 599"/>
                <a:gd name="T31" fmla="*/ 201 h 233"/>
                <a:gd name="T32" fmla="*/ 9 w 599"/>
                <a:gd name="T33" fmla="*/ 233 h 233"/>
                <a:gd name="T34" fmla="*/ 39 w 599"/>
                <a:gd name="T35" fmla="*/ 181 h 233"/>
                <a:gd name="T36" fmla="*/ 72 w 599"/>
                <a:gd name="T37" fmla="*/ 134 h 233"/>
                <a:gd name="T38" fmla="*/ 109 w 599"/>
                <a:gd name="T39" fmla="*/ 97 h 233"/>
                <a:gd name="T40" fmla="*/ 146 w 599"/>
                <a:gd name="T41" fmla="*/ 65 h 233"/>
                <a:gd name="T42" fmla="*/ 184 w 599"/>
                <a:gd name="T43" fmla="*/ 40 h 233"/>
                <a:gd name="T44" fmla="*/ 225 w 599"/>
                <a:gd name="T45" fmla="*/ 23 h 233"/>
                <a:gd name="T46" fmla="*/ 265 w 599"/>
                <a:gd name="T47" fmla="*/ 13 h 233"/>
                <a:gd name="T48" fmla="*/ 307 w 599"/>
                <a:gd name="T49" fmla="*/ 10 h 233"/>
                <a:gd name="T50" fmla="*/ 347 w 599"/>
                <a:gd name="T51" fmla="*/ 13 h 233"/>
                <a:gd name="T52" fmla="*/ 387 w 599"/>
                <a:gd name="T53" fmla="*/ 23 h 233"/>
                <a:gd name="T54" fmla="*/ 425 w 599"/>
                <a:gd name="T55" fmla="*/ 40 h 233"/>
                <a:gd name="T56" fmla="*/ 464 w 599"/>
                <a:gd name="T57" fmla="*/ 65 h 233"/>
                <a:gd name="T58" fmla="*/ 499 w 599"/>
                <a:gd name="T59" fmla="*/ 95 h 233"/>
                <a:gd name="T60" fmla="*/ 532 w 599"/>
                <a:gd name="T61" fmla="*/ 134 h 233"/>
                <a:gd name="T62" fmla="*/ 563 w 599"/>
                <a:gd name="T63" fmla="*/ 179 h 233"/>
                <a:gd name="T64" fmla="*/ 591 w 599"/>
                <a:gd name="T65" fmla="*/ 233 h 2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233">
                  <a:moveTo>
                    <a:pt x="599" y="228"/>
                  </a:moveTo>
                  <a:lnTo>
                    <a:pt x="586" y="201"/>
                  </a:lnTo>
                  <a:lnTo>
                    <a:pt x="573" y="174"/>
                  </a:lnTo>
                  <a:lnTo>
                    <a:pt x="556" y="151"/>
                  </a:lnTo>
                  <a:lnTo>
                    <a:pt x="541" y="129"/>
                  </a:lnTo>
                  <a:lnTo>
                    <a:pt x="524" y="107"/>
                  </a:lnTo>
                  <a:lnTo>
                    <a:pt x="506" y="89"/>
                  </a:lnTo>
                  <a:lnTo>
                    <a:pt x="487" y="72"/>
                  </a:lnTo>
                  <a:lnTo>
                    <a:pt x="469" y="57"/>
                  </a:lnTo>
                  <a:lnTo>
                    <a:pt x="450" y="44"/>
                  </a:lnTo>
                  <a:lnTo>
                    <a:pt x="430" y="32"/>
                  </a:lnTo>
                  <a:lnTo>
                    <a:pt x="410" y="22"/>
                  </a:lnTo>
                  <a:lnTo>
                    <a:pt x="390" y="13"/>
                  </a:lnTo>
                  <a:lnTo>
                    <a:pt x="370" y="7"/>
                  </a:lnTo>
                  <a:lnTo>
                    <a:pt x="348" y="3"/>
                  </a:lnTo>
                  <a:lnTo>
                    <a:pt x="327" y="0"/>
                  </a:lnTo>
                  <a:lnTo>
                    <a:pt x="307" y="0"/>
                  </a:lnTo>
                  <a:lnTo>
                    <a:pt x="285" y="0"/>
                  </a:lnTo>
                  <a:lnTo>
                    <a:pt x="263" y="3"/>
                  </a:lnTo>
                  <a:lnTo>
                    <a:pt x="243" y="7"/>
                  </a:lnTo>
                  <a:lnTo>
                    <a:pt x="221" y="13"/>
                  </a:lnTo>
                  <a:lnTo>
                    <a:pt x="201" y="22"/>
                  </a:lnTo>
                  <a:lnTo>
                    <a:pt x="179" y="32"/>
                  </a:lnTo>
                  <a:lnTo>
                    <a:pt x="159" y="44"/>
                  </a:lnTo>
                  <a:lnTo>
                    <a:pt x="139" y="57"/>
                  </a:lnTo>
                  <a:lnTo>
                    <a:pt x="121" y="72"/>
                  </a:lnTo>
                  <a:lnTo>
                    <a:pt x="101" y="89"/>
                  </a:lnTo>
                  <a:lnTo>
                    <a:pt x="82" y="107"/>
                  </a:lnTo>
                  <a:lnTo>
                    <a:pt x="66" y="127"/>
                  </a:lnTo>
                  <a:lnTo>
                    <a:pt x="47" y="151"/>
                  </a:lnTo>
                  <a:lnTo>
                    <a:pt x="30" y="174"/>
                  </a:lnTo>
                  <a:lnTo>
                    <a:pt x="15" y="201"/>
                  </a:lnTo>
                  <a:lnTo>
                    <a:pt x="0" y="228"/>
                  </a:lnTo>
                  <a:lnTo>
                    <a:pt x="9" y="233"/>
                  </a:lnTo>
                  <a:lnTo>
                    <a:pt x="24" y="206"/>
                  </a:lnTo>
                  <a:lnTo>
                    <a:pt x="39" y="181"/>
                  </a:lnTo>
                  <a:lnTo>
                    <a:pt x="56" y="156"/>
                  </a:lnTo>
                  <a:lnTo>
                    <a:pt x="72" y="134"/>
                  </a:lnTo>
                  <a:lnTo>
                    <a:pt x="91" y="114"/>
                  </a:lnTo>
                  <a:lnTo>
                    <a:pt x="109" y="97"/>
                  </a:lnTo>
                  <a:lnTo>
                    <a:pt x="127" y="80"/>
                  </a:lnTo>
                  <a:lnTo>
                    <a:pt x="146" y="65"/>
                  </a:lnTo>
                  <a:lnTo>
                    <a:pt x="166" y="52"/>
                  </a:lnTo>
                  <a:lnTo>
                    <a:pt x="184" y="40"/>
                  </a:lnTo>
                  <a:lnTo>
                    <a:pt x="204" y="32"/>
                  </a:lnTo>
                  <a:lnTo>
                    <a:pt x="225" y="23"/>
                  </a:lnTo>
                  <a:lnTo>
                    <a:pt x="245" y="17"/>
                  </a:lnTo>
                  <a:lnTo>
                    <a:pt x="265" y="13"/>
                  </a:lnTo>
                  <a:lnTo>
                    <a:pt x="286" y="10"/>
                  </a:lnTo>
                  <a:lnTo>
                    <a:pt x="307" y="10"/>
                  </a:lnTo>
                  <a:lnTo>
                    <a:pt x="327" y="10"/>
                  </a:lnTo>
                  <a:lnTo>
                    <a:pt x="347" y="13"/>
                  </a:lnTo>
                  <a:lnTo>
                    <a:pt x="367" y="17"/>
                  </a:lnTo>
                  <a:lnTo>
                    <a:pt x="387" y="23"/>
                  </a:lnTo>
                  <a:lnTo>
                    <a:pt x="407" y="32"/>
                  </a:lnTo>
                  <a:lnTo>
                    <a:pt x="425" y="40"/>
                  </a:lnTo>
                  <a:lnTo>
                    <a:pt x="444" y="52"/>
                  </a:lnTo>
                  <a:lnTo>
                    <a:pt x="464" y="65"/>
                  </a:lnTo>
                  <a:lnTo>
                    <a:pt x="481" y="80"/>
                  </a:lnTo>
                  <a:lnTo>
                    <a:pt x="499" y="95"/>
                  </a:lnTo>
                  <a:lnTo>
                    <a:pt x="516" y="114"/>
                  </a:lnTo>
                  <a:lnTo>
                    <a:pt x="532" y="134"/>
                  </a:lnTo>
                  <a:lnTo>
                    <a:pt x="548" y="156"/>
                  </a:lnTo>
                  <a:lnTo>
                    <a:pt x="563" y="179"/>
                  </a:lnTo>
                  <a:lnTo>
                    <a:pt x="578" y="206"/>
                  </a:lnTo>
                  <a:lnTo>
                    <a:pt x="591" y="233"/>
                  </a:lnTo>
                  <a:lnTo>
                    <a:pt x="599" y="22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871" name="Freeform 75">
              <a:extLst>
                <a:ext uri="{FF2B5EF4-FFF2-40B4-BE49-F238E27FC236}">
                  <a16:creationId xmlns:a16="http://schemas.microsoft.com/office/drawing/2014/main" id="{2E8D67EF-7FFD-4B39-A934-335DFAE9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" y="2806"/>
              <a:ext cx="58" cy="79"/>
            </a:xfrm>
            <a:custGeom>
              <a:avLst/>
              <a:gdLst>
                <a:gd name="T0" fmla="*/ 58 w 58"/>
                <a:gd name="T1" fmla="*/ 79 h 79"/>
                <a:gd name="T2" fmla="*/ 56 w 58"/>
                <a:gd name="T3" fmla="*/ 0 h 79"/>
                <a:gd name="T4" fmla="*/ 56 w 58"/>
                <a:gd name="T5" fmla="*/ 0 h 79"/>
                <a:gd name="T6" fmla="*/ 55 w 58"/>
                <a:gd name="T7" fmla="*/ 2 h 79"/>
                <a:gd name="T8" fmla="*/ 53 w 58"/>
                <a:gd name="T9" fmla="*/ 3 h 79"/>
                <a:gd name="T10" fmla="*/ 51 w 58"/>
                <a:gd name="T11" fmla="*/ 5 h 79"/>
                <a:gd name="T12" fmla="*/ 50 w 58"/>
                <a:gd name="T13" fmla="*/ 7 h 79"/>
                <a:gd name="T14" fmla="*/ 48 w 58"/>
                <a:gd name="T15" fmla="*/ 9 h 79"/>
                <a:gd name="T16" fmla="*/ 46 w 58"/>
                <a:gd name="T17" fmla="*/ 9 h 79"/>
                <a:gd name="T18" fmla="*/ 45 w 58"/>
                <a:gd name="T19" fmla="*/ 10 h 79"/>
                <a:gd name="T20" fmla="*/ 43 w 58"/>
                <a:gd name="T21" fmla="*/ 12 h 79"/>
                <a:gd name="T22" fmla="*/ 43 w 58"/>
                <a:gd name="T23" fmla="*/ 14 h 79"/>
                <a:gd name="T24" fmla="*/ 41 w 58"/>
                <a:gd name="T25" fmla="*/ 14 h 79"/>
                <a:gd name="T26" fmla="*/ 40 w 58"/>
                <a:gd name="T27" fmla="*/ 15 h 79"/>
                <a:gd name="T28" fmla="*/ 38 w 58"/>
                <a:gd name="T29" fmla="*/ 17 h 79"/>
                <a:gd name="T30" fmla="*/ 36 w 58"/>
                <a:gd name="T31" fmla="*/ 17 h 79"/>
                <a:gd name="T32" fmla="*/ 35 w 58"/>
                <a:gd name="T33" fmla="*/ 19 h 79"/>
                <a:gd name="T34" fmla="*/ 33 w 58"/>
                <a:gd name="T35" fmla="*/ 19 h 79"/>
                <a:gd name="T36" fmla="*/ 30 w 58"/>
                <a:gd name="T37" fmla="*/ 20 h 79"/>
                <a:gd name="T38" fmla="*/ 28 w 58"/>
                <a:gd name="T39" fmla="*/ 20 h 79"/>
                <a:gd name="T40" fmla="*/ 26 w 58"/>
                <a:gd name="T41" fmla="*/ 22 h 79"/>
                <a:gd name="T42" fmla="*/ 25 w 58"/>
                <a:gd name="T43" fmla="*/ 22 h 79"/>
                <a:gd name="T44" fmla="*/ 23 w 58"/>
                <a:gd name="T45" fmla="*/ 24 h 79"/>
                <a:gd name="T46" fmla="*/ 21 w 58"/>
                <a:gd name="T47" fmla="*/ 24 h 79"/>
                <a:gd name="T48" fmla="*/ 20 w 58"/>
                <a:gd name="T49" fmla="*/ 24 h 79"/>
                <a:gd name="T50" fmla="*/ 18 w 58"/>
                <a:gd name="T51" fmla="*/ 25 h 79"/>
                <a:gd name="T52" fmla="*/ 15 w 58"/>
                <a:gd name="T53" fmla="*/ 25 h 79"/>
                <a:gd name="T54" fmla="*/ 13 w 58"/>
                <a:gd name="T55" fmla="*/ 25 h 79"/>
                <a:gd name="T56" fmla="*/ 11 w 58"/>
                <a:gd name="T57" fmla="*/ 25 h 79"/>
                <a:gd name="T58" fmla="*/ 10 w 58"/>
                <a:gd name="T59" fmla="*/ 25 h 79"/>
                <a:gd name="T60" fmla="*/ 8 w 58"/>
                <a:gd name="T61" fmla="*/ 25 h 79"/>
                <a:gd name="T62" fmla="*/ 5 w 58"/>
                <a:gd name="T63" fmla="*/ 27 h 79"/>
                <a:gd name="T64" fmla="*/ 3 w 58"/>
                <a:gd name="T65" fmla="*/ 27 h 79"/>
                <a:gd name="T66" fmla="*/ 1 w 58"/>
                <a:gd name="T67" fmla="*/ 27 h 79"/>
                <a:gd name="T68" fmla="*/ 0 w 58"/>
                <a:gd name="T69" fmla="*/ 27 h 79"/>
                <a:gd name="T70" fmla="*/ 58 w 58"/>
                <a:gd name="T71" fmla="*/ 79 h 79"/>
                <a:gd name="T72" fmla="*/ 58 w 58"/>
                <a:gd name="T73" fmla="*/ 79 h 7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79">
                  <a:moveTo>
                    <a:pt x="58" y="79"/>
                  </a:moveTo>
                  <a:lnTo>
                    <a:pt x="56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1" y="5"/>
                  </a:lnTo>
                  <a:lnTo>
                    <a:pt x="50" y="7"/>
                  </a:lnTo>
                  <a:lnTo>
                    <a:pt x="48" y="9"/>
                  </a:lnTo>
                  <a:lnTo>
                    <a:pt x="46" y="9"/>
                  </a:lnTo>
                  <a:lnTo>
                    <a:pt x="45" y="10"/>
                  </a:lnTo>
                  <a:lnTo>
                    <a:pt x="43" y="12"/>
                  </a:lnTo>
                  <a:lnTo>
                    <a:pt x="43" y="14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8" y="17"/>
                  </a:lnTo>
                  <a:lnTo>
                    <a:pt x="36" y="17"/>
                  </a:lnTo>
                  <a:lnTo>
                    <a:pt x="35" y="19"/>
                  </a:lnTo>
                  <a:lnTo>
                    <a:pt x="33" y="19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6" y="22"/>
                  </a:lnTo>
                  <a:lnTo>
                    <a:pt x="25" y="22"/>
                  </a:lnTo>
                  <a:lnTo>
                    <a:pt x="23" y="24"/>
                  </a:lnTo>
                  <a:lnTo>
                    <a:pt x="21" y="24"/>
                  </a:lnTo>
                  <a:lnTo>
                    <a:pt x="20" y="24"/>
                  </a:lnTo>
                  <a:lnTo>
                    <a:pt x="18" y="25"/>
                  </a:lnTo>
                  <a:lnTo>
                    <a:pt x="15" y="25"/>
                  </a:lnTo>
                  <a:lnTo>
                    <a:pt x="13" y="25"/>
                  </a:lnTo>
                  <a:lnTo>
                    <a:pt x="11" y="25"/>
                  </a:lnTo>
                  <a:lnTo>
                    <a:pt x="10" y="25"/>
                  </a:lnTo>
                  <a:lnTo>
                    <a:pt x="8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1" y="27"/>
                  </a:lnTo>
                  <a:lnTo>
                    <a:pt x="0" y="27"/>
                  </a:lnTo>
                  <a:lnTo>
                    <a:pt x="58" y="7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872" name="Rectangle 76">
              <a:extLst>
                <a:ext uri="{FF2B5EF4-FFF2-40B4-BE49-F238E27FC236}">
                  <a16:creationId xmlns:a16="http://schemas.microsoft.com/office/drawing/2014/main" id="{56C9AD2C-5FEF-4DE2-8C86-2A85E1E12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" y="2851"/>
              <a:ext cx="3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1" u="none" strike="noStrike" kern="1200" cap="none" spc="0" normalizeH="0" baseline="0" noProof="0">
                  <a:ln>
                    <a:noFill/>
                  </a:ln>
                  <a:solidFill>
                    <a:srgbClr val="1F1A17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I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endParaRPr>
            </a:p>
          </p:txBody>
        </p:sp>
        <p:sp>
          <p:nvSpPr>
            <p:cNvPr id="35873" name="Rectangle 77">
              <a:extLst>
                <a:ext uri="{FF2B5EF4-FFF2-40B4-BE49-F238E27FC236}">
                  <a16:creationId xmlns:a16="http://schemas.microsoft.com/office/drawing/2014/main" id="{3D912213-768D-4A34-97CB-745F26299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928"/>
              <a:ext cx="90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1F1A17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CPS</a:t>
              </a:r>
              <a:endPara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35864" name="Rectangle 78">
            <a:extLst>
              <a:ext uri="{FF2B5EF4-FFF2-40B4-BE49-F238E27FC236}">
                <a16:creationId xmlns:a16="http://schemas.microsoft.com/office/drawing/2014/main" id="{C9957E89-36B9-467F-BE09-78004F917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3203575"/>
            <a:ext cx="488950" cy="428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65" name="Rectangle 79">
            <a:extLst>
              <a:ext uri="{FF2B5EF4-FFF2-40B4-BE49-F238E27FC236}">
                <a16:creationId xmlns:a16="http://schemas.microsoft.com/office/drawing/2014/main" id="{66152EC9-2E0B-4D48-934E-C040B9130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3009900"/>
            <a:ext cx="3254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0.3 m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82"/>
              </a:solidFill>
              <a:effectLst/>
              <a:uLnTx/>
              <a:uFillTx/>
              <a:latin typeface="Sylfaen" panose="010A0502050306030303" pitchFamily="18" charset="0"/>
              <a:ea typeface="+mn-ea"/>
              <a:cs typeface="+mn-cs"/>
            </a:endParaRPr>
          </a:p>
        </p:txBody>
      </p:sp>
      <p:sp>
        <p:nvSpPr>
          <p:cNvPr id="35866" name="Line 80">
            <a:extLst>
              <a:ext uri="{FF2B5EF4-FFF2-40B4-BE49-F238E27FC236}">
                <a16:creationId xmlns:a16="http://schemas.microsoft.com/office/drawing/2014/main" id="{A09B14D4-2D3C-492E-BECE-C975FFEC1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4138" y="2486025"/>
            <a:ext cx="263525" cy="500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67" name="Oval 81">
            <a:extLst>
              <a:ext uri="{FF2B5EF4-FFF2-40B4-BE49-F238E27FC236}">
                <a16:creationId xmlns:a16="http://schemas.microsoft.com/office/drawing/2014/main" id="{67B820A3-9D55-4D0F-A937-180A5FF52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2898775"/>
            <a:ext cx="1130300" cy="736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52434" name="Freeform 82">
            <a:extLst>
              <a:ext uri="{FF2B5EF4-FFF2-40B4-BE49-F238E27FC236}">
                <a16:creationId xmlns:a16="http://schemas.microsoft.com/office/drawing/2014/main" id="{8B009AC5-760A-47C3-9921-7712F7ED31FA}"/>
              </a:ext>
            </a:extLst>
          </p:cNvPr>
          <p:cNvSpPr>
            <a:spLocks/>
          </p:cNvSpPr>
          <p:nvPr/>
        </p:nvSpPr>
        <p:spPr bwMode="auto">
          <a:xfrm flipV="1">
            <a:off x="2820988" y="3044825"/>
            <a:ext cx="657225" cy="438150"/>
          </a:xfrm>
          <a:custGeom>
            <a:avLst/>
            <a:gdLst>
              <a:gd name="T0" fmla="*/ 0 w 6017"/>
              <a:gd name="T1" fmla="*/ 249325 h 3708"/>
              <a:gd name="T2" fmla="*/ 60840 w 6017"/>
              <a:gd name="T3" fmla="*/ 36985 h 3708"/>
              <a:gd name="T4" fmla="*/ 149096 w 6017"/>
              <a:gd name="T5" fmla="*/ 437323 h 3708"/>
              <a:gd name="T6" fmla="*/ 244889 w 6017"/>
              <a:gd name="T7" fmla="*/ 31904 h 3708"/>
              <a:gd name="T8" fmla="*/ 337187 w 6017"/>
              <a:gd name="T9" fmla="*/ 437323 h 3708"/>
              <a:gd name="T10" fmla="*/ 430140 w 6017"/>
              <a:gd name="T11" fmla="*/ 33322 h 3708"/>
              <a:gd name="T12" fmla="*/ 524513 w 6017"/>
              <a:gd name="T13" fmla="*/ 435787 h 3708"/>
              <a:gd name="T14" fmla="*/ 619541 w 6017"/>
              <a:gd name="T15" fmla="*/ 32613 h 3708"/>
              <a:gd name="T16" fmla="*/ 657225 w 6017"/>
              <a:gd name="T17" fmla="*/ 240463 h 37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17" h="3708">
                <a:moveTo>
                  <a:pt x="0" y="2110"/>
                </a:moveTo>
                <a:cubicBezTo>
                  <a:pt x="94" y="1810"/>
                  <a:pt x="330" y="48"/>
                  <a:pt x="557" y="313"/>
                </a:cubicBezTo>
                <a:cubicBezTo>
                  <a:pt x="784" y="578"/>
                  <a:pt x="1084" y="3708"/>
                  <a:pt x="1365" y="3701"/>
                </a:cubicBezTo>
                <a:cubicBezTo>
                  <a:pt x="1646" y="3694"/>
                  <a:pt x="1955" y="270"/>
                  <a:pt x="2242" y="270"/>
                </a:cubicBezTo>
                <a:cubicBezTo>
                  <a:pt x="2529" y="270"/>
                  <a:pt x="2804" y="3699"/>
                  <a:pt x="3087" y="3701"/>
                </a:cubicBezTo>
                <a:cubicBezTo>
                  <a:pt x="3370" y="3703"/>
                  <a:pt x="3652" y="284"/>
                  <a:pt x="3938" y="282"/>
                </a:cubicBezTo>
                <a:cubicBezTo>
                  <a:pt x="4224" y="280"/>
                  <a:pt x="4513" y="3689"/>
                  <a:pt x="4802" y="3688"/>
                </a:cubicBezTo>
                <a:cubicBezTo>
                  <a:pt x="5091" y="3687"/>
                  <a:pt x="5469" y="552"/>
                  <a:pt x="5672" y="276"/>
                </a:cubicBezTo>
                <a:cubicBezTo>
                  <a:pt x="5875" y="0"/>
                  <a:pt x="5945" y="1669"/>
                  <a:pt x="6017" y="2035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D17EE1-C45A-4943-C3EC-2B8337916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it-IT" sz="2800" dirty="0" err="1">
                <a:latin typeface="Arial (Headings)"/>
              </a:rPr>
              <a:t>Detection</a:t>
            </a:r>
            <a:r>
              <a:rPr lang="it-IT" sz="2800" dirty="0">
                <a:latin typeface="Arial (Headings)"/>
              </a:rPr>
              <a:t> and </a:t>
            </a:r>
            <a:r>
              <a:rPr lang="it-IT" sz="2800" dirty="0" err="1">
                <a:latin typeface="Arial (Headings)"/>
              </a:rPr>
              <a:t>pulse</a:t>
            </a:r>
            <a:r>
              <a:rPr lang="it-IT" sz="2800" dirty="0">
                <a:latin typeface="Arial (Headings)"/>
              </a:rPr>
              <a:t> </a:t>
            </a:r>
            <a:r>
              <a:rPr lang="it-IT" sz="2800" dirty="0" err="1">
                <a:latin typeface="Arial (Headings)"/>
              </a:rPr>
              <a:t>scheme</a:t>
            </a:r>
            <a:endParaRPr lang="it-IT" sz="2800" dirty="0">
              <a:latin typeface="Arial (Headings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04C95-96C1-A7E2-E67C-71C5A04D856C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7361 -3.7037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252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1 -1.11111E-6 L 0.16111 -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52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111 0.0 C 0.18455 -0.00185 0.20816 -0.0037 0.22518 0.0 C 0.24219 0.0037 0.25261 0.01296 0.2632 0.02222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1252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7361 -3.703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252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1 -1.11111E-6 L 0.16111 -1.1111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252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111 0.0 C 0.18455 -0.00185 0.20816 -0.0037 0.22518 0.0 C 0.24219 0.0037 0.25261 0.01296 0.2632 0.0222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252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-0.00417 L 0.07465 -0.0041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252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76" dur="2000" fill="hold"/>
                                        <p:tgtEl>
                                          <p:spTgt spid="1252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66 -0.00139 L 0.16632 -0.00324 " pathEditMode="relative" rAng="0" ptsTypes="AA">
                                      <p:cBhvr>
                                        <p:cTn id="97" dur="3000" fill="hold"/>
                                        <p:tgtEl>
                                          <p:spTgt spid="1252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9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16 -0.00417 C 0.17257 -0.0044 0.20851 -0.00926 0.225 -0.00579 C 0.2415 -0.00232 0.25365 0.01181 0.26111 0.01643 " pathEditMode="relative" rAng="0" ptsTypes="aaa">
                                      <p:cBhvr>
                                        <p:cTn id="99" dur="2000" fill="hold"/>
                                        <p:tgtEl>
                                          <p:spTgt spid="1252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76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355" grpId="0" animBg="1"/>
      <p:bldP spid="1252359" grpId="0" animBg="1"/>
      <p:bldP spid="12523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97745-6B38-4F1C-9892-1C35AD8E7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60"/>
          <a:stretch/>
        </p:blipFill>
        <p:spPr>
          <a:xfrm>
            <a:off x="515435" y="891332"/>
            <a:ext cx="8113130" cy="61070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774455-4F6B-9556-07AC-94BAF3DCA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it-IT" sz="2800">
                <a:latin typeface="Arial (Headings)"/>
              </a:rPr>
              <a:t>Electron Spin Resonance Spectroscopy</a:t>
            </a:r>
            <a:endParaRPr lang="it-IT" sz="2800" dirty="0">
              <a:latin typeface="Arial (Headings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C12FB-18EF-6EC0-2864-210CD258B3F5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47243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3" descr="single_rabi">
            <a:extLst>
              <a:ext uri="{FF2B5EF4-FFF2-40B4-BE49-F238E27FC236}">
                <a16:creationId xmlns:a16="http://schemas.microsoft.com/office/drawing/2014/main" id="{FCDFAF78-E024-41D9-BCA7-5374F58A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941638"/>
            <a:ext cx="7977187" cy="28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3102" name="Group 14">
            <a:extLst>
              <a:ext uri="{FF2B5EF4-FFF2-40B4-BE49-F238E27FC236}">
                <a16:creationId xmlns:a16="http://schemas.microsoft.com/office/drawing/2014/main" id="{57F1E00A-9257-43B1-A2B2-E348930A540C}"/>
              </a:ext>
            </a:extLst>
          </p:cNvPr>
          <p:cNvGrpSpPr>
            <a:grpSpLocks/>
          </p:cNvGrpSpPr>
          <p:nvPr/>
        </p:nvGrpSpPr>
        <p:grpSpPr bwMode="auto">
          <a:xfrm>
            <a:off x="2352675" y="1184275"/>
            <a:ext cx="3883025" cy="3832225"/>
            <a:chOff x="3050" y="625"/>
            <a:chExt cx="2710" cy="2675"/>
          </a:xfrm>
        </p:grpSpPr>
        <p:sp>
          <p:nvSpPr>
            <p:cNvPr id="36900" name="Oval 15">
              <a:extLst>
                <a:ext uri="{FF2B5EF4-FFF2-40B4-BE49-F238E27FC236}">
                  <a16:creationId xmlns:a16="http://schemas.microsoft.com/office/drawing/2014/main" id="{402FA422-689B-4020-9B89-BBC1536D1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625"/>
              <a:ext cx="2675" cy="2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6901" name="Group 16">
              <a:extLst>
                <a:ext uri="{FF2B5EF4-FFF2-40B4-BE49-F238E27FC236}">
                  <a16:creationId xmlns:a16="http://schemas.microsoft.com/office/drawing/2014/main" id="{7D896F7F-7697-4183-9164-6A8BAAF99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9" y="1215"/>
              <a:ext cx="1736" cy="1366"/>
              <a:chOff x="2073" y="2714"/>
              <a:chExt cx="1736" cy="1366"/>
            </a:xfrm>
          </p:grpSpPr>
          <p:sp>
            <p:nvSpPr>
              <p:cNvPr id="36903" name="Text Box 17">
                <a:extLst>
                  <a:ext uri="{FF2B5EF4-FFF2-40B4-BE49-F238E27FC236}">
                    <a16:creationId xmlns:a16="http://schemas.microsoft.com/office/drawing/2014/main" id="{29AD4CE4-77D3-4C1C-BC21-2211335B74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1" y="3258"/>
                <a:ext cx="129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04" name="Text Box 18">
                <a:extLst>
                  <a:ext uri="{FF2B5EF4-FFF2-40B4-BE49-F238E27FC236}">
                    <a16:creationId xmlns:a16="http://schemas.microsoft.com/office/drawing/2014/main" id="{35A8A76F-9E4C-499D-B9DD-3E8450A698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8" y="2717"/>
                <a:ext cx="128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05" name="Oval 19">
                <a:extLst>
                  <a:ext uri="{FF2B5EF4-FFF2-40B4-BE49-F238E27FC236}">
                    <a16:creationId xmlns:a16="http://schemas.microsoft.com/office/drawing/2014/main" id="{F3F1C188-2562-4A5E-8DC9-3E5717D5A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1" y="3833"/>
                <a:ext cx="101" cy="12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06" name="Rectangle 20">
                <a:extLst>
                  <a:ext uri="{FF2B5EF4-FFF2-40B4-BE49-F238E27FC236}">
                    <a16:creationId xmlns:a16="http://schemas.microsoft.com/office/drawing/2014/main" id="{84EC0F21-D755-4118-81E1-661730001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2819"/>
                <a:ext cx="382" cy="902"/>
              </a:xfrm>
              <a:prstGeom prst="rect">
                <a:avLst/>
              </a:prstGeom>
              <a:gradFill rotWithShape="1">
                <a:gsLst>
                  <a:gs pos="0">
                    <a:srgbClr val="9FD0DA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07" name="Rectangle 21">
                <a:extLst>
                  <a:ext uri="{FF2B5EF4-FFF2-40B4-BE49-F238E27FC236}">
                    <a16:creationId xmlns:a16="http://schemas.microsoft.com/office/drawing/2014/main" id="{31476F59-78AB-4E6A-BF7F-DDC9AE86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1" y="3572"/>
                <a:ext cx="378" cy="484"/>
              </a:xfrm>
              <a:prstGeom prst="rect">
                <a:avLst/>
              </a:prstGeom>
              <a:gradFill rotWithShape="1">
                <a:gsLst>
                  <a:gs pos="0">
                    <a:srgbClr val="9FD0DA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08" name="Line 22">
                <a:extLst>
                  <a:ext uri="{FF2B5EF4-FFF2-40B4-BE49-F238E27FC236}">
                    <a16:creationId xmlns:a16="http://schemas.microsoft.com/office/drawing/2014/main" id="{C5F3C40A-B411-4202-82B0-18D9C0D4C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75" y="2816"/>
                <a:ext cx="3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09" name="Line 23">
                <a:extLst>
                  <a:ext uri="{FF2B5EF4-FFF2-40B4-BE49-F238E27FC236}">
                    <a16:creationId xmlns:a16="http://schemas.microsoft.com/office/drawing/2014/main" id="{1BEB7A36-FC1C-4BB4-8840-91250EEEE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2" y="3572"/>
                <a:ext cx="38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0" name="Rectangle 24">
                <a:extLst>
                  <a:ext uri="{FF2B5EF4-FFF2-40B4-BE49-F238E27FC236}">
                    <a16:creationId xmlns:a16="http://schemas.microsoft.com/office/drawing/2014/main" id="{DDCBB70C-34E2-49E2-8400-7F06ABF85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4" y="3450"/>
                <a:ext cx="325" cy="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1" name="Freeform 25">
                <a:extLst>
                  <a:ext uri="{FF2B5EF4-FFF2-40B4-BE49-F238E27FC236}">
                    <a16:creationId xmlns:a16="http://schemas.microsoft.com/office/drawing/2014/main" id="{593FDD55-216F-4973-AA40-FC27E2BED23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70690">
                <a:off x="2745" y="3109"/>
                <a:ext cx="442" cy="123"/>
              </a:xfrm>
              <a:custGeom>
                <a:avLst/>
                <a:gdLst>
                  <a:gd name="T0" fmla="*/ 0 w 346"/>
                  <a:gd name="T1" fmla="*/ 96 h 183"/>
                  <a:gd name="T2" fmla="*/ 220 w 346"/>
                  <a:gd name="T3" fmla="*/ 5 h 183"/>
                  <a:gd name="T4" fmla="*/ 442 w 346"/>
                  <a:gd name="T5" fmla="*/ 123 h 18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6" h="183">
                    <a:moveTo>
                      <a:pt x="0" y="143"/>
                    </a:moveTo>
                    <a:cubicBezTo>
                      <a:pt x="29" y="120"/>
                      <a:pt x="114" y="0"/>
                      <a:pt x="172" y="7"/>
                    </a:cubicBezTo>
                    <a:cubicBezTo>
                      <a:pt x="230" y="14"/>
                      <a:pt x="310" y="146"/>
                      <a:pt x="346" y="183"/>
                    </a:cubicBezTo>
                  </a:path>
                </a:pathLst>
              </a:custGeom>
              <a:noFill/>
              <a:ln w="38100" cap="flat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2" name="Oval 26">
                <a:extLst>
                  <a:ext uri="{FF2B5EF4-FFF2-40B4-BE49-F238E27FC236}">
                    <a16:creationId xmlns:a16="http://schemas.microsoft.com/office/drawing/2014/main" id="{D6924955-33B6-4DA5-B3F6-858342E92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6" y="3351"/>
                <a:ext cx="97" cy="12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3" name="Line 27">
                <a:extLst>
                  <a:ext uri="{FF2B5EF4-FFF2-40B4-BE49-F238E27FC236}">
                    <a16:creationId xmlns:a16="http://schemas.microsoft.com/office/drawing/2014/main" id="{B8D8A716-D212-4D50-BB28-62DE56EA2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86" y="3213"/>
                <a:ext cx="0" cy="36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4" name="Line 28">
                <a:extLst>
                  <a:ext uri="{FF2B5EF4-FFF2-40B4-BE49-F238E27FC236}">
                    <a16:creationId xmlns:a16="http://schemas.microsoft.com/office/drawing/2014/main" id="{F3E867BA-1F9D-4AFC-B951-C7730CC16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1" y="3001"/>
                <a:ext cx="239" cy="23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5" name="Line 29">
                <a:extLst>
                  <a:ext uri="{FF2B5EF4-FFF2-40B4-BE49-F238E27FC236}">
                    <a16:creationId xmlns:a16="http://schemas.microsoft.com/office/drawing/2014/main" id="{D00FCCF6-23DE-4C34-91A5-C6F2FF7C3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1" y="3014"/>
                <a:ext cx="239" cy="23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6" name="Rectangle 30">
                <a:extLst>
                  <a:ext uri="{FF2B5EF4-FFF2-40B4-BE49-F238E27FC236}">
                    <a16:creationId xmlns:a16="http://schemas.microsoft.com/office/drawing/2014/main" id="{33B5437B-5A06-462F-9E31-DA62F39F1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3873"/>
                <a:ext cx="321" cy="36"/>
              </a:xfrm>
              <a:prstGeom prst="rect">
                <a:avLst/>
              </a:prstGeom>
              <a:solidFill>
                <a:srgbClr val="2421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7" name="Line 31">
                <a:extLst>
                  <a:ext uri="{FF2B5EF4-FFF2-40B4-BE49-F238E27FC236}">
                    <a16:creationId xmlns:a16="http://schemas.microsoft.com/office/drawing/2014/main" id="{D8574852-D360-4D6F-946E-BC92549EFC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2" y="2714"/>
                <a:ext cx="9" cy="1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8" name="Line 32">
                <a:extLst>
                  <a:ext uri="{FF2B5EF4-FFF2-40B4-BE49-F238E27FC236}">
                    <a16:creationId xmlns:a16="http://schemas.microsoft.com/office/drawing/2014/main" id="{5101B0AA-7DB9-4290-8747-D87D65131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1" y="2714"/>
                <a:ext cx="0" cy="136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19" name="Line 33">
                <a:extLst>
                  <a:ext uri="{FF2B5EF4-FFF2-40B4-BE49-F238E27FC236}">
                    <a16:creationId xmlns:a16="http://schemas.microsoft.com/office/drawing/2014/main" id="{5CBF3A2C-8075-429E-9D6F-3D7EE6C970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177" y="3824"/>
                <a:ext cx="0" cy="5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20" name="Line 34">
                <a:extLst>
                  <a:ext uri="{FF2B5EF4-FFF2-40B4-BE49-F238E27FC236}">
                    <a16:creationId xmlns:a16="http://schemas.microsoft.com/office/drawing/2014/main" id="{DC0F8FBA-5655-4BAB-8D02-934766A1C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5" y="2714"/>
                <a:ext cx="0" cy="101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21" name="Line 35">
                <a:extLst>
                  <a:ext uri="{FF2B5EF4-FFF2-40B4-BE49-F238E27FC236}">
                    <a16:creationId xmlns:a16="http://schemas.microsoft.com/office/drawing/2014/main" id="{1E9F31E7-8761-4ABA-ABAD-01D8AF118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689" y="3488"/>
                <a:ext cx="0" cy="48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22" name="Rectangle 36">
                <a:extLst>
                  <a:ext uri="{FF2B5EF4-FFF2-40B4-BE49-F238E27FC236}">
                    <a16:creationId xmlns:a16="http://schemas.microsoft.com/office/drawing/2014/main" id="{70F3D057-BC4C-4651-8C1D-90E43496C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7" y="2882"/>
                <a:ext cx="325" cy="3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23" name="Freeform 37">
                <a:extLst>
                  <a:ext uri="{FF2B5EF4-FFF2-40B4-BE49-F238E27FC236}">
                    <a16:creationId xmlns:a16="http://schemas.microsoft.com/office/drawing/2014/main" id="{65CDDCCC-8E59-4711-A6D6-A91EE86C063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70690">
                <a:off x="2194" y="2918"/>
                <a:ext cx="442" cy="122"/>
              </a:xfrm>
              <a:custGeom>
                <a:avLst/>
                <a:gdLst>
                  <a:gd name="T0" fmla="*/ 0 w 346"/>
                  <a:gd name="T1" fmla="*/ 95 h 183"/>
                  <a:gd name="T2" fmla="*/ 220 w 346"/>
                  <a:gd name="T3" fmla="*/ 5 h 183"/>
                  <a:gd name="T4" fmla="*/ 442 w 346"/>
                  <a:gd name="T5" fmla="*/ 122 h 18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6" h="183">
                    <a:moveTo>
                      <a:pt x="0" y="143"/>
                    </a:moveTo>
                    <a:cubicBezTo>
                      <a:pt x="29" y="120"/>
                      <a:pt x="114" y="0"/>
                      <a:pt x="172" y="7"/>
                    </a:cubicBezTo>
                    <a:cubicBezTo>
                      <a:pt x="230" y="14"/>
                      <a:pt x="310" y="146"/>
                      <a:pt x="346" y="183"/>
                    </a:cubicBezTo>
                  </a:path>
                </a:pathLst>
              </a:custGeom>
              <a:noFill/>
              <a:ln w="38100" cap="flat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24" name="Rectangle 38">
                <a:extLst>
                  <a:ext uri="{FF2B5EF4-FFF2-40B4-BE49-F238E27FC236}">
                    <a16:creationId xmlns:a16="http://schemas.microsoft.com/office/drawing/2014/main" id="{25B67CD7-6422-4007-9EF6-627C281DF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6" y="3405"/>
                <a:ext cx="325" cy="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25" name="Line 39">
                <a:extLst>
                  <a:ext uri="{FF2B5EF4-FFF2-40B4-BE49-F238E27FC236}">
                    <a16:creationId xmlns:a16="http://schemas.microsoft.com/office/drawing/2014/main" id="{6D9EE617-DBB7-4B9B-A7B8-9195517D1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1" y="3683"/>
                <a:ext cx="0" cy="36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926" name="Rectangle 40">
                <a:extLst>
                  <a:ext uri="{FF2B5EF4-FFF2-40B4-BE49-F238E27FC236}">
                    <a16:creationId xmlns:a16="http://schemas.microsoft.com/office/drawing/2014/main" id="{CE432777-3731-41AD-ABA4-A9CB351E4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6" y="3489"/>
                <a:ext cx="325" cy="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6902" name="Line 41">
              <a:extLst>
                <a:ext uri="{FF2B5EF4-FFF2-40B4-BE49-F238E27FC236}">
                  <a16:creationId xmlns:a16="http://schemas.microsoft.com/office/drawing/2014/main" id="{C2FA4969-4DC4-4541-9391-A364F5FF0B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0" y="2695"/>
              <a:ext cx="278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113130" name="Group 42">
            <a:extLst>
              <a:ext uri="{FF2B5EF4-FFF2-40B4-BE49-F238E27FC236}">
                <a16:creationId xmlns:a16="http://schemas.microsoft.com/office/drawing/2014/main" id="{4A61D7B8-40BA-485C-86F4-0207091C08D7}"/>
              </a:ext>
            </a:extLst>
          </p:cNvPr>
          <p:cNvGrpSpPr>
            <a:grpSpLocks/>
          </p:cNvGrpSpPr>
          <p:nvPr/>
        </p:nvGrpSpPr>
        <p:grpSpPr bwMode="auto">
          <a:xfrm>
            <a:off x="1784350" y="1414463"/>
            <a:ext cx="4581525" cy="4002087"/>
            <a:chOff x="5661" y="2593"/>
            <a:chExt cx="3062" cy="2675"/>
          </a:xfrm>
        </p:grpSpPr>
        <p:sp>
          <p:nvSpPr>
            <p:cNvPr id="36872" name="Oval 43">
              <a:extLst>
                <a:ext uri="{FF2B5EF4-FFF2-40B4-BE49-F238E27FC236}">
                  <a16:creationId xmlns:a16="http://schemas.microsoft.com/office/drawing/2014/main" id="{F8F1E7BB-F862-4024-9590-EDCF19F52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" y="2593"/>
              <a:ext cx="2675" cy="2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73" name="Line 44">
              <a:extLst>
                <a:ext uri="{FF2B5EF4-FFF2-40B4-BE49-F238E27FC236}">
                  <a16:creationId xmlns:a16="http://schemas.microsoft.com/office/drawing/2014/main" id="{EB4F27A0-0835-4E4A-A290-E3CDA6C3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61" y="3942"/>
              <a:ext cx="387" cy="1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74" name="Text Box 45">
              <a:extLst>
                <a:ext uri="{FF2B5EF4-FFF2-40B4-BE49-F238E27FC236}">
                  <a16:creationId xmlns:a16="http://schemas.microsoft.com/office/drawing/2014/main" id="{93E87569-F5B7-411E-8C49-640D3F9BC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4" y="3849"/>
              <a:ext cx="12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EA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75" name="Text Box 46">
              <a:extLst>
                <a:ext uri="{FF2B5EF4-FFF2-40B4-BE49-F238E27FC236}">
                  <a16:creationId xmlns:a16="http://schemas.microsoft.com/office/drawing/2014/main" id="{FC79AA2A-2811-4D41-8ED8-6796DD731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0" y="3308"/>
              <a:ext cx="12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EA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76" name="Oval 47">
              <a:extLst>
                <a:ext uri="{FF2B5EF4-FFF2-40B4-BE49-F238E27FC236}">
                  <a16:creationId xmlns:a16="http://schemas.microsoft.com/office/drawing/2014/main" id="{6130AAA8-2A28-4042-AC38-AFFA88693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1" y="4424"/>
              <a:ext cx="101" cy="12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77" name="Rectangle 48">
              <a:extLst>
                <a:ext uri="{FF2B5EF4-FFF2-40B4-BE49-F238E27FC236}">
                  <a16:creationId xmlns:a16="http://schemas.microsoft.com/office/drawing/2014/main" id="{77989554-CAC2-4A0E-BE13-27C51684D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" y="3410"/>
              <a:ext cx="382" cy="902"/>
            </a:xfrm>
            <a:prstGeom prst="rect">
              <a:avLst/>
            </a:prstGeom>
            <a:gradFill rotWithShape="1">
              <a:gsLst>
                <a:gs pos="0">
                  <a:srgbClr val="9FD0DA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78" name="Rectangle 49">
              <a:extLst>
                <a:ext uri="{FF2B5EF4-FFF2-40B4-BE49-F238E27FC236}">
                  <a16:creationId xmlns:a16="http://schemas.microsoft.com/office/drawing/2014/main" id="{A0C3587B-E4F3-45AF-BC18-3A7B98980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1" y="4163"/>
              <a:ext cx="378" cy="484"/>
            </a:xfrm>
            <a:prstGeom prst="rect">
              <a:avLst/>
            </a:prstGeom>
            <a:gradFill rotWithShape="1">
              <a:gsLst>
                <a:gs pos="0">
                  <a:srgbClr val="9FD0DA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79" name="Line 50">
              <a:extLst>
                <a:ext uri="{FF2B5EF4-FFF2-40B4-BE49-F238E27FC236}">
                  <a16:creationId xmlns:a16="http://schemas.microsoft.com/office/drawing/2014/main" id="{54E81E4C-FA2F-4211-B635-6320EE294F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15" y="3407"/>
              <a:ext cx="3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0" name="Line 51">
              <a:extLst>
                <a:ext uri="{FF2B5EF4-FFF2-40B4-BE49-F238E27FC236}">
                  <a16:creationId xmlns:a16="http://schemas.microsoft.com/office/drawing/2014/main" id="{A8215A1D-6AB8-410F-94E1-347DAC71B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62" y="4163"/>
              <a:ext cx="38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1" name="Rectangle 52">
              <a:extLst>
                <a:ext uri="{FF2B5EF4-FFF2-40B4-BE49-F238E27FC236}">
                  <a16:creationId xmlns:a16="http://schemas.microsoft.com/office/drawing/2014/main" id="{65013284-E4AE-4BE3-9AAC-43019A68B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" y="4041"/>
              <a:ext cx="325" cy="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2" name="Freeform 53">
              <a:extLst>
                <a:ext uri="{FF2B5EF4-FFF2-40B4-BE49-F238E27FC236}">
                  <a16:creationId xmlns:a16="http://schemas.microsoft.com/office/drawing/2014/main" id="{9DBB4DC2-593D-402B-BF8D-69B8DC365F3F}"/>
                </a:ext>
              </a:extLst>
            </p:cNvPr>
            <p:cNvSpPr>
              <a:spLocks/>
            </p:cNvSpPr>
            <p:nvPr/>
          </p:nvSpPr>
          <p:spPr bwMode="auto">
            <a:xfrm rot="1070690">
              <a:off x="7185" y="3700"/>
              <a:ext cx="442" cy="123"/>
            </a:xfrm>
            <a:custGeom>
              <a:avLst/>
              <a:gdLst>
                <a:gd name="T0" fmla="*/ 0 w 346"/>
                <a:gd name="T1" fmla="*/ 96 h 183"/>
                <a:gd name="T2" fmla="*/ 220 w 346"/>
                <a:gd name="T3" fmla="*/ 5 h 183"/>
                <a:gd name="T4" fmla="*/ 442 w 346"/>
                <a:gd name="T5" fmla="*/ 123 h 1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6" h="183">
                  <a:moveTo>
                    <a:pt x="0" y="143"/>
                  </a:moveTo>
                  <a:cubicBezTo>
                    <a:pt x="29" y="120"/>
                    <a:pt x="114" y="0"/>
                    <a:pt x="172" y="7"/>
                  </a:cubicBezTo>
                  <a:cubicBezTo>
                    <a:pt x="230" y="14"/>
                    <a:pt x="310" y="146"/>
                    <a:pt x="346" y="183"/>
                  </a:cubicBezTo>
                </a:path>
              </a:pathLst>
            </a:cu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3" name="Rectangle 54">
              <a:extLst>
                <a:ext uri="{FF2B5EF4-FFF2-40B4-BE49-F238E27FC236}">
                  <a16:creationId xmlns:a16="http://schemas.microsoft.com/office/drawing/2014/main" id="{9FDC1C2E-BD76-46E3-9A6C-E8A8FCC99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6" y="4464"/>
              <a:ext cx="321" cy="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4" name="Line 55">
              <a:extLst>
                <a:ext uri="{FF2B5EF4-FFF2-40B4-BE49-F238E27FC236}">
                  <a16:creationId xmlns:a16="http://schemas.microsoft.com/office/drawing/2014/main" id="{4F707346-24F0-419C-A843-72E4AC4D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62" y="3305"/>
              <a:ext cx="9" cy="1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5" name="Line 56">
              <a:extLst>
                <a:ext uri="{FF2B5EF4-FFF2-40B4-BE49-F238E27FC236}">
                  <a16:creationId xmlns:a16="http://schemas.microsoft.com/office/drawing/2014/main" id="{405C2FDB-3BD6-4CD2-83F7-AAFCE6E1C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1" y="3305"/>
              <a:ext cx="0" cy="1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6" name="Line 57">
              <a:extLst>
                <a:ext uri="{FF2B5EF4-FFF2-40B4-BE49-F238E27FC236}">
                  <a16:creationId xmlns:a16="http://schemas.microsoft.com/office/drawing/2014/main" id="{91441EE1-A3B4-403B-AB73-056A563041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617" y="4415"/>
              <a:ext cx="0" cy="5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7" name="Line 58">
              <a:extLst>
                <a:ext uri="{FF2B5EF4-FFF2-40B4-BE49-F238E27FC236}">
                  <a16:creationId xmlns:a16="http://schemas.microsoft.com/office/drawing/2014/main" id="{E2C94CF3-B3CA-4A44-806B-3A8791C5D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5" y="3305"/>
              <a:ext cx="0" cy="10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8" name="Line 59">
              <a:extLst>
                <a:ext uri="{FF2B5EF4-FFF2-40B4-BE49-F238E27FC236}">
                  <a16:creationId xmlns:a16="http://schemas.microsoft.com/office/drawing/2014/main" id="{749F62EC-66BF-4038-9E57-E7090B8203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129" y="4079"/>
              <a:ext cx="0" cy="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89" name="Rectangle 60">
              <a:extLst>
                <a:ext uri="{FF2B5EF4-FFF2-40B4-BE49-F238E27FC236}">
                  <a16:creationId xmlns:a16="http://schemas.microsoft.com/office/drawing/2014/main" id="{183B949B-77B6-4D05-9509-85D5332AC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7" y="3473"/>
              <a:ext cx="325" cy="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90" name="Freeform 61">
              <a:extLst>
                <a:ext uri="{FF2B5EF4-FFF2-40B4-BE49-F238E27FC236}">
                  <a16:creationId xmlns:a16="http://schemas.microsoft.com/office/drawing/2014/main" id="{8443B1FF-FD6C-471F-8651-B60ABBF29772}"/>
                </a:ext>
              </a:extLst>
            </p:cNvPr>
            <p:cNvSpPr>
              <a:spLocks/>
            </p:cNvSpPr>
            <p:nvPr/>
          </p:nvSpPr>
          <p:spPr bwMode="auto">
            <a:xfrm rot="1070690">
              <a:off x="6634" y="3509"/>
              <a:ext cx="442" cy="122"/>
            </a:xfrm>
            <a:custGeom>
              <a:avLst/>
              <a:gdLst>
                <a:gd name="T0" fmla="*/ 0 w 346"/>
                <a:gd name="T1" fmla="*/ 95 h 183"/>
                <a:gd name="T2" fmla="*/ 220 w 346"/>
                <a:gd name="T3" fmla="*/ 5 h 183"/>
                <a:gd name="T4" fmla="*/ 442 w 346"/>
                <a:gd name="T5" fmla="*/ 122 h 1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6" h="183">
                  <a:moveTo>
                    <a:pt x="0" y="143"/>
                  </a:moveTo>
                  <a:cubicBezTo>
                    <a:pt x="29" y="120"/>
                    <a:pt x="114" y="0"/>
                    <a:pt x="172" y="7"/>
                  </a:cubicBezTo>
                  <a:cubicBezTo>
                    <a:pt x="230" y="14"/>
                    <a:pt x="310" y="146"/>
                    <a:pt x="346" y="183"/>
                  </a:cubicBezTo>
                </a:path>
              </a:pathLst>
            </a:cu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91" name="Rectangle 62">
              <a:extLst>
                <a:ext uri="{FF2B5EF4-FFF2-40B4-BE49-F238E27FC236}">
                  <a16:creationId xmlns:a16="http://schemas.microsoft.com/office/drawing/2014/main" id="{7CEC4ACC-62A0-41F0-98C1-3CC997399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" y="3996"/>
              <a:ext cx="325" cy="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92" name="Line 63">
              <a:extLst>
                <a:ext uri="{FF2B5EF4-FFF2-40B4-BE49-F238E27FC236}">
                  <a16:creationId xmlns:a16="http://schemas.microsoft.com/office/drawing/2014/main" id="{8E455827-CC38-45DB-87BB-77CED35FF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11" y="4274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893" name="Rectangle 64">
              <a:extLst>
                <a:ext uri="{FF2B5EF4-FFF2-40B4-BE49-F238E27FC236}">
                  <a16:creationId xmlns:a16="http://schemas.microsoft.com/office/drawing/2014/main" id="{FDE8F553-A888-4FDC-9F12-5FCA5B55B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" y="4080"/>
              <a:ext cx="325" cy="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6894" name="Group 65">
              <a:extLst>
                <a:ext uri="{FF2B5EF4-FFF2-40B4-BE49-F238E27FC236}">
                  <a16:creationId xmlns:a16="http://schemas.microsoft.com/office/drawing/2014/main" id="{AAB3366B-7932-4592-B4FC-0322DC5BD950}"/>
                </a:ext>
              </a:extLst>
            </p:cNvPr>
            <p:cNvGrpSpPr>
              <a:grpSpLocks/>
            </p:cNvGrpSpPr>
            <p:nvPr/>
          </p:nvGrpSpPr>
          <p:grpSpPr bwMode="auto">
            <a:xfrm rot="1046406">
              <a:off x="7289" y="3497"/>
              <a:ext cx="187" cy="356"/>
              <a:chOff x="528" y="1728"/>
              <a:chExt cx="768" cy="1392"/>
            </a:xfrm>
          </p:grpSpPr>
          <p:sp>
            <p:nvSpPr>
              <p:cNvPr id="36898" name="Freeform 66">
                <a:extLst>
                  <a:ext uri="{FF2B5EF4-FFF2-40B4-BE49-F238E27FC236}">
                    <a16:creationId xmlns:a16="http://schemas.microsoft.com/office/drawing/2014/main" id="{0A504C4C-11F5-4AEC-8C2F-F4E96C789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" y="2448"/>
                <a:ext cx="528" cy="672"/>
              </a:xfrm>
              <a:custGeom>
                <a:avLst/>
                <a:gdLst>
                  <a:gd name="T0" fmla="*/ 0 w 528"/>
                  <a:gd name="T1" fmla="*/ 0 h 672"/>
                  <a:gd name="T2" fmla="*/ 288 w 528"/>
                  <a:gd name="T3" fmla="*/ 288 h 672"/>
                  <a:gd name="T4" fmla="*/ 528 w 528"/>
                  <a:gd name="T5" fmla="*/ 672 h 67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28" h="672">
                    <a:moveTo>
                      <a:pt x="0" y="0"/>
                    </a:moveTo>
                    <a:cubicBezTo>
                      <a:pt x="100" y="88"/>
                      <a:pt x="200" y="176"/>
                      <a:pt x="288" y="288"/>
                    </a:cubicBezTo>
                    <a:cubicBezTo>
                      <a:pt x="376" y="400"/>
                      <a:pt x="488" y="592"/>
                      <a:pt x="528" y="672"/>
                    </a:cubicBezTo>
                  </a:path>
                </a:pathLst>
              </a:cu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899" name="Freeform 67">
                <a:extLst>
                  <a:ext uri="{FF2B5EF4-FFF2-40B4-BE49-F238E27FC236}">
                    <a16:creationId xmlns:a16="http://schemas.microsoft.com/office/drawing/2014/main" id="{5501CD50-7FDD-434B-BCE7-1CAD0F5A6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1728"/>
                <a:ext cx="240" cy="1392"/>
              </a:xfrm>
              <a:custGeom>
                <a:avLst/>
                <a:gdLst>
                  <a:gd name="T0" fmla="*/ 0 w 240"/>
                  <a:gd name="T1" fmla="*/ 1392 h 1392"/>
                  <a:gd name="T2" fmla="*/ 96 w 240"/>
                  <a:gd name="T3" fmla="*/ 576 h 1392"/>
                  <a:gd name="T4" fmla="*/ 240 w 240"/>
                  <a:gd name="T5" fmla="*/ 0 h 13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40" h="1392">
                    <a:moveTo>
                      <a:pt x="0" y="1392"/>
                    </a:moveTo>
                    <a:cubicBezTo>
                      <a:pt x="28" y="1100"/>
                      <a:pt x="56" y="808"/>
                      <a:pt x="96" y="576"/>
                    </a:cubicBezTo>
                    <a:cubicBezTo>
                      <a:pt x="136" y="344"/>
                      <a:pt x="216" y="104"/>
                      <a:pt x="240" y="0"/>
                    </a:cubicBezTo>
                  </a:path>
                </a:pathLst>
              </a:cu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895" name="Group 68">
              <a:extLst>
                <a:ext uri="{FF2B5EF4-FFF2-40B4-BE49-F238E27FC236}">
                  <a16:creationId xmlns:a16="http://schemas.microsoft.com/office/drawing/2014/main" id="{01059657-D581-4DDC-A471-9F7CCBC93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" y="3954"/>
              <a:ext cx="120" cy="366"/>
              <a:chOff x="7360" y="1716"/>
              <a:chExt cx="120" cy="366"/>
            </a:xfrm>
          </p:grpSpPr>
          <p:sp>
            <p:nvSpPr>
              <p:cNvPr id="36896" name="Line 69">
                <a:extLst>
                  <a:ext uri="{FF2B5EF4-FFF2-40B4-BE49-F238E27FC236}">
                    <a16:creationId xmlns:a16="http://schemas.microsoft.com/office/drawing/2014/main" id="{405A96B5-D414-469E-A6D6-13C02F16C6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918277" flipV="1">
                <a:off x="7420" y="1716"/>
                <a:ext cx="0" cy="36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897" name="Oval 70">
                <a:extLst>
                  <a:ext uri="{FF2B5EF4-FFF2-40B4-BE49-F238E27FC236}">
                    <a16:creationId xmlns:a16="http://schemas.microsoft.com/office/drawing/2014/main" id="{C4A66F4B-8C6F-46A0-98B4-70711E156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0" y="1808"/>
                <a:ext cx="120" cy="12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EA020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6870" name="Oval 78">
            <a:extLst>
              <a:ext uri="{FF2B5EF4-FFF2-40B4-BE49-F238E27FC236}">
                <a16:creationId xmlns:a16="http://schemas.microsoft.com/office/drawing/2014/main" id="{A3EF9D9C-5800-4D0F-AF1E-ED0529F3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550" y="5857875"/>
            <a:ext cx="1130300" cy="736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871" name="Freeform 79">
            <a:extLst>
              <a:ext uri="{FF2B5EF4-FFF2-40B4-BE49-F238E27FC236}">
                <a16:creationId xmlns:a16="http://schemas.microsoft.com/office/drawing/2014/main" id="{58E3160B-0DEE-49EE-B70D-1C152C5925AC}"/>
              </a:ext>
            </a:extLst>
          </p:cNvPr>
          <p:cNvSpPr>
            <a:spLocks/>
          </p:cNvSpPr>
          <p:nvPr/>
        </p:nvSpPr>
        <p:spPr bwMode="auto">
          <a:xfrm flipV="1">
            <a:off x="4370388" y="6003925"/>
            <a:ext cx="657225" cy="438150"/>
          </a:xfrm>
          <a:custGeom>
            <a:avLst/>
            <a:gdLst>
              <a:gd name="T0" fmla="*/ 0 w 6017"/>
              <a:gd name="T1" fmla="*/ 249325 h 3708"/>
              <a:gd name="T2" fmla="*/ 60840 w 6017"/>
              <a:gd name="T3" fmla="*/ 36985 h 3708"/>
              <a:gd name="T4" fmla="*/ 149096 w 6017"/>
              <a:gd name="T5" fmla="*/ 437323 h 3708"/>
              <a:gd name="T6" fmla="*/ 244889 w 6017"/>
              <a:gd name="T7" fmla="*/ 31904 h 3708"/>
              <a:gd name="T8" fmla="*/ 337187 w 6017"/>
              <a:gd name="T9" fmla="*/ 437323 h 3708"/>
              <a:gd name="T10" fmla="*/ 430140 w 6017"/>
              <a:gd name="T11" fmla="*/ 33322 h 3708"/>
              <a:gd name="T12" fmla="*/ 524513 w 6017"/>
              <a:gd name="T13" fmla="*/ 435787 h 3708"/>
              <a:gd name="T14" fmla="*/ 619541 w 6017"/>
              <a:gd name="T15" fmla="*/ 32613 h 3708"/>
              <a:gd name="T16" fmla="*/ 657225 w 6017"/>
              <a:gd name="T17" fmla="*/ 240463 h 37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17" h="3708">
                <a:moveTo>
                  <a:pt x="0" y="2110"/>
                </a:moveTo>
                <a:cubicBezTo>
                  <a:pt x="94" y="1810"/>
                  <a:pt x="330" y="48"/>
                  <a:pt x="557" y="313"/>
                </a:cubicBezTo>
                <a:cubicBezTo>
                  <a:pt x="784" y="578"/>
                  <a:pt x="1084" y="3708"/>
                  <a:pt x="1365" y="3701"/>
                </a:cubicBezTo>
                <a:cubicBezTo>
                  <a:pt x="1646" y="3694"/>
                  <a:pt x="1955" y="270"/>
                  <a:pt x="2242" y="270"/>
                </a:cubicBezTo>
                <a:cubicBezTo>
                  <a:pt x="2529" y="270"/>
                  <a:pt x="2804" y="3699"/>
                  <a:pt x="3087" y="3701"/>
                </a:cubicBezTo>
                <a:cubicBezTo>
                  <a:pt x="3370" y="3703"/>
                  <a:pt x="3652" y="284"/>
                  <a:pt x="3938" y="282"/>
                </a:cubicBezTo>
                <a:cubicBezTo>
                  <a:pt x="4224" y="280"/>
                  <a:pt x="4513" y="3689"/>
                  <a:pt x="4802" y="3688"/>
                </a:cubicBezTo>
                <a:cubicBezTo>
                  <a:pt x="5091" y="3687"/>
                  <a:pt x="5469" y="552"/>
                  <a:pt x="5672" y="276"/>
                </a:cubicBezTo>
                <a:cubicBezTo>
                  <a:pt x="5875" y="0"/>
                  <a:pt x="5945" y="1669"/>
                  <a:pt x="6017" y="203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0429CC-2797-B97E-CCDE-3DAB7C0F1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en-GB" sz="2800" dirty="0">
                <a:latin typeface="Arial (Headings)"/>
              </a:rPr>
              <a:t>Coherent control of a single electron spin</a:t>
            </a:r>
            <a:endParaRPr lang="it-IT" sz="2800" dirty="0">
              <a:latin typeface="Arial (Headings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2FBD5-2073-E416-91A9-DEF5F1189CEF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EF55034B-D6D8-4E79-A7A4-377A52E87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2305050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Dot current (fA)</a:t>
            </a:r>
            <a:endParaRPr kumimoji="0" lang="en-US" altLang="en-US" sz="22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39EC4B46-F44F-4ECA-926C-768174DDC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468313"/>
            <a:ext cx="158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en-US" sz="22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BC03D0F6-E907-4F4B-B21A-38817CB3B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1095375"/>
            <a:ext cx="158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en-US" sz="22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4" name="Rectangle 6">
            <a:extLst>
              <a:ext uri="{FF2B5EF4-FFF2-40B4-BE49-F238E27FC236}">
                <a16:creationId xmlns:a16="http://schemas.microsoft.com/office/drawing/2014/main" id="{9F9EC187-FC22-4BC6-AF6C-8DD2E9ED5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1738313"/>
            <a:ext cx="158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en-US" sz="22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5" name="Rectangle 7">
            <a:extLst>
              <a:ext uri="{FF2B5EF4-FFF2-40B4-BE49-F238E27FC236}">
                <a16:creationId xmlns:a16="http://schemas.microsoft.com/office/drawing/2014/main" id="{0AD02ECA-91F3-496E-A4D5-F978C1256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339975"/>
            <a:ext cx="158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en-US" sz="22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6" name="Text Box 8">
            <a:extLst>
              <a:ext uri="{FF2B5EF4-FFF2-40B4-BE49-F238E27FC236}">
                <a16:creationId xmlns:a16="http://schemas.microsoft.com/office/drawing/2014/main" id="{C097DF13-01B3-45E3-A530-D8569BCD7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484813"/>
            <a:ext cx="5956300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max </a:t>
            </a:r>
            <a:r>
              <a:rPr kumimoji="0" lang="en-US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B</a:t>
            </a:r>
            <a:r>
              <a:rPr kumimoji="0" lang="en-US" alt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~</a:t>
            </a:r>
            <a:r>
              <a:rPr kumimoji="0" lang="en-US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1.9 mT,  compare </a:t>
            </a:r>
            <a:r>
              <a:rPr kumimoji="0" lang="en-US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B</a:t>
            </a:r>
            <a:r>
              <a:rPr kumimoji="0" lang="en-US" altLang="en-US" sz="2000" b="0" i="1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N,z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~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 1.3 mT</a:t>
            </a:r>
            <a:b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Analysis: Koppens, Klauser, et al,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PRL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Arial" panose="020B0604020202020204" pitchFamily="34" charset="0"/>
              </a:rPr>
              <a:t> 2007</a:t>
            </a:r>
            <a:endParaRPr kumimoji="0" lang="el-GR" altLang="en-US" sz="18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Sylfaen" panose="010A0502050306030303" pitchFamily="18" charset="0"/>
              <a:ea typeface="+mn-ea"/>
              <a:cs typeface="+mn-cs"/>
            </a:endParaRPr>
          </a:p>
        </p:txBody>
      </p:sp>
      <p:sp>
        <p:nvSpPr>
          <p:cNvPr id="37897" name="Rectangle 9">
            <a:extLst>
              <a:ext uri="{FF2B5EF4-FFF2-40B4-BE49-F238E27FC236}">
                <a16:creationId xmlns:a16="http://schemas.microsoft.com/office/drawing/2014/main" id="{8F8E2B8F-BF60-4845-AD63-8C0134B7C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43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8" name="Rectangle 10">
            <a:extLst>
              <a:ext uri="{FF2B5EF4-FFF2-40B4-BE49-F238E27FC236}">
                <a16:creationId xmlns:a16="http://schemas.microsoft.com/office/drawing/2014/main" id="{C7EB05B1-9E28-4942-9148-7BA427FB2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89700"/>
            <a:ext cx="3159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  <a:sym typeface="Gill Sans"/>
              </a:rPr>
              <a:t>Koppens et al.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  <a:sym typeface="Gill Sans"/>
              </a:rPr>
              <a:t> Nature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  <a:sym typeface="Gill Sans"/>
              </a:rPr>
              <a:t>  (’06)</a:t>
            </a:r>
          </a:p>
        </p:txBody>
      </p:sp>
      <p:pic>
        <p:nvPicPr>
          <p:cNvPr id="37899" name="Picture 11" descr="singletraces">
            <a:extLst>
              <a:ext uri="{FF2B5EF4-FFF2-40B4-BE49-F238E27FC236}">
                <a16:creationId xmlns:a16="http://schemas.microsoft.com/office/drawing/2014/main" id="{A5E6C7A8-5CD4-491B-AF07-902C29396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042988"/>
            <a:ext cx="42767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82823" name="Group 135">
            <a:extLst>
              <a:ext uri="{FF2B5EF4-FFF2-40B4-BE49-F238E27FC236}">
                <a16:creationId xmlns:a16="http://schemas.microsoft.com/office/drawing/2014/main" id="{A0D67DF9-CE3F-4C8E-A1DF-2AA44F6D08C2}"/>
              </a:ext>
            </a:extLst>
          </p:cNvPr>
          <p:cNvGrpSpPr>
            <a:grpSpLocks/>
          </p:cNvGrpSpPr>
          <p:nvPr/>
        </p:nvGrpSpPr>
        <p:grpSpPr bwMode="auto">
          <a:xfrm>
            <a:off x="5272088" y="4173538"/>
            <a:ext cx="3176587" cy="2089150"/>
            <a:chOff x="3632" y="3074"/>
            <a:chExt cx="1833" cy="1205"/>
          </a:xfrm>
        </p:grpSpPr>
        <p:sp>
          <p:nvSpPr>
            <p:cNvPr id="37915" name="Rectangle 13">
              <a:extLst>
                <a:ext uri="{FF2B5EF4-FFF2-40B4-BE49-F238E27FC236}">
                  <a16:creationId xmlns:a16="http://schemas.microsoft.com/office/drawing/2014/main" id="{B3A07B4A-F534-4AD4-A3A3-29C71A764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9" y="3665"/>
              <a:ext cx="29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1000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16" name="AutoShape 15">
              <a:extLst>
                <a:ext uri="{FF2B5EF4-FFF2-40B4-BE49-F238E27FC236}">
                  <a16:creationId xmlns:a16="http://schemas.microsoft.com/office/drawing/2014/main" id="{A26DC778-5293-4E87-BE83-83FF40227F6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10" y="3645"/>
              <a:ext cx="840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17" name="Rectangle 16">
              <a:extLst>
                <a:ext uri="{FF2B5EF4-FFF2-40B4-BE49-F238E27FC236}">
                  <a16:creationId xmlns:a16="http://schemas.microsoft.com/office/drawing/2014/main" id="{F2F389F0-F84D-4C81-BF79-B3477262D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3652"/>
              <a:ext cx="586" cy="4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18" name="Rectangle 17">
              <a:extLst>
                <a:ext uri="{FF2B5EF4-FFF2-40B4-BE49-F238E27FC236}">
                  <a16:creationId xmlns:a16="http://schemas.microsoft.com/office/drawing/2014/main" id="{49323822-FEC2-4C34-AF8B-1483C0357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3174"/>
              <a:ext cx="1777" cy="1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19" name="Rectangle 18">
              <a:extLst>
                <a:ext uri="{FF2B5EF4-FFF2-40B4-BE49-F238E27FC236}">
                  <a16:creationId xmlns:a16="http://schemas.microsoft.com/office/drawing/2014/main" id="{F474E735-8E2E-4E60-9032-FBC59A93F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" y="3817"/>
              <a:ext cx="74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0" name="Rectangle 19">
              <a:extLst>
                <a:ext uri="{FF2B5EF4-FFF2-40B4-BE49-F238E27FC236}">
                  <a16:creationId xmlns:a16="http://schemas.microsoft.com/office/drawing/2014/main" id="{008E8797-7FF2-4E54-9F65-FC8DBFC7E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3228"/>
              <a:ext cx="146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1" name="Rectangle 20">
              <a:extLst>
                <a:ext uri="{FF2B5EF4-FFF2-40B4-BE49-F238E27FC236}">
                  <a16:creationId xmlns:a16="http://schemas.microsoft.com/office/drawing/2014/main" id="{871F6222-BF0A-4F5C-8BD4-5AED6953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2" y="3924"/>
              <a:ext cx="7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2" name="Rectangle 21">
              <a:extLst>
                <a:ext uri="{FF2B5EF4-FFF2-40B4-BE49-F238E27FC236}">
                  <a16:creationId xmlns:a16="http://schemas.microsoft.com/office/drawing/2014/main" id="{6F55C0FF-CFD1-4992-88D8-F616B1FC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3" y="3922"/>
              <a:ext cx="7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3" name="Rectangle 22">
              <a:extLst>
                <a:ext uri="{FF2B5EF4-FFF2-40B4-BE49-F238E27FC236}">
                  <a16:creationId xmlns:a16="http://schemas.microsoft.com/office/drawing/2014/main" id="{38DD6273-9E24-43A0-9DBF-C4EC2BC53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9" y="3924"/>
              <a:ext cx="18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3.5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4" name="Rectangle 23">
              <a:extLst>
                <a:ext uri="{FF2B5EF4-FFF2-40B4-BE49-F238E27FC236}">
                  <a16:creationId xmlns:a16="http://schemas.microsoft.com/office/drawing/2014/main" id="{E04F5AE4-5560-47E5-BD2A-569B94F83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3074"/>
              <a:ext cx="1089" cy="8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5" name="Rectangle 24">
              <a:extLst>
                <a:ext uri="{FF2B5EF4-FFF2-40B4-BE49-F238E27FC236}">
                  <a16:creationId xmlns:a16="http://schemas.microsoft.com/office/drawing/2014/main" id="{1787EB08-C180-4196-8A08-98FFB718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3259"/>
              <a:ext cx="1089" cy="658"/>
            </a:xfrm>
            <a:prstGeom prst="rect">
              <a:avLst/>
            </a:prstGeom>
            <a:noFill/>
            <a:ln w="9525" cap="rnd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6" name="Freeform 25">
              <a:extLst>
                <a:ext uri="{FF2B5EF4-FFF2-40B4-BE49-F238E27FC236}">
                  <a16:creationId xmlns:a16="http://schemas.microsoft.com/office/drawing/2014/main" id="{9A4DD302-69A8-4541-93A4-D94851A01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" y="3402"/>
              <a:ext cx="517" cy="264"/>
            </a:xfrm>
            <a:custGeom>
              <a:avLst/>
              <a:gdLst>
                <a:gd name="T0" fmla="*/ 0 w 38"/>
                <a:gd name="T1" fmla="*/ 264 h 22"/>
                <a:gd name="T2" fmla="*/ 14 w 38"/>
                <a:gd name="T3" fmla="*/ 252 h 22"/>
                <a:gd name="T4" fmla="*/ 14 w 38"/>
                <a:gd name="T5" fmla="*/ 252 h 22"/>
                <a:gd name="T6" fmla="*/ 27 w 38"/>
                <a:gd name="T7" fmla="*/ 252 h 22"/>
                <a:gd name="T8" fmla="*/ 41 w 38"/>
                <a:gd name="T9" fmla="*/ 240 h 22"/>
                <a:gd name="T10" fmla="*/ 41 w 38"/>
                <a:gd name="T11" fmla="*/ 240 h 22"/>
                <a:gd name="T12" fmla="*/ 54 w 38"/>
                <a:gd name="T13" fmla="*/ 228 h 22"/>
                <a:gd name="T14" fmla="*/ 68 w 38"/>
                <a:gd name="T15" fmla="*/ 228 h 22"/>
                <a:gd name="T16" fmla="*/ 68 w 38"/>
                <a:gd name="T17" fmla="*/ 216 h 22"/>
                <a:gd name="T18" fmla="*/ 82 w 38"/>
                <a:gd name="T19" fmla="*/ 216 h 22"/>
                <a:gd name="T20" fmla="*/ 95 w 38"/>
                <a:gd name="T21" fmla="*/ 216 h 22"/>
                <a:gd name="T22" fmla="*/ 109 w 38"/>
                <a:gd name="T23" fmla="*/ 204 h 22"/>
                <a:gd name="T24" fmla="*/ 109 w 38"/>
                <a:gd name="T25" fmla="*/ 204 h 22"/>
                <a:gd name="T26" fmla="*/ 122 w 38"/>
                <a:gd name="T27" fmla="*/ 204 h 22"/>
                <a:gd name="T28" fmla="*/ 150 w 38"/>
                <a:gd name="T29" fmla="*/ 192 h 22"/>
                <a:gd name="T30" fmla="*/ 177 w 38"/>
                <a:gd name="T31" fmla="*/ 168 h 22"/>
                <a:gd name="T32" fmla="*/ 190 w 38"/>
                <a:gd name="T33" fmla="*/ 156 h 22"/>
                <a:gd name="T34" fmla="*/ 204 w 38"/>
                <a:gd name="T35" fmla="*/ 156 h 22"/>
                <a:gd name="T36" fmla="*/ 204 w 38"/>
                <a:gd name="T37" fmla="*/ 156 h 22"/>
                <a:gd name="T38" fmla="*/ 218 w 38"/>
                <a:gd name="T39" fmla="*/ 144 h 22"/>
                <a:gd name="T40" fmla="*/ 231 w 38"/>
                <a:gd name="T41" fmla="*/ 132 h 22"/>
                <a:gd name="T42" fmla="*/ 245 w 38"/>
                <a:gd name="T43" fmla="*/ 132 h 22"/>
                <a:gd name="T44" fmla="*/ 259 w 38"/>
                <a:gd name="T45" fmla="*/ 132 h 22"/>
                <a:gd name="T46" fmla="*/ 272 w 38"/>
                <a:gd name="T47" fmla="*/ 120 h 22"/>
                <a:gd name="T48" fmla="*/ 286 w 38"/>
                <a:gd name="T49" fmla="*/ 108 h 22"/>
                <a:gd name="T50" fmla="*/ 299 w 38"/>
                <a:gd name="T51" fmla="*/ 96 h 22"/>
                <a:gd name="T52" fmla="*/ 313 w 38"/>
                <a:gd name="T53" fmla="*/ 96 h 22"/>
                <a:gd name="T54" fmla="*/ 340 w 38"/>
                <a:gd name="T55" fmla="*/ 96 h 22"/>
                <a:gd name="T56" fmla="*/ 354 w 38"/>
                <a:gd name="T57" fmla="*/ 84 h 22"/>
                <a:gd name="T58" fmla="*/ 367 w 38"/>
                <a:gd name="T59" fmla="*/ 84 h 22"/>
                <a:gd name="T60" fmla="*/ 381 w 38"/>
                <a:gd name="T61" fmla="*/ 72 h 22"/>
                <a:gd name="T62" fmla="*/ 395 w 38"/>
                <a:gd name="T63" fmla="*/ 60 h 22"/>
                <a:gd name="T64" fmla="*/ 408 w 38"/>
                <a:gd name="T65" fmla="*/ 48 h 22"/>
                <a:gd name="T66" fmla="*/ 422 w 38"/>
                <a:gd name="T67" fmla="*/ 36 h 22"/>
                <a:gd name="T68" fmla="*/ 435 w 38"/>
                <a:gd name="T69" fmla="*/ 24 h 22"/>
                <a:gd name="T70" fmla="*/ 463 w 38"/>
                <a:gd name="T71" fmla="*/ 24 h 22"/>
                <a:gd name="T72" fmla="*/ 476 w 38"/>
                <a:gd name="T73" fmla="*/ 12 h 22"/>
                <a:gd name="T74" fmla="*/ 490 w 38"/>
                <a:gd name="T75" fmla="*/ 12 h 22"/>
                <a:gd name="T76" fmla="*/ 517 w 38"/>
                <a:gd name="T77" fmla="*/ 0 h 2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" h="22">
                  <a:moveTo>
                    <a:pt x="0" y="22"/>
                  </a:moveTo>
                  <a:lnTo>
                    <a:pt x="0" y="22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2" y="20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1" y="15"/>
                  </a:lnTo>
                  <a:lnTo>
                    <a:pt x="13" y="14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9" y="11"/>
                  </a:lnTo>
                  <a:lnTo>
                    <a:pt x="20" y="10"/>
                  </a:lnTo>
                  <a:lnTo>
                    <a:pt x="21" y="10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6" y="7"/>
                  </a:lnTo>
                  <a:lnTo>
                    <a:pt x="27" y="7"/>
                  </a:lnTo>
                  <a:lnTo>
                    <a:pt x="27" y="6"/>
                  </a:lnTo>
                  <a:lnTo>
                    <a:pt x="28" y="6"/>
                  </a:lnTo>
                  <a:lnTo>
                    <a:pt x="28" y="5"/>
                  </a:lnTo>
                  <a:lnTo>
                    <a:pt x="29" y="5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31" y="3"/>
                  </a:lnTo>
                  <a:lnTo>
                    <a:pt x="32" y="3"/>
                  </a:lnTo>
                  <a:lnTo>
                    <a:pt x="32" y="2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8" y="0"/>
                  </a:ln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7" name="Freeform 26">
              <a:extLst>
                <a:ext uri="{FF2B5EF4-FFF2-40B4-BE49-F238E27FC236}">
                  <a16:creationId xmlns:a16="http://schemas.microsoft.com/office/drawing/2014/main" id="{34D512F6-B02F-4BEC-8760-E03BBC622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5" y="3641"/>
              <a:ext cx="41" cy="37"/>
            </a:xfrm>
            <a:custGeom>
              <a:avLst/>
              <a:gdLst>
                <a:gd name="T0" fmla="*/ 41 w 3"/>
                <a:gd name="T1" fmla="*/ 25 h 3"/>
                <a:gd name="T2" fmla="*/ 27 w 3"/>
                <a:gd name="T3" fmla="*/ 37 h 3"/>
                <a:gd name="T4" fmla="*/ 0 w 3"/>
                <a:gd name="T5" fmla="*/ 25 h 3"/>
                <a:gd name="T6" fmla="*/ 27 w 3"/>
                <a:gd name="T7" fmla="*/ 0 h 3"/>
                <a:gd name="T8" fmla="*/ 41 w 3"/>
                <a:gd name="T9" fmla="*/ 25 h 3"/>
                <a:gd name="T10" fmla="*/ 27 w 3"/>
                <a:gd name="T11" fmla="*/ 25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8" name="Freeform 27">
              <a:extLst>
                <a:ext uri="{FF2B5EF4-FFF2-40B4-BE49-F238E27FC236}">
                  <a16:creationId xmlns:a16="http://schemas.microsoft.com/office/drawing/2014/main" id="{A7DADD53-125A-458C-AC31-AC32B97FC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5" y="3641"/>
              <a:ext cx="55" cy="37"/>
            </a:xfrm>
            <a:custGeom>
              <a:avLst/>
              <a:gdLst>
                <a:gd name="T0" fmla="*/ 55 w 4"/>
                <a:gd name="T1" fmla="*/ 25 h 3"/>
                <a:gd name="T2" fmla="*/ 28 w 4"/>
                <a:gd name="T3" fmla="*/ 37 h 3"/>
                <a:gd name="T4" fmla="*/ 0 w 4"/>
                <a:gd name="T5" fmla="*/ 25 h 3"/>
                <a:gd name="T6" fmla="*/ 28 w 4"/>
                <a:gd name="T7" fmla="*/ 0 h 3"/>
                <a:gd name="T8" fmla="*/ 55 w 4"/>
                <a:gd name="T9" fmla="*/ 25 h 3"/>
                <a:gd name="T10" fmla="*/ 28 w 4"/>
                <a:gd name="T11" fmla="*/ 25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29" name="Freeform 28">
              <a:extLst>
                <a:ext uri="{FF2B5EF4-FFF2-40B4-BE49-F238E27FC236}">
                  <a16:creationId xmlns:a16="http://schemas.microsoft.com/office/drawing/2014/main" id="{C67A2B80-CBCC-4D60-8D40-E692827DD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" y="3641"/>
              <a:ext cx="41" cy="37"/>
            </a:xfrm>
            <a:custGeom>
              <a:avLst/>
              <a:gdLst>
                <a:gd name="T0" fmla="*/ 41 w 3"/>
                <a:gd name="T1" fmla="*/ 12 h 3"/>
                <a:gd name="T2" fmla="*/ 14 w 3"/>
                <a:gd name="T3" fmla="*/ 37 h 3"/>
                <a:gd name="T4" fmla="*/ 0 w 3"/>
                <a:gd name="T5" fmla="*/ 12 h 3"/>
                <a:gd name="T6" fmla="*/ 14 w 3"/>
                <a:gd name="T7" fmla="*/ 0 h 3"/>
                <a:gd name="T8" fmla="*/ 41 w 3"/>
                <a:gd name="T9" fmla="*/ 12 h 3"/>
                <a:gd name="T10" fmla="*/ 14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0" name="Freeform 29">
              <a:extLst>
                <a:ext uri="{FF2B5EF4-FFF2-40B4-BE49-F238E27FC236}">
                  <a16:creationId xmlns:a16="http://schemas.microsoft.com/office/drawing/2014/main" id="{C5D1F179-4911-41BA-90A9-060E1AC870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" y="3641"/>
              <a:ext cx="41" cy="37"/>
            </a:xfrm>
            <a:custGeom>
              <a:avLst/>
              <a:gdLst>
                <a:gd name="T0" fmla="*/ 41 w 3"/>
                <a:gd name="T1" fmla="*/ 12 h 3"/>
                <a:gd name="T2" fmla="*/ 27 w 3"/>
                <a:gd name="T3" fmla="*/ 37 h 3"/>
                <a:gd name="T4" fmla="*/ 0 w 3"/>
                <a:gd name="T5" fmla="*/ 12 h 3"/>
                <a:gd name="T6" fmla="*/ 27 w 3"/>
                <a:gd name="T7" fmla="*/ 0 h 3"/>
                <a:gd name="T8" fmla="*/ 41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1" name="Freeform 30">
              <a:extLst>
                <a:ext uri="{FF2B5EF4-FFF2-40B4-BE49-F238E27FC236}">
                  <a16:creationId xmlns:a16="http://schemas.microsoft.com/office/drawing/2014/main" id="{FC6B53F2-3CD7-451A-BF2A-3DAF6F5A0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" y="3641"/>
              <a:ext cx="55" cy="37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7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2" name="Freeform 31">
              <a:extLst>
                <a:ext uri="{FF2B5EF4-FFF2-40B4-BE49-F238E27FC236}">
                  <a16:creationId xmlns:a16="http://schemas.microsoft.com/office/drawing/2014/main" id="{602AA023-DEA6-4EAC-86B1-0F53451B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" y="3630"/>
              <a:ext cx="55" cy="36"/>
            </a:xfrm>
            <a:custGeom>
              <a:avLst/>
              <a:gdLst>
                <a:gd name="T0" fmla="*/ 55 w 4"/>
                <a:gd name="T1" fmla="*/ 24 h 3"/>
                <a:gd name="T2" fmla="*/ 28 w 4"/>
                <a:gd name="T3" fmla="*/ 36 h 3"/>
                <a:gd name="T4" fmla="*/ 0 w 4"/>
                <a:gd name="T5" fmla="*/ 24 h 3"/>
                <a:gd name="T6" fmla="*/ 28 w 4"/>
                <a:gd name="T7" fmla="*/ 0 h 3"/>
                <a:gd name="T8" fmla="*/ 55 w 4"/>
                <a:gd name="T9" fmla="*/ 24 h 3"/>
                <a:gd name="T10" fmla="*/ 28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3" name="Freeform 32">
              <a:extLst>
                <a:ext uri="{FF2B5EF4-FFF2-40B4-BE49-F238E27FC236}">
                  <a16:creationId xmlns:a16="http://schemas.microsoft.com/office/drawing/2014/main" id="{523003E1-4C4D-4122-81CC-CEF6BB3F8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3" y="3630"/>
              <a:ext cx="41" cy="36"/>
            </a:xfrm>
            <a:custGeom>
              <a:avLst/>
              <a:gdLst>
                <a:gd name="T0" fmla="*/ 41 w 3"/>
                <a:gd name="T1" fmla="*/ 12 h 3"/>
                <a:gd name="T2" fmla="*/ 27 w 3"/>
                <a:gd name="T3" fmla="*/ 36 h 3"/>
                <a:gd name="T4" fmla="*/ 0 w 3"/>
                <a:gd name="T5" fmla="*/ 12 h 3"/>
                <a:gd name="T6" fmla="*/ 27 w 3"/>
                <a:gd name="T7" fmla="*/ 0 h 3"/>
                <a:gd name="T8" fmla="*/ 41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4" name="Freeform 33">
              <a:extLst>
                <a:ext uri="{FF2B5EF4-FFF2-40B4-BE49-F238E27FC236}">
                  <a16:creationId xmlns:a16="http://schemas.microsoft.com/office/drawing/2014/main" id="{5B76C419-66D0-4D95-B79C-03B77A5DC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3" y="3630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5" name="Freeform 34">
              <a:extLst>
                <a:ext uri="{FF2B5EF4-FFF2-40B4-BE49-F238E27FC236}">
                  <a16:creationId xmlns:a16="http://schemas.microsoft.com/office/drawing/2014/main" id="{54D2FE65-5770-4151-8260-F7D49CE15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3" y="3630"/>
              <a:ext cx="54" cy="36"/>
            </a:xfrm>
            <a:custGeom>
              <a:avLst/>
              <a:gdLst>
                <a:gd name="T0" fmla="*/ 54 w 4"/>
                <a:gd name="T1" fmla="*/ 12 h 3"/>
                <a:gd name="T2" fmla="*/ 27 w 4"/>
                <a:gd name="T3" fmla="*/ 36 h 3"/>
                <a:gd name="T4" fmla="*/ 0 w 4"/>
                <a:gd name="T5" fmla="*/ 12 h 3"/>
                <a:gd name="T6" fmla="*/ 27 w 4"/>
                <a:gd name="T7" fmla="*/ 0 h 3"/>
                <a:gd name="T8" fmla="*/ 54 w 4"/>
                <a:gd name="T9" fmla="*/ 12 h 3"/>
                <a:gd name="T10" fmla="*/ 27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6" name="Freeform 35">
              <a:extLst>
                <a:ext uri="{FF2B5EF4-FFF2-40B4-BE49-F238E27FC236}">
                  <a16:creationId xmlns:a16="http://schemas.microsoft.com/office/drawing/2014/main" id="{113A6C44-225B-400A-8BEE-9CE92B218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" y="3630"/>
              <a:ext cx="41" cy="36"/>
            </a:xfrm>
            <a:custGeom>
              <a:avLst/>
              <a:gdLst>
                <a:gd name="T0" fmla="*/ 41 w 3"/>
                <a:gd name="T1" fmla="*/ 12 h 3"/>
                <a:gd name="T2" fmla="*/ 27 w 3"/>
                <a:gd name="T3" fmla="*/ 36 h 3"/>
                <a:gd name="T4" fmla="*/ 0 w 3"/>
                <a:gd name="T5" fmla="*/ 12 h 3"/>
                <a:gd name="T6" fmla="*/ 27 w 3"/>
                <a:gd name="T7" fmla="*/ 0 h 3"/>
                <a:gd name="T8" fmla="*/ 41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7" name="Freeform 36">
              <a:extLst>
                <a:ext uri="{FF2B5EF4-FFF2-40B4-BE49-F238E27FC236}">
                  <a16:creationId xmlns:a16="http://schemas.microsoft.com/office/drawing/2014/main" id="{57DD8B92-5E5F-4334-859A-A4A4383A42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" y="3618"/>
              <a:ext cx="55" cy="36"/>
            </a:xfrm>
            <a:custGeom>
              <a:avLst/>
              <a:gdLst>
                <a:gd name="T0" fmla="*/ 55 w 4"/>
                <a:gd name="T1" fmla="*/ 24 h 3"/>
                <a:gd name="T2" fmla="*/ 28 w 4"/>
                <a:gd name="T3" fmla="*/ 36 h 3"/>
                <a:gd name="T4" fmla="*/ 0 w 4"/>
                <a:gd name="T5" fmla="*/ 24 h 3"/>
                <a:gd name="T6" fmla="*/ 28 w 4"/>
                <a:gd name="T7" fmla="*/ 0 h 3"/>
                <a:gd name="T8" fmla="*/ 55 w 4"/>
                <a:gd name="T9" fmla="*/ 24 h 3"/>
                <a:gd name="T10" fmla="*/ 28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8" name="Freeform 37">
              <a:extLst>
                <a:ext uri="{FF2B5EF4-FFF2-40B4-BE49-F238E27FC236}">
                  <a16:creationId xmlns:a16="http://schemas.microsoft.com/office/drawing/2014/main" id="{18D6A0FA-595C-4516-B7B0-A137FE624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" y="3618"/>
              <a:ext cx="55" cy="36"/>
            </a:xfrm>
            <a:custGeom>
              <a:avLst/>
              <a:gdLst>
                <a:gd name="T0" fmla="*/ 55 w 4"/>
                <a:gd name="T1" fmla="*/ 24 h 3"/>
                <a:gd name="T2" fmla="*/ 28 w 4"/>
                <a:gd name="T3" fmla="*/ 36 h 3"/>
                <a:gd name="T4" fmla="*/ 0 w 4"/>
                <a:gd name="T5" fmla="*/ 24 h 3"/>
                <a:gd name="T6" fmla="*/ 28 w 4"/>
                <a:gd name="T7" fmla="*/ 0 h 3"/>
                <a:gd name="T8" fmla="*/ 55 w 4"/>
                <a:gd name="T9" fmla="*/ 24 h 3"/>
                <a:gd name="T10" fmla="*/ 28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39" name="Freeform 38">
              <a:extLst>
                <a:ext uri="{FF2B5EF4-FFF2-40B4-BE49-F238E27FC236}">
                  <a16:creationId xmlns:a16="http://schemas.microsoft.com/office/drawing/2014/main" id="{F44D86BA-58BC-4112-983C-B5883D509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0" y="3618"/>
              <a:ext cx="41" cy="36"/>
            </a:xfrm>
            <a:custGeom>
              <a:avLst/>
              <a:gdLst>
                <a:gd name="T0" fmla="*/ 41 w 3"/>
                <a:gd name="T1" fmla="*/ 24 h 3"/>
                <a:gd name="T2" fmla="*/ 27 w 3"/>
                <a:gd name="T3" fmla="*/ 36 h 3"/>
                <a:gd name="T4" fmla="*/ 0 w 3"/>
                <a:gd name="T5" fmla="*/ 24 h 3"/>
                <a:gd name="T6" fmla="*/ 27 w 3"/>
                <a:gd name="T7" fmla="*/ 0 h 3"/>
                <a:gd name="T8" fmla="*/ 41 w 3"/>
                <a:gd name="T9" fmla="*/ 24 h 3"/>
                <a:gd name="T10" fmla="*/ 27 w 3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0" name="Freeform 39">
              <a:extLst>
                <a:ext uri="{FF2B5EF4-FFF2-40B4-BE49-F238E27FC236}">
                  <a16:creationId xmlns:a16="http://schemas.microsoft.com/office/drawing/2014/main" id="{BCEFFCB0-9234-4114-B698-8FDD6FC1C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0" y="3618"/>
              <a:ext cx="54" cy="36"/>
            </a:xfrm>
            <a:custGeom>
              <a:avLst/>
              <a:gdLst>
                <a:gd name="T0" fmla="*/ 54 w 4"/>
                <a:gd name="T1" fmla="*/ 12 h 3"/>
                <a:gd name="T2" fmla="*/ 27 w 4"/>
                <a:gd name="T3" fmla="*/ 36 h 3"/>
                <a:gd name="T4" fmla="*/ 0 w 4"/>
                <a:gd name="T5" fmla="*/ 12 h 3"/>
                <a:gd name="T6" fmla="*/ 27 w 4"/>
                <a:gd name="T7" fmla="*/ 0 h 3"/>
                <a:gd name="T8" fmla="*/ 54 w 4"/>
                <a:gd name="T9" fmla="*/ 12 h 3"/>
                <a:gd name="T10" fmla="*/ 27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1" name="Freeform 40">
              <a:extLst>
                <a:ext uri="{FF2B5EF4-FFF2-40B4-BE49-F238E27FC236}">
                  <a16:creationId xmlns:a16="http://schemas.microsoft.com/office/drawing/2014/main" id="{6FB6E970-299E-4D96-9CA4-0D528B11D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4" y="3606"/>
              <a:ext cx="40" cy="35"/>
            </a:xfrm>
            <a:custGeom>
              <a:avLst/>
              <a:gdLst>
                <a:gd name="T0" fmla="*/ 40 w 3"/>
                <a:gd name="T1" fmla="*/ 23 h 3"/>
                <a:gd name="T2" fmla="*/ 13 w 3"/>
                <a:gd name="T3" fmla="*/ 35 h 3"/>
                <a:gd name="T4" fmla="*/ 0 w 3"/>
                <a:gd name="T5" fmla="*/ 23 h 3"/>
                <a:gd name="T6" fmla="*/ 13 w 3"/>
                <a:gd name="T7" fmla="*/ 0 h 3"/>
                <a:gd name="T8" fmla="*/ 40 w 3"/>
                <a:gd name="T9" fmla="*/ 23 h 3"/>
                <a:gd name="T10" fmla="*/ 13 w 3"/>
                <a:gd name="T11" fmla="*/ 23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1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2" name="Freeform 41">
              <a:extLst>
                <a:ext uri="{FF2B5EF4-FFF2-40B4-BE49-F238E27FC236}">
                  <a16:creationId xmlns:a16="http://schemas.microsoft.com/office/drawing/2014/main" id="{6B629AB7-DBA1-46C8-BB22-689FDB746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4" y="3606"/>
              <a:ext cx="40" cy="35"/>
            </a:xfrm>
            <a:custGeom>
              <a:avLst/>
              <a:gdLst>
                <a:gd name="T0" fmla="*/ 40 w 3"/>
                <a:gd name="T1" fmla="*/ 23 h 3"/>
                <a:gd name="T2" fmla="*/ 27 w 3"/>
                <a:gd name="T3" fmla="*/ 35 h 3"/>
                <a:gd name="T4" fmla="*/ 0 w 3"/>
                <a:gd name="T5" fmla="*/ 23 h 3"/>
                <a:gd name="T6" fmla="*/ 27 w 3"/>
                <a:gd name="T7" fmla="*/ 0 h 3"/>
                <a:gd name="T8" fmla="*/ 40 w 3"/>
                <a:gd name="T9" fmla="*/ 23 h 3"/>
                <a:gd name="T10" fmla="*/ 27 w 3"/>
                <a:gd name="T11" fmla="*/ 23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3" name="Freeform 42">
              <a:extLst>
                <a:ext uri="{FF2B5EF4-FFF2-40B4-BE49-F238E27FC236}">
                  <a16:creationId xmlns:a16="http://schemas.microsoft.com/office/drawing/2014/main" id="{17A7D46D-BD96-4019-A56A-91EC2566C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4" y="3606"/>
              <a:ext cx="54" cy="35"/>
            </a:xfrm>
            <a:custGeom>
              <a:avLst/>
              <a:gdLst>
                <a:gd name="T0" fmla="*/ 54 w 4"/>
                <a:gd name="T1" fmla="*/ 23 h 3"/>
                <a:gd name="T2" fmla="*/ 27 w 4"/>
                <a:gd name="T3" fmla="*/ 35 h 3"/>
                <a:gd name="T4" fmla="*/ 0 w 4"/>
                <a:gd name="T5" fmla="*/ 23 h 3"/>
                <a:gd name="T6" fmla="*/ 27 w 4"/>
                <a:gd name="T7" fmla="*/ 0 h 3"/>
                <a:gd name="T8" fmla="*/ 54 w 4"/>
                <a:gd name="T9" fmla="*/ 23 h 3"/>
                <a:gd name="T10" fmla="*/ 27 w 4"/>
                <a:gd name="T11" fmla="*/ 23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4" name="Freeform 43">
              <a:extLst>
                <a:ext uri="{FF2B5EF4-FFF2-40B4-BE49-F238E27FC236}">
                  <a16:creationId xmlns:a16="http://schemas.microsoft.com/office/drawing/2014/main" id="{B55791B2-EB3D-4D56-9B7E-D6ADCF5805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7" y="3606"/>
              <a:ext cx="41" cy="35"/>
            </a:xfrm>
            <a:custGeom>
              <a:avLst/>
              <a:gdLst>
                <a:gd name="T0" fmla="*/ 41 w 3"/>
                <a:gd name="T1" fmla="*/ 12 h 3"/>
                <a:gd name="T2" fmla="*/ 14 w 3"/>
                <a:gd name="T3" fmla="*/ 35 h 3"/>
                <a:gd name="T4" fmla="*/ 0 w 3"/>
                <a:gd name="T5" fmla="*/ 12 h 3"/>
                <a:gd name="T6" fmla="*/ 14 w 3"/>
                <a:gd name="T7" fmla="*/ 0 h 3"/>
                <a:gd name="T8" fmla="*/ 41 w 3"/>
                <a:gd name="T9" fmla="*/ 12 h 3"/>
                <a:gd name="T10" fmla="*/ 14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5" name="Freeform 44">
              <a:extLst>
                <a:ext uri="{FF2B5EF4-FFF2-40B4-BE49-F238E27FC236}">
                  <a16:creationId xmlns:a16="http://schemas.microsoft.com/office/drawing/2014/main" id="{DB89951C-3FF1-4B78-8EB1-94C6EB5976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7" y="3606"/>
              <a:ext cx="41" cy="35"/>
            </a:xfrm>
            <a:custGeom>
              <a:avLst/>
              <a:gdLst>
                <a:gd name="T0" fmla="*/ 41 w 3"/>
                <a:gd name="T1" fmla="*/ 12 h 3"/>
                <a:gd name="T2" fmla="*/ 27 w 3"/>
                <a:gd name="T3" fmla="*/ 35 h 3"/>
                <a:gd name="T4" fmla="*/ 0 w 3"/>
                <a:gd name="T5" fmla="*/ 12 h 3"/>
                <a:gd name="T6" fmla="*/ 27 w 3"/>
                <a:gd name="T7" fmla="*/ 0 h 3"/>
                <a:gd name="T8" fmla="*/ 41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6" name="Freeform 45">
              <a:extLst>
                <a:ext uri="{FF2B5EF4-FFF2-40B4-BE49-F238E27FC236}">
                  <a16:creationId xmlns:a16="http://schemas.microsoft.com/office/drawing/2014/main" id="{1A5BF119-0DDA-4549-BC30-EDB84291C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7" y="3606"/>
              <a:ext cx="55" cy="35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5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7" name="Freeform 46">
              <a:extLst>
                <a:ext uri="{FF2B5EF4-FFF2-40B4-BE49-F238E27FC236}">
                  <a16:creationId xmlns:a16="http://schemas.microsoft.com/office/drawing/2014/main" id="{FFECF507-8B4E-42C0-A121-44CC0A0D2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3606"/>
              <a:ext cx="41" cy="35"/>
            </a:xfrm>
            <a:custGeom>
              <a:avLst/>
              <a:gdLst>
                <a:gd name="T0" fmla="*/ 41 w 3"/>
                <a:gd name="T1" fmla="*/ 12 h 3"/>
                <a:gd name="T2" fmla="*/ 14 w 3"/>
                <a:gd name="T3" fmla="*/ 35 h 3"/>
                <a:gd name="T4" fmla="*/ 0 w 3"/>
                <a:gd name="T5" fmla="*/ 12 h 3"/>
                <a:gd name="T6" fmla="*/ 14 w 3"/>
                <a:gd name="T7" fmla="*/ 0 h 3"/>
                <a:gd name="T8" fmla="*/ 41 w 3"/>
                <a:gd name="T9" fmla="*/ 12 h 3"/>
                <a:gd name="T10" fmla="*/ 14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8" name="Freeform 47">
              <a:extLst>
                <a:ext uri="{FF2B5EF4-FFF2-40B4-BE49-F238E27FC236}">
                  <a16:creationId xmlns:a16="http://schemas.microsoft.com/office/drawing/2014/main" id="{74FA0ED0-789C-4A30-AD62-43A77AB21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3594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49" name="Freeform 48">
              <a:extLst>
                <a:ext uri="{FF2B5EF4-FFF2-40B4-BE49-F238E27FC236}">
                  <a16:creationId xmlns:a16="http://schemas.microsoft.com/office/drawing/2014/main" id="{3ED8DD7F-0CDC-4495-BA5E-41017E74D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3594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0" name="Freeform 49">
              <a:extLst>
                <a:ext uri="{FF2B5EF4-FFF2-40B4-BE49-F238E27FC236}">
                  <a16:creationId xmlns:a16="http://schemas.microsoft.com/office/drawing/2014/main" id="{CB3A59E8-32F7-4B60-BDE9-B47252C9E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3594"/>
              <a:ext cx="41" cy="36"/>
            </a:xfrm>
            <a:custGeom>
              <a:avLst/>
              <a:gdLst>
                <a:gd name="T0" fmla="*/ 41 w 3"/>
                <a:gd name="T1" fmla="*/ 12 h 3"/>
                <a:gd name="T2" fmla="*/ 27 w 3"/>
                <a:gd name="T3" fmla="*/ 36 h 3"/>
                <a:gd name="T4" fmla="*/ 0 w 3"/>
                <a:gd name="T5" fmla="*/ 12 h 3"/>
                <a:gd name="T6" fmla="*/ 27 w 3"/>
                <a:gd name="T7" fmla="*/ 0 h 3"/>
                <a:gd name="T8" fmla="*/ 41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1" name="Freeform 50">
              <a:extLst>
                <a:ext uri="{FF2B5EF4-FFF2-40B4-BE49-F238E27FC236}">
                  <a16:creationId xmlns:a16="http://schemas.microsoft.com/office/drawing/2014/main" id="{17F06409-E8E0-46C9-9C3F-60CC8B948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3594"/>
              <a:ext cx="55" cy="36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6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2" name="Freeform 51">
              <a:extLst>
                <a:ext uri="{FF2B5EF4-FFF2-40B4-BE49-F238E27FC236}">
                  <a16:creationId xmlns:a16="http://schemas.microsoft.com/office/drawing/2014/main" id="{77A592BD-483E-4B94-907F-58236D9D97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" y="3582"/>
              <a:ext cx="41" cy="36"/>
            </a:xfrm>
            <a:custGeom>
              <a:avLst/>
              <a:gdLst>
                <a:gd name="T0" fmla="*/ 41 w 3"/>
                <a:gd name="T1" fmla="*/ 24 h 3"/>
                <a:gd name="T2" fmla="*/ 14 w 3"/>
                <a:gd name="T3" fmla="*/ 36 h 3"/>
                <a:gd name="T4" fmla="*/ 0 w 3"/>
                <a:gd name="T5" fmla="*/ 24 h 3"/>
                <a:gd name="T6" fmla="*/ 14 w 3"/>
                <a:gd name="T7" fmla="*/ 0 h 3"/>
                <a:gd name="T8" fmla="*/ 41 w 3"/>
                <a:gd name="T9" fmla="*/ 24 h 3"/>
                <a:gd name="T10" fmla="*/ 14 w 3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1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3" name="Freeform 52">
              <a:extLst>
                <a:ext uri="{FF2B5EF4-FFF2-40B4-BE49-F238E27FC236}">
                  <a16:creationId xmlns:a16="http://schemas.microsoft.com/office/drawing/2014/main" id="{EBE68074-9AB6-4BC5-97CF-C900D5E33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" y="3582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4" name="Freeform 53">
              <a:extLst>
                <a:ext uri="{FF2B5EF4-FFF2-40B4-BE49-F238E27FC236}">
                  <a16:creationId xmlns:a16="http://schemas.microsoft.com/office/drawing/2014/main" id="{81FBF13B-2CF1-4B55-8A97-32E07F02EB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" y="3582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5" name="Freeform 54">
              <a:extLst>
                <a:ext uri="{FF2B5EF4-FFF2-40B4-BE49-F238E27FC236}">
                  <a16:creationId xmlns:a16="http://schemas.microsoft.com/office/drawing/2014/main" id="{8FE1F6F7-5ABD-4C3E-9A57-5473482007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" y="3582"/>
              <a:ext cx="40" cy="36"/>
            </a:xfrm>
            <a:custGeom>
              <a:avLst/>
              <a:gdLst>
                <a:gd name="T0" fmla="*/ 40 w 3"/>
                <a:gd name="T1" fmla="*/ 12 h 3"/>
                <a:gd name="T2" fmla="*/ 27 w 3"/>
                <a:gd name="T3" fmla="*/ 36 h 3"/>
                <a:gd name="T4" fmla="*/ 0 w 3"/>
                <a:gd name="T5" fmla="*/ 12 h 3"/>
                <a:gd name="T6" fmla="*/ 27 w 3"/>
                <a:gd name="T7" fmla="*/ 0 h 3"/>
                <a:gd name="T8" fmla="*/ 40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6" name="Freeform 55">
              <a:extLst>
                <a:ext uri="{FF2B5EF4-FFF2-40B4-BE49-F238E27FC236}">
                  <a16:creationId xmlns:a16="http://schemas.microsoft.com/office/drawing/2014/main" id="{C9A46A09-7EED-4F0C-A45E-0D044664C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5" y="3569"/>
              <a:ext cx="55" cy="37"/>
            </a:xfrm>
            <a:custGeom>
              <a:avLst/>
              <a:gdLst>
                <a:gd name="T0" fmla="*/ 55 w 4"/>
                <a:gd name="T1" fmla="*/ 25 h 3"/>
                <a:gd name="T2" fmla="*/ 28 w 4"/>
                <a:gd name="T3" fmla="*/ 37 h 3"/>
                <a:gd name="T4" fmla="*/ 0 w 4"/>
                <a:gd name="T5" fmla="*/ 25 h 3"/>
                <a:gd name="T6" fmla="*/ 28 w 4"/>
                <a:gd name="T7" fmla="*/ 0 h 3"/>
                <a:gd name="T8" fmla="*/ 55 w 4"/>
                <a:gd name="T9" fmla="*/ 25 h 3"/>
                <a:gd name="T10" fmla="*/ 28 w 4"/>
                <a:gd name="T11" fmla="*/ 25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7" name="Freeform 56">
              <a:extLst>
                <a:ext uri="{FF2B5EF4-FFF2-40B4-BE49-F238E27FC236}">
                  <a16:creationId xmlns:a16="http://schemas.microsoft.com/office/drawing/2014/main" id="{132E2ED7-F367-40FE-BFB7-818DFA1DB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5" y="3569"/>
              <a:ext cx="55" cy="37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7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8" name="Freeform 57">
              <a:extLst>
                <a:ext uri="{FF2B5EF4-FFF2-40B4-BE49-F238E27FC236}">
                  <a16:creationId xmlns:a16="http://schemas.microsoft.com/office/drawing/2014/main" id="{2AAA8BED-8116-493E-804C-57EDECFCC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2" y="3558"/>
              <a:ext cx="55" cy="36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6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59" name="Freeform 58">
              <a:extLst>
                <a:ext uri="{FF2B5EF4-FFF2-40B4-BE49-F238E27FC236}">
                  <a16:creationId xmlns:a16="http://schemas.microsoft.com/office/drawing/2014/main" id="{78F04B8E-B407-4D66-B448-F095A42D8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6" y="3546"/>
              <a:ext cx="41" cy="36"/>
            </a:xfrm>
            <a:custGeom>
              <a:avLst/>
              <a:gdLst>
                <a:gd name="T0" fmla="*/ 41 w 3"/>
                <a:gd name="T1" fmla="*/ 24 h 3"/>
                <a:gd name="T2" fmla="*/ 14 w 3"/>
                <a:gd name="T3" fmla="*/ 36 h 3"/>
                <a:gd name="T4" fmla="*/ 0 w 3"/>
                <a:gd name="T5" fmla="*/ 24 h 3"/>
                <a:gd name="T6" fmla="*/ 14 w 3"/>
                <a:gd name="T7" fmla="*/ 0 h 3"/>
                <a:gd name="T8" fmla="*/ 41 w 3"/>
                <a:gd name="T9" fmla="*/ 24 h 3"/>
                <a:gd name="T10" fmla="*/ 14 w 3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1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0" name="Freeform 59">
              <a:extLst>
                <a:ext uri="{FF2B5EF4-FFF2-40B4-BE49-F238E27FC236}">
                  <a16:creationId xmlns:a16="http://schemas.microsoft.com/office/drawing/2014/main" id="{49A83AA2-6419-4680-B2D5-652BC669D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6" y="3546"/>
              <a:ext cx="41" cy="36"/>
            </a:xfrm>
            <a:custGeom>
              <a:avLst/>
              <a:gdLst>
                <a:gd name="T0" fmla="*/ 41 w 3"/>
                <a:gd name="T1" fmla="*/ 12 h 3"/>
                <a:gd name="T2" fmla="*/ 27 w 3"/>
                <a:gd name="T3" fmla="*/ 36 h 3"/>
                <a:gd name="T4" fmla="*/ 0 w 3"/>
                <a:gd name="T5" fmla="*/ 12 h 3"/>
                <a:gd name="T6" fmla="*/ 27 w 3"/>
                <a:gd name="T7" fmla="*/ 0 h 3"/>
                <a:gd name="T8" fmla="*/ 41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1" name="Freeform 60">
              <a:extLst>
                <a:ext uri="{FF2B5EF4-FFF2-40B4-BE49-F238E27FC236}">
                  <a16:creationId xmlns:a16="http://schemas.microsoft.com/office/drawing/2014/main" id="{83B76844-7CCD-4441-A5A1-6B7491591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6" y="3534"/>
              <a:ext cx="54" cy="48"/>
            </a:xfrm>
            <a:custGeom>
              <a:avLst/>
              <a:gdLst>
                <a:gd name="T0" fmla="*/ 54 w 4"/>
                <a:gd name="T1" fmla="*/ 24 h 4"/>
                <a:gd name="T2" fmla="*/ 27 w 4"/>
                <a:gd name="T3" fmla="*/ 48 h 4"/>
                <a:gd name="T4" fmla="*/ 0 w 4"/>
                <a:gd name="T5" fmla="*/ 24 h 4"/>
                <a:gd name="T6" fmla="*/ 27 w 4"/>
                <a:gd name="T7" fmla="*/ 0 h 4"/>
                <a:gd name="T8" fmla="*/ 54 w 4"/>
                <a:gd name="T9" fmla="*/ 24 h 4"/>
                <a:gd name="T10" fmla="*/ 27 w 4"/>
                <a:gd name="T11" fmla="*/ 2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2" name="Freeform 61">
              <a:extLst>
                <a:ext uri="{FF2B5EF4-FFF2-40B4-BE49-F238E27FC236}">
                  <a16:creationId xmlns:a16="http://schemas.microsoft.com/office/drawing/2014/main" id="{5B7C74BB-23EA-4A14-ABBC-ABCC3DE87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0" y="3546"/>
              <a:ext cx="40" cy="36"/>
            </a:xfrm>
            <a:custGeom>
              <a:avLst/>
              <a:gdLst>
                <a:gd name="T0" fmla="*/ 40 w 3"/>
                <a:gd name="T1" fmla="*/ 12 h 3"/>
                <a:gd name="T2" fmla="*/ 27 w 3"/>
                <a:gd name="T3" fmla="*/ 36 h 3"/>
                <a:gd name="T4" fmla="*/ 0 w 3"/>
                <a:gd name="T5" fmla="*/ 12 h 3"/>
                <a:gd name="T6" fmla="*/ 27 w 3"/>
                <a:gd name="T7" fmla="*/ 0 h 3"/>
                <a:gd name="T8" fmla="*/ 40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3" name="Freeform 62">
              <a:extLst>
                <a:ext uri="{FF2B5EF4-FFF2-40B4-BE49-F238E27FC236}">
                  <a16:creationId xmlns:a16="http://schemas.microsoft.com/office/drawing/2014/main" id="{A18B271B-3544-4B98-A46D-259A10318C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0" y="3534"/>
              <a:ext cx="54" cy="48"/>
            </a:xfrm>
            <a:custGeom>
              <a:avLst/>
              <a:gdLst>
                <a:gd name="T0" fmla="*/ 54 w 4"/>
                <a:gd name="T1" fmla="*/ 24 h 4"/>
                <a:gd name="T2" fmla="*/ 27 w 4"/>
                <a:gd name="T3" fmla="*/ 48 h 4"/>
                <a:gd name="T4" fmla="*/ 0 w 4"/>
                <a:gd name="T5" fmla="*/ 24 h 4"/>
                <a:gd name="T6" fmla="*/ 27 w 4"/>
                <a:gd name="T7" fmla="*/ 0 h 4"/>
                <a:gd name="T8" fmla="*/ 54 w 4"/>
                <a:gd name="T9" fmla="*/ 24 h 4"/>
                <a:gd name="T10" fmla="*/ 27 w 4"/>
                <a:gd name="T11" fmla="*/ 2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4" name="Freeform 63">
              <a:extLst>
                <a:ext uri="{FF2B5EF4-FFF2-40B4-BE49-F238E27FC236}">
                  <a16:creationId xmlns:a16="http://schemas.microsoft.com/office/drawing/2014/main" id="{607E93F2-9102-4550-9CBF-1B4E496754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3" y="3534"/>
              <a:ext cx="41" cy="35"/>
            </a:xfrm>
            <a:custGeom>
              <a:avLst/>
              <a:gdLst>
                <a:gd name="T0" fmla="*/ 41 w 3"/>
                <a:gd name="T1" fmla="*/ 23 h 3"/>
                <a:gd name="T2" fmla="*/ 14 w 3"/>
                <a:gd name="T3" fmla="*/ 35 h 3"/>
                <a:gd name="T4" fmla="*/ 0 w 3"/>
                <a:gd name="T5" fmla="*/ 23 h 3"/>
                <a:gd name="T6" fmla="*/ 14 w 3"/>
                <a:gd name="T7" fmla="*/ 0 h 3"/>
                <a:gd name="T8" fmla="*/ 41 w 3"/>
                <a:gd name="T9" fmla="*/ 23 h 3"/>
                <a:gd name="T10" fmla="*/ 14 w 3"/>
                <a:gd name="T11" fmla="*/ 23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1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5" name="Freeform 64">
              <a:extLst>
                <a:ext uri="{FF2B5EF4-FFF2-40B4-BE49-F238E27FC236}">
                  <a16:creationId xmlns:a16="http://schemas.microsoft.com/office/drawing/2014/main" id="{AECC5C45-97E1-4995-8505-03AEE86E00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3" y="3534"/>
              <a:ext cx="55" cy="35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5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6" name="Freeform 65">
              <a:extLst>
                <a:ext uri="{FF2B5EF4-FFF2-40B4-BE49-F238E27FC236}">
                  <a16:creationId xmlns:a16="http://schemas.microsoft.com/office/drawing/2014/main" id="{E8658116-2DBD-4841-AF3E-1C08038BE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7" y="3522"/>
              <a:ext cx="41" cy="36"/>
            </a:xfrm>
            <a:custGeom>
              <a:avLst/>
              <a:gdLst>
                <a:gd name="T0" fmla="*/ 41 w 3"/>
                <a:gd name="T1" fmla="*/ 24 h 3"/>
                <a:gd name="T2" fmla="*/ 14 w 3"/>
                <a:gd name="T3" fmla="*/ 36 h 3"/>
                <a:gd name="T4" fmla="*/ 0 w 3"/>
                <a:gd name="T5" fmla="*/ 24 h 3"/>
                <a:gd name="T6" fmla="*/ 14 w 3"/>
                <a:gd name="T7" fmla="*/ 0 h 3"/>
                <a:gd name="T8" fmla="*/ 41 w 3"/>
                <a:gd name="T9" fmla="*/ 24 h 3"/>
                <a:gd name="T10" fmla="*/ 14 w 3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1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7" name="Freeform 66">
              <a:extLst>
                <a:ext uri="{FF2B5EF4-FFF2-40B4-BE49-F238E27FC236}">
                  <a16:creationId xmlns:a16="http://schemas.microsoft.com/office/drawing/2014/main" id="{98603F13-B36E-468B-82CE-DF43ACFE9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7" y="3522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8" name="Freeform 67">
              <a:extLst>
                <a:ext uri="{FF2B5EF4-FFF2-40B4-BE49-F238E27FC236}">
                  <a16:creationId xmlns:a16="http://schemas.microsoft.com/office/drawing/2014/main" id="{40BDFADA-E244-4BBC-BFB6-3511088D8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0" y="3522"/>
              <a:ext cx="41" cy="36"/>
            </a:xfrm>
            <a:custGeom>
              <a:avLst/>
              <a:gdLst>
                <a:gd name="T0" fmla="*/ 41 w 3"/>
                <a:gd name="T1" fmla="*/ 12 h 3"/>
                <a:gd name="T2" fmla="*/ 14 w 3"/>
                <a:gd name="T3" fmla="*/ 36 h 3"/>
                <a:gd name="T4" fmla="*/ 0 w 3"/>
                <a:gd name="T5" fmla="*/ 12 h 3"/>
                <a:gd name="T6" fmla="*/ 14 w 3"/>
                <a:gd name="T7" fmla="*/ 0 h 3"/>
                <a:gd name="T8" fmla="*/ 41 w 3"/>
                <a:gd name="T9" fmla="*/ 12 h 3"/>
                <a:gd name="T10" fmla="*/ 14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69" name="Freeform 68">
              <a:extLst>
                <a:ext uri="{FF2B5EF4-FFF2-40B4-BE49-F238E27FC236}">
                  <a16:creationId xmlns:a16="http://schemas.microsoft.com/office/drawing/2014/main" id="{6906F3D2-6C5C-45EC-9936-18183DFFA9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0" y="3509"/>
              <a:ext cx="55" cy="49"/>
            </a:xfrm>
            <a:custGeom>
              <a:avLst/>
              <a:gdLst>
                <a:gd name="T0" fmla="*/ 55 w 4"/>
                <a:gd name="T1" fmla="*/ 25 h 4"/>
                <a:gd name="T2" fmla="*/ 28 w 4"/>
                <a:gd name="T3" fmla="*/ 49 h 4"/>
                <a:gd name="T4" fmla="*/ 0 w 4"/>
                <a:gd name="T5" fmla="*/ 25 h 4"/>
                <a:gd name="T6" fmla="*/ 28 w 4"/>
                <a:gd name="T7" fmla="*/ 0 h 4"/>
                <a:gd name="T8" fmla="*/ 55 w 4"/>
                <a:gd name="T9" fmla="*/ 25 h 4"/>
                <a:gd name="T10" fmla="*/ 28 w 4"/>
                <a:gd name="T11" fmla="*/ 25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0" name="Freeform 69">
              <a:extLst>
                <a:ext uri="{FF2B5EF4-FFF2-40B4-BE49-F238E27FC236}">
                  <a16:creationId xmlns:a16="http://schemas.microsoft.com/office/drawing/2014/main" id="{F46CAB8F-7B9A-4803-86CA-95C70295FD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4" y="3509"/>
              <a:ext cx="41" cy="49"/>
            </a:xfrm>
            <a:custGeom>
              <a:avLst/>
              <a:gdLst>
                <a:gd name="T0" fmla="*/ 41 w 3"/>
                <a:gd name="T1" fmla="*/ 25 h 4"/>
                <a:gd name="T2" fmla="*/ 14 w 3"/>
                <a:gd name="T3" fmla="*/ 49 h 4"/>
                <a:gd name="T4" fmla="*/ 0 w 3"/>
                <a:gd name="T5" fmla="*/ 25 h 4"/>
                <a:gd name="T6" fmla="*/ 14 w 3"/>
                <a:gd name="T7" fmla="*/ 0 h 4"/>
                <a:gd name="T8" fmla="*/ 41 w 3"/>
                <a:gd name="T9" fmla="*/ 25 h 4"/>
                <a:gd name="T10" fmla="*/ 14 w 3"/>
                <a:gd name="T11" fmla="*/ 25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3"/>
                    <a:pt x="2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1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1" name="Freeform 70">
              <a:extLst>
                <a:ext uri="{FF2B5EF4-FFF2-40B4-BE49-F238E27FC236}">
                  <a16:creationId xmlns:a16="http://schemas.microsoft.com/office/drawing/2014/main" id="{F0A8E2BF-D97A-4C41-93FB-7A8229CD9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4" y="3509"/>
              <a:ext cx="55" cy="37"/>
            </a:xfrm>
            <a:custGeom>
              <a:avLst/>
              <a:gdLst>
                <a:gd name="T0" fmla="*/ 55 w 4"/>
                <a:gd name="T1" fmla="*/ 25 h 3"/>
                <a:gd name="T2" fmla="*/ 28 w 4"/>
                <a:gd name="T3" fmla="*/ 37 h 3"/>
                <a:gd name="T4" fmla="*/ 0 w 4"/>
                <a:gd name="T5" fmla="*/ 25 h 3"/>
                <a:gd name="T6" fmla="*/ 28 w 4"/>
                <a:gd name="T7" fmla="*/ 0 h 3"/>
                <a:gd name="T8" fmla="*/ 55 w 4"/>
                <a:gd name="T9" fmla="*/ 25 h 3"/>
                <a:gd name="T10" fmla="*/ 28 w 4"/>
                <a:gd name="T11" fmla="*/ 25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2" name="Freeform 71">
              <a:extLst>
                <a:ext uri="{FF2B5EF4-FFF2-40B4-BE49-F238E27FC236}">
                  <a16:creationId xmlns:a16="http://schemas.microsoft.com/office/drawing/2014/main" id="{2A06DD7B-14D7-4221-8A07-C4CB5BF53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8" y="3509"/>
              <a:ext cx="41" cy="37"/>
            </a:xfrm>
            <a:custGeom>
              <a:avLst/>
              <a:gdLst>
                <a:gd name="T0" fmla="*/ 41 w 3"/>
                <a:gd name="T1" fmla="*/ 25 h 3"/>
                <a:gd name="T2" fmla="*/ 14 w 3"/>
                <a:gd name="T3" fmla="*/ 37 h 3"/>
                <a:gd name="T4" fmla="*/ 0 w 3"/>
                <a:gd name="T5" fmla="*/ 25 h 3"/>
                <a:gd name="T6" fmla="*/ 14 w 3"/>
                <a:gd name="T7" fmla="*/ 0 h 3"/>
                <a:gd name="T8" fmla="*/ 41 w 3"/>
                <a:gd name="T9" fmla="*/ 25 h 3"/>
                <a:gd name="T10" fmla="*/ 14 w 3"/>
                <a:gd name="T11" fmla="*/ 25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1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3" name="Freeform 72">
              <a:extLst>
                <a:ext uri="{FF2B5EF4-FFF2-40B4-BE49-F238E27FC236}">
                  <a16:creationId xmlns:a16="http://schemas.microsoft.com/office/drawing/2014/main" id="{871E2E17-FDB2-435D-BC15-80AA66D71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8" y="3509"/>
              <a:ext cx="54" cy="37"/>
            </a:xfrm>
            <a:custGeom>
              <a:avLst/>
              <a:gdLst>
                <a:gd name="T0" fmla="*/ 54 w 4"/>
                <a:gd name="T1" fmla="*/ 12 h 3"/>
                <a:gd name="T2" fmla="*/ 27 w 4"/>
                <a:gd name="T3" fmla="*/ 37 h 3"/>
                <a:gd name="T4" fmla="*/ 0 w 4"/>
                <a:gd name="T5" fmla="*/ 12 h 3"/>
                <a:gd name="T6" fmla="*/ 27 w 4"/>
                <a:gd name="T7" fmla="*/ 0 h 3"/>
                <a:gd name="T8" fmla="*/ 54 w 4"/>
                <a:gd name="T9" fmla="*/ 12 h 3"/>
                <a:gd name="T10" fmla="*/ 27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4" name="Freeform 73">
              <a:extLst>
                <a:ext uri="{FF2B5EF4-FFF2-40B4-BE49-F238E27FC236}">
                  <a16:creationId xmlns:a16="http://schemas.microsoft.com/office/drawing/2014/main" id="{AC4A4F6F-5C6A-4DA5-9B04-F481C101C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1" y="3509"/>
              <a:ext cx="41" cy="37"/>
            </a:xfrm>
            <a:custGeom>
              <a:avLst/>
              <a:gdLst>
                <a:gd name="T0" fmla="*/ 41 w 3"/>
                <a:gd name="T1" fmla="*/ 12 h 3"/>
                <a:gd name="T2" fmla="*/ 14 w 3"/>
                <a:gd name="T3" fmla="*/ 37 h 3"/>
                <a:gd name="T4" fmla="*/ 0 w 3"/>
                <a:gd name="T5" fmla="*/ 12 h 3"/>
                <a:gd name="T6" fmla="*/ 14 w 3"/>
                <a:gd name="T7" fmla="*/ 0 h 3"/>
                <a:gd name="T8" fmla="*/ 41 w 3"/>
                <a:gd name="T9" fmla="*/ 12 h 3"/>
                <a:gd name="T10" fmla="*/ 14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5" name="Freeform 74">
              <a:extLst>
                <a:ext uri="{FF2B5EF4-FFF2-40B4-BE49-F238E27FC236}">
                  <a16:creationId xmlns:a16="http://schemas.microsoft.com/office/drawing/2014/main" id="{8FD5AC35-6DB5-41C9-ABEE-F06959774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1" y="3498"/>
              <a:ext cx="55" cy="36"/>
            </a:xfrm>
            <a:custGeom>
              <a:avLst/>
              <a:gdLst>
                <a:gd name="T0" fmla="*/ 55 w 4"/>
                <a:gd name="T1" fmla="*/ 24 h 3"/>
                <a:gd name="T2" fmla="*/ 28 w 4"/>
                <a:gd name="T3" fmla="*/ 36 h 3"/>
                <a:gd name="T4" fmla="*/ 0 w 4"/>
                <a:gd name="T5" fmla="*/ 24 h 3"/>
                <a:gd name="T6" fmla="*/ 28 w 4"/>
                <a:gd name="T7" fmla="*/ 0 h 3"/>
                <a:gd name="T8" fmla="*/ 55 w 4"/>
                <a:gd name="T9" fmla="*/ 24 h 3"/>
                <a:gd name="T10" fmla="*/ 28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6" name="Freeform 75">
              <a:extLst>
                <a:ext uri="{FF2B5EF4-FFF2-40B4-BE49-F238E27FC236}">
                  <a16:creationId xmlns:a16="http://schemas.microsoft.com/office/drawing/2014/main" id="{627355D7-6331-4700-96D8-9F7DF33F8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5" y="3498"/>
              <a:ext cx="41" cy="36"/>
            </a:xfrm>
            <a:custGeom>
              <a:avLst/>
              <a:gdLst>
                <a:gd name="T0" fmla="*/ 41 w 3"/>
                <a:gd name="T1" fmla="*/ 12 h 3"/>
                <a:gd name="T2" fmla="*/ 14 w 3"/>
                <a:gd name="T3" fmla="*/ 36 h 3"/>
                <a:gd name="T4" fmla="*/ 0 w 3"/>
                <a:gd name="T5" fmla="*/ 12 h 3"/>
                <a:gd name="T6" fmla="*/ 14 w 3"/>
                <a:gd name="T7" fmla="*/ 0 h 3"/>
                <a:gd name="T8" fmla="*/ 41 w 3"/>
                <a:gd name="T9" fmla="*/ 12 h 3"/>
                <a:gd name="T10" fmla="*/ 14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7" name="Freeform 76">
              <a:extLst>
                <a:ext uri="{FF2B5EF4-FFF2-40B4-BE49-F238E27FC236}">
                  <a16:creationId xmlns:a16="http://schemas.microsoft.com/office/drawing/2014/main" id="{5B597A3D-C8E0-4127-B0A9-CE69CB437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5" y="3486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8" name="Freeform 77">
              <a:extLst>
                <a:ext uri="{FF2B5EF4-FFF2-40B4-BE49-F238E27FC236}">
                  <a16:creationId xmlns:a16="http://schemas.microsoft.com/office/drawing/2014/main" id="{1F3B41C9-B4D2-4A78-8843-C3D6127A4C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9" y="3486"/>
              <a:ext cx="40" cy="36"/>
            </a:xfrm>
            <a:custGeom>
              <a:avLst/>
              <a:gdLst>
                <a:gd name="T0" fmla="*/ 40 w 3"/>
                <a:gd name="T1" fmla="*/ 12 h 3"/>
                <a:gd name="T2" fmla="*/ 13 w 3"/>
                <a:gd name="T3" fmla="*/ 36 h 3"/>
                <a:gd name="T4" fmla="*/ 0 w 3"/>
                <a:gd name="T5" fmla="*/ 12 h 3"/>
                <a:gd name="T6" fmla="*/ 13 w 3"/>
                <a:gd name="T7" fmla="*/ 0 h 3"/>
                <a:gd name="T8" fmla="*/ 40 w 3"/>
                <a:gd name="T9" fmla="*/ 12 h 3"/>
                <a:gd name="T10" fmla="*/ 13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79" name="Freeform 78">
              <a:extLst>
                <a:ext uri="{FF2B5EF4-FFF2-40B4-BE49-F238E27FC236}">
                  <a16:creationId xmlns:a16="http://schemas.microsoft.com/office/drawing/2014/main" id="{6FBD936B-4BFD-4D0F-8878-791DA3043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9" y="3486"/>
              <a:ext cx="54" cy="36"/>
            </a:xfrm>
            <a:custGeom>
              <a:avLst/>
              <a:gdLst>
                <a:gd name="T0" fmla="*/ 54 w 4"/>
                <a:gd name="T1" fmla="*/ 12 h 3"/>
                <a:gd name="T2" fmla="*/ 27 w 4"/>
                <a:gd name="T3" fmla="*/ 36 h 3"/>
                <a:gd name="T4" fmla="*/ 0 w 4"/>
                <a:gd name="T5" fmla="*/ 12 h 3"/>
                <a:gd name="T6" fmla="*/ 27 w 4"/>
                <a:gd name="T7" fmla="*/ 0 h 3"/>
                <a:gd name="T8" fmla="*/ 54 w 4"/>
                <a:gd name="T9" fmla="*/ 12 h 3"/>
                <a:gd name="T10" fmla="*/ 27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0" name="Freeform 79">
              <a:extLst>
                <a:ext uri="{FF2B5EF4-FFF2-40B4-BE49-F238E27FC236}">
                  <a16:creationId xmlns:a16="http://schemas.microsoft.com/office/drawing/2014/main" id="{C52F76DA-80F4-45F1-8333-B2455AE9F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2" y="3486"/>
              <a:ext cx="41" cy="36"/>
            </a:xfrm>
            <a:custGeom>
              <a:avLst/>
              <a:gdLst>
                <a:gd name="T0" fmla="*/ 41 w 3"/>
                <a:gd name="T1" fmla="*/ 12 h 3"/>
                <a:gd name="T2" fmla="*/ 14 w 3"/>
                <a:gd name="T3" fmla="*/ 36 h 3"/>
                <a:gd name="T4" fmla="*/ 0 w 3"/>
                <a:gd name="T5" fmla="*/ 12 h 3"/>
                <a:gd name="T6" fmla="*/ 14 w 3"/>
                <a:gd name="T7" fmla="*/ 0 h 3"/>
                <a:gd name="T8" fmla="*/ 41 w 3"/>
                <a:gd name="T9" fmla="*/ 12 h 3"/>
                <a:gd name="T10" fmla="*/ 14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1" name="Freeform 80">
              <a:extLst>
                <a:ext uri="{FF2B5EF4-FFF2-40B4-BE49-F238E27FC236}">
                  <a16:creationId xmlns:a16="http://schemas.microsoft.com/office/drawing/2014/main" id="{FFEFFC6E-8D92-481F-9E29-FF71EA8DD3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2" y="3486"/>
              <a:ext cx="55" cy="36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6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2" name="Freeform 81">
              <a:extLst>
                <a:ext uri="{FF2B5EF4-FFF2-40B4-BE49-F238E27FC236}">
                  <a16:creationId xmlns:a16="http://schemas.microsoft.com/office/drawing/2014/main" id="{08C6530F-1872-4394-9305-6D57BE819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" y="3474"/>
              <a:ext cx="41" cy="35"/>
            </a:xfrm>
            <a:custGeom>
              <a:avLst/>
              <a:gdLst>
                <a:gd name="T0" fmla="*/ 41 w 3"/>
                <a:gd name="T1" fmla="*/ 23 h 3"/>
                <a:gd name="T2" fmla="*/ 27 w 3"/>
                <a:gd name="T3" fmla="*/ 35 h 3"/>
                <a:gd name="T4" fmla="*/ 0 w 3"/>
                <a:gd name="T5" fmla="*/ 23 h 3"/>
                <a:gd name="T6" fmla="*/ 27 w 3"/>
                <a:gd name="T7" fmla="*/ 0 h 3"/>
                <a:gd name="T8" fmla="*/ 41 w 3"/>
                <a:gd name="T9" fmla="*/ 23 h 3"/>
                <a:gd name="T10" fmla="*/ 27 w 3"/>
                <a:gd name="T11" fmla="*/ 23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3" name="Freeform 82">
              <a:extLst>
                <a:ext uri="{FF2B5EF4-FFF2-40B4-BE49-F238E27FC236}">
                  <a16:creationId xmlns:a16="http://schemas.microsoft.com/office/drawing/2014/main" id="{74A1BDCE-3BAD-4F64-84B2-495ADFA5CE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" y="3474"/>
              <a:ext cx="54" cy="35"/>
            </a:xfrm>
            <a:custGeom>
              <a:avLst/>
              <a:gdLst>
                <a:gd name="T0" fmla="*/ 54 w 4"/>
                <a:gd name="T1" fmla="*/ 23 h 3"/>
                <a:gd name="T2" fmla="*/ 27 w 4"/>
                <a:gd name="T3" fmla="*/ 35 h 3"/>
                <a:gd name="T4" fmla="*/ 0 w 4"/>
                <a:gd name="T5" fmla="*/ 23 h 3"/>
                <a:gd name="T6" fmla="*/ 27 w 4"/>
                <a:gd name="T7" fmla="*/ 0 h 3"/>
                <a:gd name="T8" fmla="*/ 54 w 4"/>
                <a:gd name="T9" fmla="*/ 23 h 3"/>
                <a:gd name="T10" fmla="*/ 27 w 4"/>
                <a:gd name="T11" fmla="*/ 23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4" name="Freeform 83">
              <a:extLst>
                <a:ext uri="{FF2B5EF4-FFF2-40B4-BE49-F238E27FC236}">
                  <a16:creationId xmlns:a16="http://schemas.microsoft.com/office/drawing/2014/main" id="{54C25F5E-AB25-4F50-BD27-6C87779D5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9" y="3474"/>
              <a:ext cx="41" cy="35"/>
            </a:xfrm>
            <a:custGeom>
              <a:avLst/>
              <a:gdLst>
                <a:gd name="T0" fmla="*/ 41 w 3"/>
                <a:gd name="T1" fmla="*/ 12 h 3"/>
                <a:gd name="T2" fmla="*/ 27 w 3"/>
                <a:gd name="T3" fmla="*/ 35 h 3"/>
                <a:gd name="T4" fmla="*/ 0 w 3"/>
                <a:gd name="T5" fmla="*/ 12 h 3"/>
                <a:gd name="T6" fmla="*/ 27 w 3"/>
                <a:gd name="T7" fmla="*/ 0 h 3"/>
                <a:gd name="T8" fmla="*/ 41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5" name="Freeform 84">
              <a:extLst>
                <a:ext uri="{FF2B5EF4-FFF2-40B4-BE49-F238E27FC236}">
                  <a16:creationId xmlns:a16="http://schemas.microsoft.com/office/drawing/2014/main" id="{E5BF96A8-0772-43BB-978E-36CEDC52F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9" y="3462"/>
              <a:ext cx="55" cy="47"/>
            </a:xfrm>
            <a:custGeom>
              <a:avLst/>
              <a:gdLst>
                <a:gd name="T0" fmla="*/ 55 w 4"/>
                <a:gd name="T1" fmla="*/ 24 h 4"/>
                <a:gd name="T2" fmla="*/ 28 w 4"/>
                <a:gd name="T3" fmla="*/ 47 h 4"/>
                <a:gd name="T4" fmla="*/ 0 w 4"/>
                <a:gd name="T5" fmla="*/ 24 h 4"/>
                <a:gd name="T6" fmla="*/ 28 w 4"/>
                <a:gd name="T7" fmla="*/ 0 h 4"/>
                <a:gd name="T8" fmla="*/ 55 w 4"/>
                <a:gd name="T9" fmla="*/ 24 h 4"/>
                <a:gd name="T10" fmla="*/ 28 w 4"/>
                <a:gd name="T11" fmla="*/ 2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6" name="Freeform 85">
              <a:extLst>
                <a:ext uri="{FF2B5EF4-FFF2-40B4-BE49-F238E27FC236}">
                  <a16:creationId xmlns:a16="http://schemas.microsoft.com/office/drawing/2014/main" id="{A1F9500F-C83F-4AF3-B327-F095F1762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3" y="3462"/>
              <a:ext cx="41" cy="36"/>
            </a:xfrm>
            <a:custGeom>
              <a:avLst/>
              <a:gdLst>
                <a:gd name="T0" fmla="*/ 41 w 3"/>
                <a:gd name="T1" fmla="*/ 24 h 3"/>
                <a:gd name="T2" fmla="*/ 27 w 3"/>
                <a:gd name="T3" fmla="*/ 36 h 3"/>
                <a:gd name="T4" fmla="*/ 0 w 3"/>
                <a:gd name="T5" fmla="*/ 24 h 3"/>
                <a:gd name="T6" fmla="*/ 27 w 3"/>
                <a:gd name="T7" fmla="*/ 0 h 3"/>
                <a:gd name="T8" fmla="*/ 41 w 3"/>
                <a:gd name="T9" fmla="*/ 24 h 3"/>
                <a:gd name="T10" fmla="*/ 27 w 3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7" name="Freeform 86">
              <a:extLst>
                <a:ext uri="{FF2B5EF4-FFF2-40B4-BE49-F238E27FC236}">
                  <a16:creationId xmlns:a16="http://schemas.microsoft.com/office/drawing/2014/main" id="{C35610F0-8558-4C61-B63E-7FAB34431F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3" y="3450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8" name="Freeform 87">
              <a:extLst>
                <a:ext uri="{FF2B5EF4-FFF2-40B4-BE49-F238E27FC236}">
                  <a16:creationId xmlns:a16="http://schemas.microsoft.com/office/drawing/2014/main" id="{048BBC1B-13AE-419D-A019-7BBE7E41FD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" y="3450"/>
              <a:ext cx="40" cy="36"/>
            </a:xfrm>
            <a:custGeom>
              <a:avLst/>
              <a:gdLst>
                <a:gd name="T0" fmla="*/ 40 w 3"/>
                <a:gd name="T1" fmla="*/ 24 h 3"/>
                <a:gd name="T2" fmla="*/ 27 w 3"/>
                <a:gd name="T3" fmla="*/ 36 h 3"/>
                <a:gd name="T4" fmla="*/ 0 w 3"/>
                <a:gd name="T5" fmla="*/ 24 h 3"/>
                <a:gd name="T6" fmla="*/ 27 w 3"/>
                <a:gd name="T7" fmla="*/ 0 h 3"/>
                <a:gd name="T8" fmla="*/ 40 w 3"/>
                <a:gd name="T9" fmla="*/ 24 h 3"/>
                <a:gd name="T10" fmla="*/ 27 w 3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89" name="Freeform 88">
              <a:extLst>
                <a:ext uri="{FF2B5EF4-FFF2-40B4-BE49-F238E27FC236}">
                  <a16:creationId xmlns:a16="http://schemas.microsoft.com/office/drawing/2014/main" id="{194C0415-464A-4E9C-ADF5-3156D680B1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" y="3438"/>
              <a:ext cx="41" cy="48"/>
            </a:xfrm>
            <a:custGeom>
              <a:avLst/>
              <a:gdLst>
                <a:gd name="T0" fmla="*/ 41 w 3"/>
                <a:gd name="T1" fmla="*/ 24 h 4"/>
                <a:gd name="T2" fmla="*/ 14 w 3"/>
                <a:gd name="T3" fmla="*/ 48 h 4"/>
                <a:gd name="T4" fmla="*/ 0 w 3"/>
                <a:gd name="T5" fmla="*/ 24 h 4"/>
                <a:gd name="T6" fmla="*/ 14 w 3"/>
                <a:gd name="T7" fmla="*/ 0 h 4"/>
                <a:gd name="T8" fmla="*/ 41 w 3"/>
                <a:gd name="T9" fmla="*/ 24 h 4"/>
                <a:gd name="T10" fmla="*/ 14 w 3"/>
                <a:gd name="T11" fmla="*/ 2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3"/>
                    <a:pt x="2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1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0" name="Freeform 89">
              <a:extLst>
                <a:ext uri="{FF2B5EF4-FFF2-40B4-BE49-F238E27FC236}">
                  <a16:creationId xmlns:a16="http://schemas.microsoft.com/office/drawing/2014/main" id="{1420DDA8-ABB7-4EB4-8CE5-2BA3F9CD8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" y="3450"/>
              <a:ext cx="55" cy="36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6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1" name="Freeform 90">
              <a:extLst>
                <a:ext uri="{FF2B5EF4-FFF2-40B4-BE49-F238E27FC236}">
                  <a16:creationId xmlns:a16="http://schemas.microsoft.com/office/drawing/2014/main" id="{C8F7EA39-4565-437F-A775-5AB103A30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3438"/>
              <a:ext cx="41" cy="36"/>
            </a:xfrm>
            <a:custGeom>
              <a:avLst/>
              <a:gdLst>
                <a:gd name="T0" fmla="*/ 41 w 3"/>
                <a:gd name="T1" fmla="*/ 12 h 3"/>
                <a:gd name="T2" fmla="*/ 14 w 3"/>
                <a:gd name="T3" fmla="*/ 36 h 3"/>
                <a:gd name="T4" fmla="*/ 0 w 3"/>
                <a:gd name="T5" fmla="*/ 12 h 3"/>
                <a:gd name="T6" fmla="*/ 14 w 3"/>
                <a:gd name="T7" fmla="*/ 0 h 3"/>
                <a:gd name="T8" fmla="*/ 41 w 3"/>
                <a:gd name="T9" fmla="*/ 12 h 3"/>
                <a:gd name="T10" fmla="*/ 14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2" name="Freeform 91">
              <a:extLst>
                <a:ext uri="{FF2B5EF4-FFF2-40B4-BE49-F238E27FC236}">
                  <a16:creationId xmlns:a16="http://schemas.microsoft.com/office/drawing/2014/main" id="{5B4CB3B7-7927-4457-BD61-5D31A409BE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3426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3" name="Freeform 92">
              <a:extLst>
                <a:ext uri="{FF2B5EF4-FFF2-40B4-BE49-F238E27FC236}">
                  <a16:creationId xmlns:a16="http://schemas.microsoft.com/office/drawing/2014/main" id="{7F1224A7-FBF2-40DF-A596-DCBF7B21A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7" y="3426"/>
              <a:ext cx="41" cy="36"/>
            </a:xfrm>
            <a:custGeom>
              <a:avLst/>
              <a:gdLst>
                <a:gd name="T0" fmla="*/ 41 w 3"/>
                <a:gd name="T1" fmla="*/ 12 h 3"/>
                <a:gd name="T2" fmla="*/ 27 w 3"/>
                <a:gd name="T3" fmla="*/ 36 h 3"/>
                <a:gd name="T4" fmla="*/ 0 w 3"/>
                <a:gd name="T5" fmla="*/ 12 h 3"/>
                <a:gd name="T6" fmla="*/ 27 w 3"/>
                <a:gd name="T7" fmla="*/ 0 h 3"/>
                <a:gd name="T8" fmla="*/ 41 w 3"/>
                <a:gd name="T9" fmla="*/ 12 h 3"/>
                <a:gd name="T10" fmla="*/ 27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4" name="Freeform 93">
              <a:extLst>
                <a:ext uri="{FF2B5EF4-FFF2-40B4-BE49-F238E27FC236}">
                  <a16:creationId xmlns:a16="http://schemas.microsoft.com/office/drawing/2014/main" id="{55F881C0-A2FC-4353-B7B2-E0CC99A6B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7" y="3414"/>
              <a:ext cx="55" cy="36"/>
            </a:xfrm>
            <a:custGeom>
              <a:avLst/>
              <a:gdLst>
                <a:gd name="T0" fmla="*/ 55 w 4"/>
                <a:gd name="T1" fmla="*/ 24 h 3"/>
                <a:gd name="T2" fmla="*/ 28 w 4"/>
                <a:gd name="T3" fmla="*/ 36 h 3"/>
                <a:gd name="T4" fmla="*/ 0 w 4"/>
                <a:gd name="T5" fmla="*/ 24 h 3"/>
                <a:gd name="T6" fmla="*/ 28 w 4"/>
                <a:gd name="T7" fmla="*/ 0 h 3"/>
                <a:gd name="T8" fmla="*/ 55 w 4"/>
                <a:gd name="T9" fmla="*/ 24 h 3"/>
                <a:gd name="T10" fmla="*/ 28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5" name="Freeform 94">
              <a:extLst>
                <a:ext uri="{FF2B5EF4-FFF2-40B4-BE49-F238E27FC236}">
                  <a16:creationId xmlns:a16="http://schemas.microsoft.com/office/drawing/2014/main" id="{7A73A9BB-B81E-4D3B-983B-9B6690DB32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1" y="3414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6" name="Freeform 95">
              <a:extLst>
                <a:ext uri="{FF2B5EF4-FFF2-40B4-BE49-F238E27FC236}">
                  <a16:creationId xmlns:a16="http://schemas.microsoft.com/office/drawing/2014/main" id="{9ED67637-35CF-4051-A53F-774CABDE6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5" y="3414"/>
              <a:ext cx="40" cy="36"/>
            </a:xfrm>
            <a:custGeom>
              <a:avLst/>
              <a:gdLst>
                <a:gd name="T0" fmla="*/ 40 w 3"/>
                <a:gd name="T1" fmla="*/ 12 h 3"/>
                <a:gd name="T2" fmla="*/ 13 w 3"/>
                <a:gd name="T3" fmla="*/ 36 h 3"/>
                <a:gd name="T4" fmla="*/ 0 w 3"/>
                <a:gd name="T5" fmla="*/ 12 h 3"/>
                <a:gd name="T6" fmla="*/ 13 w 3"/>
                <a:gd name="T7" fmla="*/ 0 h 3"/>
                <a:gd name="T8" fmla="*/ 40 w 3"/>
                <a:gd name="T9" fmla="*/ 12 h 3"/>
                <a:gd name="T10" fmla="*/ 13 w 3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  <a:moveTo>
                    <a:pt x="1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7" name="Freeform 96">
              <a:extLst>
                <a:ext uri="{FF2B5EF4-FFF2-40B4-BE49-F238E27FC236}">
                  <a16:creationId xmlns:a16="http://schemas.microsoft.com/office/drawing/2014/main" id="{C61CB00A-4B5B-409F-9861-BC6964BCEE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5" y="3402"/>
              <a:ext cx="54" cy="36"/>
            </a:xfrm>
            <a:custGeom>
              <a:avLst/>
              <a:gdLst>
                <a:gd name="T0" fmla="*/ 54 w 4"/>
                <a:gd name="T1" fmla="*/ 24 h 3"/>
                <a:gd name="T2" fmla="*/ 27 w 4"/>
                <a:gd name="T3" fmla="*/ 36 h 3"/>
                <a:gd name="T4" fmla="*/ 0 w 4"/>
                <a:gd name="T5" fmla="*/ 24 h 3"/>
                <a:gd name="T6" fmla="*/ 27 w 4"/>
                <a:gd name="T7" fmla="*/ 0 h 3"/>
                <a:gd name="T8" fmla="*/ 54 w 4"/>
                <a:gd name="T9" fmla="*/ 24 h 3"/>
                <a:gd name="T10" fmla="*/ 27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8" name="Freeform 97">
              <a:extLst>
                <a:ext uri="{FF2B5EF4-FFF2-40B4-BE49-F238E27FC236}">
                  <a16:creationId xmlns:a16="http://schemas.microsoft.com/office/drawing/2014/main" id="{79F0B6D9-4751-4C84-B7C2-73F16BE02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8" y="3414"/>
              <a:ext cx="55" cy="36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6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999" name="Freeform 98">
              <a:extLst>
                <a:ext uri="{FF2B5EF4-FFF2-40B4-BE49-F238E27FC236}">
                  <a16:creationId xmlns:a16="http://schemas.microsoft.com/office/drawing/2014/main" id="{C4D72CBB-C6E6-460A-852A-AD3BC62A1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" y="3402"/>
              <a:ext cx="41" cy="36"/>
            </a:xfrm>
            <a:custGeom>
              <a:avLst/>
              <a:gdLst>
                <a:gd name="T0" fmla="*/ 41 w 3"/>
                <a:gd name="T1" fmla="*/ 24 h 3"/>
                <a:gd name="T2" fmla="*/ 14 w 3"/>
                <a:gd name="T3" fmla="*/ 36 h 3"/>
                <a:gd name="T4" fmla="*/ 0 w 3"/>
                <a:gd name="T5" fmla="*/ 24 h 3"/>
                <a:gd name="T6" fmla="*/ 14 w 3"/>
                <a:gd name="T7" fmla="*/ 0 h 3"/>
                <a:gd name="T8" fmla="*/ 41 w 3"/>
                <a:gd name="T9" fmla="*/ 24 h 3"/>
                <a:gd name="T10" fmla="*/ 14 w 3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  <a:moveTo>
                    <a:pt x="1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00" name="Freeform 99">
              <a:extLst>
                <a:ext uri="{FF2B5EF4-FFF2-40B4-BE49-F238E27FC236}">
                  <a16:creationId xmlns:a16="http://schemas.microsoft.com/office/drawing/2014/main" id="{E3CD26F1-1F6B-48A0-AA59-84936775A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" y="3402"/>
              <a:ext cx="54" cy="36"/>
            </a:xfrm>
            <a:custGeom>
              <a:avLst/>
              <a:gdLst>
                <a:gd name="T0" fmla="*/ 54 w 4"/>
                <a:gd name="T1" fmla="*/ 12 h 3"/>
                <a:gd name="T2" fmla="*/ 27 w 4"/>
                <a:gd name="T3" fmla="*/ 36 h 3"/>
                <a:gd name="T4" fmla="*/ 0 w 4"/>
                <a:gd name="T5" fmla="*/ 12 h 3"/>
                <a:gd name="T6" fmla="*/ 27 w 4"/>
                <a:gd name="T7" fmla="*/ 0 h 3"/>
                <a:gd name="T8" fmla="*/ 54 w 4"/>
                <a:gd name="T9" fmla="*/ 12 h 3"/>
                <a:gd name="T10" fmla="*/ 27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01" name="Freeform 100">
              <a:extLst>
                <a:ext uri="{FF2B5EF4-FFF2-40B4-BE49-F238E27FC236}">
                  <a16:creationId xmlns:a16="http://schemas.microsoft.com/office/drawing/2014/main" id="{29C4785B-7353-47B0-81E9-3DC38BE64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5" y="3390"/>
              <a:ext cx="41" cy="36"/>
            </a:xfrm>
            <a:custGeom>
              <a:avLst/>
              <a:gdLst>
                <a:gd name="T0" fmla="*/ 41 w 3"/>
                <a:gd name="T1" fmla="*/ 24 h 3"/>
                <a:gd name="T2" fmla="*/ 27 w 3"/>
                <a:gd name="T3" fmla="*/ 36 h 3"/>
                <a:gd name="T4" fmla="*/ 0 w 3"/>
                <a:gd name="T5" fmla="*/ 24 h 3"/>
                <a:gd name="T6" fmla="*/ 27 w 3"/>
                <a:gd name="T7" fmla="*/ 0 h 3"/>
                <a:gd name="T8" fmla="*/ 41 w 3"/>
                <a:gd name="T9" fmla="*/ 24 h 3"/>
                <a:gd name="T10" fmla="*/ 27 w 3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02" name="Freeform 101">
              <a:extLst>
                <a:ext uri="{FF2B5EF4-FFF2-40B4-BE49-F238E27FC236}">
                  <a16:creationId xmlns:a16="http://schemas.microsoft.com/office/drawing/2014/main" id="{1816D4B6-7D61-4E43-AA8F-55DAEE035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5" y="3390"/>
              <a:ext cx="55" cy="36"/>
            </a:xfrm>
            <a:custGeom>
              <a:avLst/>
              <a:gdLst>
                <a:gd name="T0" fmla="*/ 55 w 4"/>
                <a:gd name="T1" fmla="*/ 24 h 3"/>
                <a:gd name="T2" fmla="*/ 28 w 4"/>
                <a:gd name="T3" fmla="*/ 36 h 3"/>
                <a:gd name="T4" fmla="*/ 0 w 4"/>
                <a:gd name="T5" fmla="*/ 24 h 3"/>
                <a:gd name="T6" fmla="*/ 28 w 4"/>
                <a:gd name="T7" fmla="*/ 0 h 3"/>
                <a:gd name="T8" fmla="*/ 55 w 4"/>
                <a:gd name="T9" fmla="*/ 24 h 3"/>
                <a:gd name="T10" fmla="*/ 28 w 4"/>
                <a:gd name="T11" fmla="*/ 24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03" name="Freeform 102">
              <a:extLst>
                <a:ext uri="{FF2B5EF4-FFF2-40B4-BE49-F238E27FC236}">
                  <a16:creationId xmlns:a16="http://schemas.microsoft.com/office/drawing/2014/main" id="{02D9C2CE-6509-4AFD-9501-D20B3B2958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3390"/>
              <a:ext cx="55" cy="36"/>
            </a:xfrm>
            <a:custGeom>
              <a:avLst/>
              <a:gdLst>
                <a:gd name="T0" fmla="*/ 55 w 4"/>
                <a:gd name="T1" fmla="*/ 12 h 3"/>
                <a:gd name="T2" fmla="*/ 28 w 4"/>
                <a:gd name="T3" fmla="*/ 36 h 3"/>
                <a:gd name="T4" fmla="*/ 0 w 4"/>
                <a:gd name="T5" fmla="*/ 12 h 3"/>
                <a:gd name="T6" fmla="*/ 28 w 4"/>
                <a:gd name="T7" fmla="*/ 0 h 3"/>
                <a:gd name="T8" fmla="*/ 55 w 4"/>
                <a:gd name="T9" fmla="*/ 12 h 3"/>
                <a:gd name="T10" fmla="*/ 28 w 4"/>
                <a:gd name="T11" fmla="*/ 1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2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lose/>
                  <a:moveTo>
                    <a:pt x="2" y="1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04" name="Freeform 103">
              <a:extLst>
                <a:ext uri="{FF2B5EF4-FFF2-40B4-BE49-F238E27FC236}">
                  <a16:creationId xmlns:a16="http://schemas.microsoft.com/office/drawing/2014/main" id="{EC18D630-1B20-4BFB-9B0A-F818D6BC8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3" y="3379"/>
              <a:ext cx="41" cy="35"/>
            </a:xfrm>
            <a:custGeom>
              <a:avLst/>
              <a:gdLst>
                <a:gd name="T0" fmla="*/ 41 w 3"/>
                <a:gd name="T1" fmla="*/ 23 h 3"/>
                <a:gd name="T2" fmla="*/ 27 w 3"/>
                <a:gd name="T3" fmla="*/ 35 h 3"/>
                <a:gd name="T4" fmla="*/ 0 w 3"/>
                <a:gd name="T5" fmla="*/ 23 h 3"/>
                <a:gd name="T6" fmla="*/ 27 w 3"/>
                <a:gd name="T7" fmla="*/ 0 h 3"/>
                <a:gd name="T8" fmla="*/ 41 w 3"/>
                <a:gd name="T9" fmla="*/ 23 h 3"/>
                <a:gd name="T10" fmla="*/ 27 w 3"/>
                <a:gd name="T11" fmla="*/ 23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lose/>
                  <a:moveTo>
                    <a:pt x="2" y="2"/>
                  </a:moveTo>
                </a:path>
              </a:pathLst>
            </a:custGeom>
            <a:noFill/>
            <a:ln w="0">
              <a:solidFill>
                <a:srgbClr val="D100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05" name="Freeform 104">
              <a:extLst>
                <a:ext uri="{FF2B5EF4-FFF2-40B4-BE49-F238E27FC236}">
                  <a16:creationId xmlns:a16="http://schemas.microsoft.com/office/drawing/2014/main" id="{42C61770-BF1E-45DE-A20C-4C17350C0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" y="3342"/>
              <a:ext cx="1089" cy="551"/>
            </a:xfrm>
            <a:custGeom>
              <a:avLst/>
              <a:gdLst>
                <a:gd name="T0" fmla="*/ 14 w 80"/>
                <a:gd name="T1" fmla="*/ 551 h 46"/>
                <a:gd name="T2" fmla="*/ 41 w 80"/>
                <a:gd name="T3" fmla="*/ 539 h 46"/>
                <a:gd name="T4" fmla="*/ 68 w 80"/>
                <a:gd name="T5" fmla="*/ 527 h 46"/>
                <a:gd name="T6" fmla="*/ 95 w 80"/>
                <a:gd name="T7" fmla="*/ 503 h 46"/>
                <a:gd name="T8" fmla="*/ 123 w 80"/>
                <a:gd name="T9" fmla="*/ 491 h 46"/>
                <a:gd name="T10" fmla="*/ 150 w 80"/>
                <a:gd name="T11" fmla="*/ 479 h 46"/>
                <a:gd name="T12" fmla="*/ 177 w 80"/>
                <a:gd name="T13" fmla="*/ 467 h 46"/>
                <a:gd name="T14" fmla="*/ 204 w 80"/>
                <a:gd name="T15" fmla="*/ 455 h 46"/>
                <a:gd name="T16" fmla="*/ 231 w 80"/>
                <a:gd name="T17" fmla="*/ 443 h 46"/>
                <a:gd name="T18" fmla="*/ 259 w 80"/>
                <a:gd name="T19" fmla="*/ 419 h 46"/>
                <a:gd name="T20" fmla="*/ 286 w 80"/>
                <a:gd name="T21" fmla="*/ 407 h 46"/>
                <a:gd name="T22" fmla="*/ 313 w 80"/>
                <a:gd name="T23" fmla="*/ 395 h 46"/>
                <a:gd name="T24" fmla="*/ 340 w 80"/>
                <a:gd name="T25" fmla="*/ 383 h 46"/>
                <a:gd name="T26" fmla="*/ 368 w 80"/>
                <a:gd name="T27" fmla="*/ 371 h 46"/>
                <a:gd name="T28" fmla="*/ 395 w 80"/>
                <a:gd name="T29" fmla="*/ 359 h 46"/>
                <a:gd name="T30" fmla="*/ 422 w 80"/>
                <a:gd name="T31" fmla="*/ 335 h 46"/>
                <a:gd name="T32" fmla="*/ 449 w 80"/>
                <a:gd name="T33" fmla="*/ 323 h 46"/>
                <a:gd name="T34" fmla="*/ 476 w 80"/>
                <a:gd name="T35" fmla="*/ 311 h 46"/>
                <a:gd name="T36" fmla="*/ 504 w 80"/>
                <a:gd name="T37" fmla="*/ 299 h 46"/>
                <a:gd name="T38" fmla="*/ 531 w 80"/>
                <a:gd name="T39" fmla="*/ 287 h 46"/>
                <a:gd name="T40" fmla="*/ 558 w 80"/>
                <a:gd name="T41" fmla="*/ 276 h 46"/>
                <a:gd name="T42" fmla="*/ 585 w 80"/>
                <a:gd name="T43" fmla="*/ 252 h 46"/>
                <a:gd name="T44" fmla="*/ 613 w 80"/>
                <a:gd name="T45" fmla="*/ 240 h 46"/>
                <a:gd name="T46" fmla="*/ 640 w 80"/>
                <a:gd name="T47" fmla="*/ 228 h 46"/>
                <a:gd name="T48" fmla="*/ 667 w 80"/>
                <a:gd name="T49" fmla="*/ 216 h 46"/>
                <a:gd name="T50" fmla="*/ 694 w 80"/>
                <a:gd name="T51" fmla="*/ 204 h 46"/>
                <a:gd name="T52" fmla="*/ 721 w 80"/>
                <a:gd name="T53" fmla="*/ 192 h 46"/>
                <a:gd name="T54" fmla="*/ 749 w 80"/>
                <a:gd name="T55" fmla="*/ 168 h 46"/>
                <a:gd name="T56" fmla="*/ 776 w 80"/>
                <a:gd name="T57" fmla="*/ 156 h 46"/>
                <a:gd name="T58" fmla="*/ 803 w 80"/>
                <a:gd name="T59" fmla="*/ 144 h 46"/>
                <a:gd name="T60" fmla="*/ 830 w 80"/>
                <a:gd name="T61" fmla="*/ 132 h 46"/>
                <a:gd name="T62" fmla="*/ 858 w 80"/>
                <a:gd name="T63" fmla="*/ 120 h 46"/>
                <a:gd name="T64" fmla="*/ 885 w 80"/>
                <a:gd name="T65" fmla="*/ 108 h 46"/>
                <a:gd name="T66" fmla="*/ 912 w 80"/>
                <a:gd name="T67" fmla="*/ 84 h 46"/>
                <a:gd name="T68" fmla="*/ 939 w 80"/>
                <a:gd name="T69" fmla="*/ 72 h 46"/>
                <a:gd name="T70" fmla="*/ 966 w 80"/>
                <a:gd name="T71" fmla="*/ 60 h 46"/>
                <a:gd name="T72" fmla="*/ 994 w 80"/>
                <a:gd name="T73" fmla="*/ 48 h 46"/>
                <a:gd name="T74" fmla="*/ 1021 w 80"/>
                <a:gd name="T75" fmla="*/ 36 h 46"/>
                <a:gd name="T76" fmla="*/ 1048 w 80"/>
                <a:gd name="T77" fmla="*/ 24 h 46"/>
                <a:gd name="T78" fmla="*/ 1075 w 80"/>
                <a:gd name="T79" fmla="*/ 0 h 4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80" h="46">
                  <a:moveTo>
                    <a:pt x="0" y="46"/>
                  </a:moveTo>
                  <a:lnTo>
                    <a:pt x="1" y="46"/>
                  </a:lnTo>
                  <a:lnTo>
                    <a:pt x="2" y="45"/>
                  </a:lnTo>
                  <a:lnTo>
                    <a:pt x="3" y="45"/>
                  </a:lnTo>
                  <a:lnTo>
                    <a:pt x="4" y="44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7" y="42"/>
                  </a:lnTo>
                  <a:lnTo>
                    <a:pt x="8" y="42"/>
                  </a:lnTo>
                  <a:lnTo>
                    <a:pt x="9" y="41"/>
                  </a:lnTo>
                  <a:lnTo>
                    <a:pt x="10" y="41"/>
                  </a:lnTo>
                  <a:lnTo>
                    <a:pt x="11" y="40"/>
                  </a:lnTo>
                  <a:lnTo>
                    <a:pt x="12" y="39"/>
                  </a:lnTo>
                  <a:lnTo>
                    <a:pt x="13" y="39"/>
                  </a:lnTo>
                  <a:lnTo>
                    <a:pt x="14" y="38"/>
                  </a:lnTo>
                  <a:lnTo>
                    <a:pt x="15" y="38"/>
                  </a:lnTo>
                  <a:lnTo>
                    <a:pt x="16" y="37"/>
                  </a:lnTo>
                  <a:lnTo>
                    <a:pt x="17" y="37"/>
                  </a:lnTo>
                  <a:lnTo>
                    <a:pt x="18" y="36"/>
                  </a:lnTo>
                  <a:lnTo>
                    <a:pt x="19" y="35"/>
                  </a:lnTo>
                  <a:lnTo>
                    <a:pt x="20" y="35"/>
                  </a:lnTo>
                  <a:lnTo>
                    <a:pt x="21" y="34"/>
                  </a:lnTo>
                  <a:lnTo>
                    <a:pt x="22" y="34"/>
                  </a:lnTo>
                  <a:lnTo>
                    <a:pt x="23" y="33"/>
                  </a:lnTo>
                  <a:lnTo>
                    <a:pt x="24" y="33"/>
                  </a:lnTo>
                  <a:lnTo>
                    <a:pt x="25" y="32"/>
                  </a:lnTo>
                  <a:lnTo>
                    <a:pt x="26" y="31"/>
                  </a:lnTo>
                  <a:lnTo>
                    <a:pt x="27" y="31"/>
                  </a:lnTo>
                  <a:lnTo>
                    <a:pt x="28" y="30"/>
                  </a:lnTo>
                  <a:lnTo>
                    <a:pt x="29" y="30"/>
                  </a:lnTo>
                  <a:lnTo>
                    <a:pt x="30" y="29"/>
                  </a:lnTo>
                  <a:lnTo>
                    <a:pt x="31" y="28"/>
                  </a:lnTo>
                  <a:lnTo>
                    <a:pt x="32" y="28"/>
                  </a:lnTo>
                  <a:lnTo>
                    <a:pt x="33" y="27"/>
                  </a:lnTo>
                  <a:lnTo>
                    <a:pt x="34" y="27"/>
                  </a:lnTo>
                  <a:lnTo>
                    <a:pt x="35" y="26"/>
                  </a:lnTo>
                  <a:lnTo>
                    <a:pt x="36" y="25"/>
                  </a:lnTo>
                  <a:lnTo>
                    <a:pt x="37" y="25"/>
                  </a:lnTo>
                  <a:lnTo>
                    <a:pt x="38" y="24"/>
                  </a:lnTo>
                  <a:lnTo>
                    <a:pt x="39" y="24"/>
                  </a:lnTo>
                  <a:lnTo>
                    <a:pt x="40" y="23"/>
                  </a:lnTo>
                  <a:lnTo>
                    <a:pt x="41" y="23"/>
                  </a:lnTo>
                  <a:lnTo>
                    <a:pt x="42" y="22"/>
                  </a:lnTo>
                  <a:lnTo>
                    <a:pt x="43" y="21"/>
                  </a:lnTo>
                  <a:lnTo>
                    <a:pt x="44" y="21"/>
                  </a:lnTo>
                  <a:lnTo>
                    <a:pt x="45" y="20"/>
                  </a:lnTo>
                  <a:lnTo>
                    <a:pt x="46" y="20"/>
                  </a:lnTo>
                  <a:lnTo>
                    <a:pt x="47" y="19"/>
                  </a:lnTo>
                  <a:lnTo>
                    <a:pt x="48" y="18"/>
                  </a:lnTo>
                  <a:lnTo>
                    <a:pt x="49" y="18"/>
                  </a:lnTo>
                  <a:lnTo>
                    <a:pt x="50" y="17"/>
                  </a:lnTo>
                  <a:lnTo>
                    <a:pt x="51" y="17"/>
                  </a:lnTo>
                  <a:lnTo>
                    <a:pt x="52" y="16"/>
                  </a:lnTo>
                  <a:lnTo>
                    <a:pt x="53" y="16"/>
                  </a:lnTo>
                  <a:lnTo>
                    <a:pt x="54" y="15"/>
                  </a:lnTo>
                  <a:lnTo>
                    <a:pt x="55" y="14"/>
                  </a:lnTo>
                  <a:lnTo>
                    <a:pt x="56" y="14"/>
                  </a:lnTo>
                  <a:lnTo>
                    <a:pt x="57" y="13"/>
                  </a:lnTo>
                  <a:lnTo>
                    <a:pt x="58" y="13"/>
                  </a:lnTo>
                  <a:lnTo>
                    <a:pt x="59" y="12"/>
                  </a:lnTo>
                  <a:lnTo>
                    <a:pt x="60" y="11"/>
                  </a:lnTo>
                  <a:lnTo>
                    <a:pt x="61" y="11"/>
                  </a:lnTo>
                  <a:lnTo>
                    <a:pt x="62" y="10"/>
                  </a:lnTo>
                  <a:lnTo>
                    <a:pt x="63" y="10"/>
                  </a:lnTo>
                  <a:lnTo>
                    <a:pt x="64" y="9"/>
                  </a:lnTo>
                  <a:lnTo>
                    <a:pt x="65" y="9"/>
                  </a:lnTo>
                  <a:lnTo>
                    <a:pt x="66" y="8"/>
                  </a:lnTo>
                  <a:lnTo>
                    <a:pt x="67" y="7"/>
                  </a:lnTo>
                  <a:lnTo>
                    <a:pt x="68" y="7"/>
                  </a:lnTo>
                  <a:lnTo>
                    <a:pt x="69" y="6"/>
                  </a:lnTo>
                  <a:lnTo>
                    <a:pt x="70" y="6"/>
                  </a:lnTo>
                  <a:lnTo>
                    <a:pt x="71" y="5"/>
                  </a:lnTo>
                  <a:lnTo>
                    <a:pt x="72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5" y="3"/>
                  </a:lnTo>
                  <a:lnTo>
                    <a:pt x="76" y="2"/>
                  </a:lnTo>
                  <a:lnTo>
                    <a:pt x="77" y="2"/>
                  </a:lnTo>
                  <a:lnTo>
                    <a:pt x="78" y="1"/>
                  </a:lnTo>
                  <a:lnTo>
                    <a:pt x="79" y="0"/>
                  </a:lnTo>
                  <a:lnTo>
                    <a:pt x="80" y="0"/>
                  </a:lnTo>
                </a:path>
              </a:pathLst>
            </a:custGeom>
            <a:noFill/>
            <a:ln w="6350" cap="flat" cmpd="sng">
              <a:solidFill>
                <a:srgbClr val="716F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006" name="Text Box 105">
              <a:extLst>
                <a:ext uri="{FF2B5EF4-FFF2-40B4-BE49-F238E27FC236}">
                  <a16:creationId xmlns:a16="http://schemas.microsoft.com/office/drawing/2014/main" id="{959E58E4-C40B-499C-BEF8-13E9D2F55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392" y="3458"/>
              <a:ext cx="8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f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Rabi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(MHz)</a:t>
              </a:r>
            </a:p>
          </p:txBody>
        </p:sp>
        <p:sp>
          <p:nvSpPr>
            <p:cNvPr id="38007" name="Text Box 106">
              <a:extLst>
                <a:ext uri="{FF2B5EF4-FFF2-40B4-BE49-F238E27FC236}">
                  <a16:creationId xmlns:a16="http://schemas.microsoft.com/office/drawing/2014/main" id="{24B159D6-116C-4B19-BC4E-0221748F9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" y="4061"/>
              <a:ext cx="150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stripline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current (mA)</a:t>
              </a:r>
            </a:p>
          </p:txBody>
        </p:sp>
      </p:grpSp>
      <p:sp>
        <p:nvSpPr>
          <p:cNvPr id="37901" name="Rectangle 136">
            <a:extLst>
              <a:ext uri="{FF2B5EF4-FFF2-40B4-BE49-F238E27FC236}">
                <a16:creationId xmlns:a16="http://schemas.microsoft.com/office/drawing/2014/main" id="{21D604DF-F414-4626-B60C-493CBFD86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4562475"/>
            <a:ext cx="27638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up to 8 periods observed</a:t>
            </a:r>
            <a:br>
              <a:rPr kumimoji="0" lang="nl-NL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</a:br>
            <a:r>
              <a:rPr kumimoji="0" lang="el-G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π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/2 rotation in 25ns</a:t>
            </a:r>
            <a:endParaRPr kumimoji="0" lang="nl-NL" altLang="en-US" sz="2000" b="0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Sylfaen" panose="010A0502050306030303" pitchFamily="18" charset="0"/>
              <a:ea typeface="+mn-ea"/>
              <a:cs typeface="+mn-cs"/>
            </a:endParaRPr>
          </a:p>
        </p:txBody>
      </p:sp>
      <p:grpSp>
        <p:nvGrpSpPr>
          <p:cNvPr id="882879" name="Group 191">
            <a:extLst>
              <a:ext uri="{FF2B5EF4-FFF2-40B4-BE49-F238E27FC236}">
                <a16:creationId xmlns:a16="http://schemas.microsoft.com/office/drawing/2014/main" id="{2773DED0-32BF-4BD2-8944-8ABC5D1F11FC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642938"/>
            <a:ext cx="4716463" cy="3810000"/>
            <a:chOff x="1159" y="1158"/>
            <a:chExt cx="2971" cy="2400"/>
          </a:xfrm>
        </p:grpSpPr>
        <p:sp>
          <p:nvSpPr>
            <p:cNvPr id="37903" name="Rectangle 189">
              <a:extLst>
                <a:ext uri="{FF2B5EF4-FFF2-40B4-BE49-F238E27FC236}">
                  <a16:creationId xmlns:a16="http://schemas.microsoft.com/office/drawing/2014/main" id="{47BB9E84-A124-4F41-93EA-3BD83B8BE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" y="1199"/>
              <a:ext cx="2896" cy="2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7904" name="Group 137">
              <a:extLst>
                <a:ext uri="{FF2B5EF4-FFF2-40B4-BE49-F238E27FC236}">
                  <a16:creationId xmlns:a16="http://schemas.microsoft.com/office/drawing/2014/main" id="{6FBACE5F-2EF2-4AFF-9552-154538A06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9" y="1158"/>
              <a:ext cx="2971" cy="2336"/>
              <a:chOff x="2993" y="709"/>
              <a:chExt cx="2971" cy="2336"/>
            </a:xfrm>
          </p:grpSpPr>
          <p:graphicFrame>
            <p:nvGraphicFramePr>
              <p:cNvPr id="37905" name="Object 121">
                <a:extLst>
                  <a:ext uri="{FF2B5EF4-FFF2-40B4-BE49-F238E27FC236}">
                    <a16:creationId xmlns:a16="http://schemas.microsoft.com/office/drawing/2014/main" id="{0E6C4F1A-D2A0-4CFF-A10B-F17E589F89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11" y="932"/>
              <a:ext cx="2327" cy="17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orelDRAW" r:id="rId4" imgW="3318843" imgH="2102048" progId="CorelDRAW.Graphic.11">
                      <p:embed/>
                    </p:oleObj>
                  </mc:Choice>
                  <mc:Fallback>
                    <p:oleObj name="CorelDRAW" r:id="rId4" imgW="3318843" imgH="2102048" progId="CorelDRAW.Graphic.11">
                      <p:embed/>
                      <p:pic>
                        <p:nvPicPr>
                          <p:cNvPr id="37905" name="Object 121">
                            <a:extLst>
                              <a:ext uri="{FF2B5EF4-FFF2-40B4-BE49-F238E27FC236}">
                                <a16:creationId xmlns:a16="http://schemas.microsoft.com/office/drawing/2014/main" id="{0E6C4F1A-D2A0-4CFF-A10B-F17E589F89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1" y="932"/>
                            <a:ext cx="2327" cy="17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06" name="Text Box 122">
                <a:extLst>
                  <a:ext uri="{FF2B5EF4-FFF2-40B4-BE49-F238E27FC236}">
                    <a16:creationId xmlns:a16="http://schemas.microsoft.com/office/drawing/2014/main" id="{661DD4C8-B521-42E8-BAED-2CC2C148EB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8" y="2795"/>
                <a:ext cx="116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24211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Burst time (ns)</a:t>
                </a:r>
              </a:p>
            </p:txBody>
          </p:sp>
          <p:sp>
            <p:nvSpPr>
              <p:cNvPr id="37907" name="Text Box 123">
                <a:extLst>
                  <a:ext uri="{FF2B5EF4-FFF2-40B4-BE49-F238E27FC236}">
                    <a16:creationId xmlns:a16="http://schemas.microsoft.com/office/drawing/2014/main" id="{5E2329CD-11A8-4FB7-99A9-1935E50087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2388" y="1495"/>
                <a:ext cx="145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24211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RF Power (dBm)</a:t>
                </a:r>
              </a:p>
            </p:txBody>
          </p:sp>
          <p:sp>
            <p:nvSpPr>
              <p:cNvPr id="37908" name="Rectangle 124">
                <a:extLst>
                  <a:ext uri="{FF2B5EF4-FFF2-40B4-BE49-F238E27FC236}">
                    <a16:creationId xmlns:a16="http://schemas.microsoft.com/office/drawing/2014/main" id="{46FFE703-39C2-4310-8697-3A5C23A46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2673"/>
                <a:ext cx="79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909" name="Rectangle 126">
                <a:extLst>
                  <a:ext uri="{FF2B5EF4-FFF2-40B4-BE49-F238E27FC236}">
                    <a16:creationId xmlns:a16="http://schemas.microsoft.com/office/drawing/2014/main" id="{90BE9702-D264-4D3E-8170-3D40182F7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2664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500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910" name="Rectangle 128">
                <a:extLst>
                  <a:ext uri="{FF2B5EF4-FFF2-40B4-BE49-F238E27FC236}">
                    <a16:creationId xmlns:a16="http://schemas.microsoft.com/office/drawing/2014/main" id="{5B0287AB-81F5-496A-94C4-8F3A57CA6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" y="2677"/>
                <a:ext cx="32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1000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911" name="Rectangle 129">
                <a:extLst>
                  <a:ext uri="{FF2B5EF4-FFF2-40B4-BE49-F238E27FC236}">
                    <a16:creationId xmlns:a16="http://schemas.microsoft.com/office/drawing/2014/main" id="{4733F23D-EEBD-4D07-A0D6-04B6872E2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28"/>
                <a:ext cx="208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-18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912" name="Rectangle 130">
                <a:extLst>
                  <a:ext uri="{FF2B5EF4-FFF2-40B4-BE49-F238E27FC236}">
                    <a16:creationId xmlns:a16="http://schemas.microsoft.com/office/drawing/2014/main" id="{3EC5AA99-19E9-4474-9160-867290C9B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9" y="903"/>
                <a:ext cx="12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-6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913" name="Rectangle 131">
                <a:extLst>
                  <a:ext uri="{FF2B5EF4-FFF2-40B4-BE49-F238E27FC236}">
                    <a16:creationId xmlns:a16="http://schemas.microsoft.com/office/drawing/2014/main" id="{7CCD5338-D494-4276-80FB-A677E697B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1711"/>
                <a:ext cx="20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-12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914" name="Text Box 132">
                <a:extLst>
                  <a:ext uri="{FF2B5EF4-FFF2-40B4-BE49-F238E27FC236}">
                    <a16:creationId xmlns:a16="http://schemas.microsoft.com/office/drawing/2014/main" id="{34B52B0D-5A43-4875-860B-71142C880D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6" y="709"/>
                <a:ext cx="72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dot</a:t>
                </a: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(fA)</a:t>
                </a: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3849F24-D862-65DB-B6DE-76A9B3A22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en-GB" sz="2800" dirty="0">
                <a:latin typeface="Arial (Headings)"/>
              </a:rPr>
              <a:t>Coherent control of a single electron spin</a:t>
            </a:r>
            <a:endParaRPr lang="it-IT" sz="2800" dirty="0">
              <a:latin typeface="Arial (Headings)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0711C9-D852-0C04-1AF6-CE00E6EB738F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4F6CED48-9CDD-44FC-9BBE-B691DD882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1066800"/>
            <a:ext cx="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endParaRPr lang="nl-NL" sz="1800" b="1" i="0">
              <a:latin typeface="Arial" charset="0"/>
              <a:ea typeface="ＭＳ Ｐゴシック" charset="0"/>
            </a:endParaRPr>
          </a:p>
        </p:txBody>
      </p:sp>
      <p:pic>
        <p:nvPicPr>
          <p:cNvPr id="7" name="Picture 21" descr="singletraces">
            <a:extLst>
              <a:ext uri="{FF2B5EF4-FFF2-40B4-BE49-F238E27FC236}">
                <a16:creationId xmlns:a16="http://schemas.microsoft.com/office/drawing/2014/main" id="{F1F850E6-2C86-4718-84BF-EE2E3C747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847973"/>
            <a:ext cx="38544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1BF2FB72-9424-47A3-9640-49C7CCFCE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6860" y="3882231"/>
            <a:ext cx="306705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1800" i="0" dirty="0" err="1">
                <a:solidFill>
                  <a:srgbClr val="009900"/>
                </a:solidFill>
                <a:latin typeface="Arial" charset="0"/>
                <a:ea typeface="ＭＳ Ｐゴシック" charset="0"/>
                <a:sym typeface="Gill Sans" charset="0"/>
              </a:rPr>
              <a:t>Koppens</a:t>
            </a: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  <a:sym typeface="Gill Sans" charset="0"/>
              </a:rPr>
              <a:t> et al. Nature 2006</a:t>
            </a:r>
          </a:p>
        </p:txBody>
      </p:sp>
      <p:pic>
        <p:nvPicPr>
          <p:cNvPr id="9" name="Picture 4" descr="SE90_FB3">
            <a:extLst>
              <a:ext uri="{FF2B5EF4-FFF2-40B4-BE49-F238E27FC236}">
                <a16:creationId xmlns:a16="http://schemas.microsoft.com/office/drawing/2014/main" id="{9F90EEF0-D2B7-43B4-94CA-E95E0EED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184275"/>
            <a:ext cx="2987675" cy="2239963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04D8FBE2-8F8D-4436-8F39-1B6552170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1528763"/>
            <a:ext cx="752475" cy="4619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nl-NL" sz="2400">
                <a:solidFill>
                  <a:srgbClr val="0143B9"/>
                </a:solidFill>
                <a:latin typeface="Arial" charset="0"/>
                <a:ea typeface="ＭＳ Ｐゴシック" charset="0"/>
              </a:rPr>
              <a:t>B</a:t>
            </a:r>
            <a:r>
              <a:rPr lang="nl-NL" sz="24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  <a:t>DC</a:t>
            </a:r>
            <a:endParaRPr lang="nl-NL" sz="2400">
              <a:solidFill>
                <a:srgbClr val="0143B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FFBA4900-588B-4A6C-B89D-7E4AC55CB9D0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3243263" y="546100"/>
            <a:ext cx="438150" cy="1276350"/>
          </a:xfrm>
          <a:prstGeom prst="upArrow">
            <a:avLst>
              <a:gd name="adj1" fmla="val 50000"/>
              <a:gd name="adj2" fmla="val 72826"/>
            </a:avLst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800" i="0">
              <a:solidFill>
                <a:srgbClr val="0143B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DFBEBD40-3E87-450E-AAFB-40AE5C2FB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143125"/>
            <a:ext cx="411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nl-NL" altLang="nl-NL" sz="2800" b="1" i="0">
                <a:solidFill>
                  <a:srgbClr val="FFFFFF"/>
                </a:solidFill>
                <a:sym typeface="Symbol" pitchFamily="18" charset="2"/>
              </a:rPr>
              <a:t>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95B1BA94-2722-4E21-AEF3-1886D7CE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2332038"/>
            <a:ext cx="825500" cy="4619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nl-NL" sz="2400">
                <a:solidFill>
                  <a:srgbClr val="0143B9"/>
                </a:solidFill>
                <a:latin typeface="Arial" charset="0"/>
                <a:ea typeface="ＭＳ Ｐゴシック" charset="0"/>
              </a:rPr>
              <a:t>B</a:t>
            </a:r>
            <a:r>
              <a:rPr lang="nl-NL" sz="24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  <a:t>AC</a:t>
            </a:r>
            <a:endParaRPr lang="nl-NL" sz="2400">
              <a:solidFill>
                <a:srgbClr val="0143B9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4" name="Picture 12" descr="final_2_1a">
            <a:extLst>
              <a:ext uri="{FF2B5EF4-FFF2-40B4-BE49-F238E27FC236}">
                <a16:creationId xmlns:a16="http://schemas.microsoft.com/office/drawing/2014/main" id="{CFAE2DD2-DF6E-4496-8BE9-30D585E04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t="1398" r="2196" b="2737"/>
          <a:stretch>
            <a:fillRect/>
          </a:stretch>
        </p:blipFill>
        <p:spPr bwMode="auto">
          <a:xfrm>
            <a:off x="812800" y="4067175"/>
            <a:ext cx="248920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13">
            <a:extLst>
              <a:ext uri="{FF2B5EF4-FFF2-40B4-BE49-F238E27FC236}">
                <a16:creationId xmlns:a16="http://schemas.microsoft.com/office/drawing/2014/main" id="{A0CCAB33-E827-4653-8975-5998A01AA12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295525" y="6103938"/>
            <a:ext cx="571500" cy="1587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2400" i="0">
              <a:solidFill>
                <a:srgbClr val="0143B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037DDA1C-A9DD-489B-B60C-8EDEC8ECD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088" y="4151313"/>
            <a:ext cx="401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en-GB" sz="2000" b="1" i="0">
                <a:solidFill>
                  <a:srgbClr val="FFFFFF"/>
                </a:solidFill>
                <a:latin typeface="Symbol" charset="0"/>
                <a:ea typeface="ＭＳ Ｐゴシック" charset="0"/>
              </a:rPr>
              <a:t>W</a:t>
            </a:r>
            <a:endParaRPr lang="en-GB" sz="2000" b="1" i="0">
              <a:solidFill>
                <a:srgbClr val="FFFFFF"/>
              </a:solidFill>
              <a:latin typeface="Garamond" charset="0"/>
              <a:ea typeface="ＭＳ Ｐゴシック" charset="0"/>
            </a:endParaRP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84D3CE77-3E10-418D-9FEB-02AE4ABBC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4151313"/>
            <a:ext cx="401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en-GB" sz="2000" b="1" i="0">
                <a:solidFill>
                  <a:srgbClr val="FFFFFF"/>
                </a:solidFill>
                <a:latin typeface="Symbol" charset="0"/>
                <a:ea typeface="ＭＳ Ｐゴシック" charset="0"/>
              </a:rPr>
              <a:t>W</a:t>
            </a:r>
            <a:endParaRPr lang="en-GB" sz="2000" b="1" i="0">
              <a:solidFill>
                <a:srgbClr val="FFFFFF"/>
              </a:solidFill>
              <a:latin typeface="Garamond" charset="0"/>
              <a:ea typeface="ＭＳ Ｐゴシック" charset="0"/>
            </a:endParaRP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512D6866-A041-4094-9486-DA7B331A5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5713413"/>
            <a:ext cx="1001713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27432" rIns="0" bIns="0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r>
              <a:rPr lang="en-GB" altLang="nl-NL" sz="1600" i="0">
                <a:solidFill>
                  <a:srgbClr val="FFFFFF"/>
                </a:solidFill>
              </a:rPr>
              <a:t>250 μm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5D600A27-291A-4B14-966D-0D24711B6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4505325"/>
            <a:ext cx="166687" cy="18573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2400" i="0">
              <a:solidFill>
                <a:srgbClr val="0143B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F1E771A5-130B-401E-8E63-E56DA11F4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4067175"/>
            <a:ext cx="2505075" cy="224155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2400" i="0">
              <a:solidFill>
                <a:srgbClr val="0143B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F35CBCEC-0019-4EE2-A1A3-2861D07504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8" y="3438525"/>
            <a:ext cx="1541462" cy="12541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2400" i="0">
              <a:solidFill>
                <a:srgbClr val="0143B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E164D828-11CF-4836-9174-1A35504AED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47888" y="3409950"/>
            <a:ext cx="1254125" cy="12938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2400" i="0">
              <a:solidFill>
                <a:srgbClr val="0143B9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23" name="Picture 19">
            <a:extLst>
              <a:ext uri="{FF2B5EF4-FFF2-40B4-BE49-F238E27FC236}">
                <a16:creationId xmlns:a16="http://schemas.microsoft.com/office/drawing/2014/main" id="{20F85F2D-5E65-4CCA-A9DC-CB7F920C1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221088"/>
            <a:ext cx="50784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0">
            <a:extLst>
              <a:ext uri="{FF2B5EF4-FFF2-40B4-BE49-F238E27FC236}">
                <a16:creationId xmlns:a16="http://schemas.microsoft.com/office/drawing/2014/main" id="{A50A2C33-6E90-4904-BCF7-BC0987C7A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905" y="6189364"/>
            <a:ext cx="40925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655" tIns="64828" rIns="129655" bIns="64828">
            <a:spAutoFit/>
          </a:bodyPr>
          <a:lstStyle>
            <a:lvl1pPr defTabSz="6477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6477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6477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6477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6477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6477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6477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6477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6477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nl-NL" sz="1800" dirty="0">
                <a:solidFill>
                  <a:srgbClr val="008A00"/>
                </a:solidFill>
              </a:rPr>
              <a:t>Veldhorst et al, Nature Nano 2014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C07BF820-3CA7-47A5-ACE2-8F24FECEE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712" y="775493"/>
            <a:ext cx="957263" cy="4302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nl-NL" dirty="0"/>
              <a:t>GaAs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A4E0B33B-763A-458D-8910-F1161539D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3888" y="4721225"/>
            <a:ext cx="700087" cy="43180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nl-NL" i="0" baseline="30000"/>
              <a:t>28</a:t>
            </a:r>
            <a:r>
              <a:rPr lang="en-US" altLang="nl-NL"/>
              <a:t>Si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6BC615-33E3-2FAA-0260-6EBFCBF6E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en-GB" sz="2800" dirty="0">
                <a:latin typeface="Arial (Headings)"/>
              </a:rPr>
              <a:t>Coherent control of a single electron spin</a:t>
            </a:r>
            <a:endParaRPr lang="it-IT" sz="2800" dirty="0">
              <a:latin typeface="Arial (Headings)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99A9A52-BD21-7EC7-48B4-3CC7C3F5CD48}"/>
              </a:ext>
            </a:extLst>
          </p:cNvPr>
          <p:cNvSpPr txBox="1">
            <a:spLocks/>
          </p:cNvSpPr>
          <p:nvPr/>
        </p:nvSpPr>
        <p:spPr>
          <a:xfrm>
            <a:off x="8433196" y="6443615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70889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421">
            <a:extLst>
              <a:ext uri="{FF2B5EF4-FFF2-40B4-BE49-F238E27FC236}">
                <a16:creationId xmlns:a16="http://schemas.microsoft.com/office/drawing/2014/main" id="{D90BD5A1-2885-4ECE-9443-73580D715CFD}"/>
              </a:ext>
            </a:extLst>
          </p:cNvPr>
          <p:cNvGrpSpPr>
            <a:grpSpLocks/>
          </p:cNvGrpSpPr>
          <p:nvPr/>
        </p:nvGrpSpPr>
        <p:grpSpPr bwMode="auto">
          <a:xfrm>
            <a:off x="912813" y="1890713"/>
            <a:ext cx="2359025" cy="2419350"/>
            <a:chOff x="136" y="840"/>
            <a:chExt cx="1872" cy="1920"/>
          </a:xfrm>
        </p:grpSpPr>
        <p:grpSp>
          <p:nvGrpSpPr>
            <p:cNvPr id="40119" name="Group 422">
              <a:extLst>
                <a:ext uri="{FF2B5EF4-FFF2-40B4-BE49-F238E27FC236}">
                  <a16:creationId xmlns:a16="http://schemas.microsoft.com/office/drawing/2014/main" id="{E49FFEE8-3364-453D-979B-4202D3921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" y="854"/>
              <a:ext cx="1749" cy="1906"/>
              <a:chOff x="2054" y="681"/>
              <a:chExt cx="1749" cy="1906"/>
            </a:xfrm>
          </p:grpSpPr>
          <p:sp>
            <p:nvSpPr>
              <p:cNvPr id="40121" name="Freeform 423">
                <a:extLst>
                  <a:ext uri="{FF2B5EF4-FFF2-40B4-BE49-F238E27FC236}">
                    <a16:creationId xmlns:a16="http://schemas.microsoft.com/office/drawing/2014/main" id="{C12AE42E-2C58-4355-8A7C-2E17112B5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4" y="681"/>
                <a:ext cx="1749" cy="1906"/>
              </a:xfrm>
              <a:custGeom>
                <a:avLst/>
                <a:gdLst>
                  <a:gd name="T0" fmla="*/ 0 w 522"/>
                  <a:gd name="T1" fmla="*/ 85 h 541"/>
                  <a:gd name="T2" fmla="*/ 533 w 522"/>
                  <a:gd name="T3" fmla="*/ 1607 h 541"/>
                  <a:gd name="T4" fmla="*/ 1136 w 522"/>
                  <a:gd name="T5" fmla="*/ 1638 h 541"/>
                  <a:gd name="T6" fmla="*/ 1749 w 52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2" h="541">
                    <a:moveTo>
                      <a:pt x="0" y="24"/>
                    </a:moveTo>
                    <a:cubicBezTo>
                      <a:pt x="26" y="96"/>
                      <a:pt x="103" y="382"/>
                      <a:pt x="159" y="456"/>
                    </a:cubicBezTo>
                    <a:cubicBezTo>
                      <a:pt x="215" y="530"/>
                      <a:pt x="278" y="541"/>
                      <a:pt x="339" y="465"/>
                    </a:cubicBezTo>
                    <a:cubicBezTo>
                      <a:pt x="400" y="389"/>
                      <a:pt x="484" y="97"/>
                      <a:pt x="522" y="0"/>
                    </a:cubicBezTo>
                  </a:path>
                </a:pathLst>
              </a:custGeom>
              <a:noFill/>
              <a:ln w="57150" cap="flat" cmpd="sng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122" name="Freeform 424">
                <a:extLst>
                  <a:ext uri="{FF2B5EF4-FFF2-40B4-BE49-F238E27FC236}">
                    <a16:creationId xmlns:a16="http://schemas.microsoft.com/office/drawing/2014/main" id="{29AB6DC9-73CB-46B8-B252-3857D7328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6" y="1195"/>
                <a:ext cx="1508" cy="860"/>
              </a:xfrm>
              <a:custGeom>
                <a:avLst/>
                <a:gdLst>
                  <a:gd name="T0" fmla="*/ 0 w 2316"/>
                  <a:gd name="T1" fmla="*/ 846 h 1179"/>
                  <a:gd name="T2" fmla="*/ 375 w 2316"/>
                  <a:gd name="T3" fmla="*/ 700 h 1179"/>
                  <a:gd name="T4" fmla="*/ 746 w 2316"/>
                  <a:gd name="T5" fmla="*/ 1 h 1179"/>
                  <a:gd name="T6" fmla="*/ 1125 w 2316"/>
                  <a:gd name="T7" fmla="*/ 692 h 1179"/>
                  <a:gd name="T8" fmla="*/ 1508 w 2316"/>
                  <a:gd name="T9" fmla="*/ 860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0120" name="Rectangle 425">
              <a:extLst>
                <a:ext uri="{FF2B5EF4-FFF2-40B4-BE49-F238E27FC236}">
                  <a16:creationId xmlns:a16="http://schemas.microsoft.com/office/drawing/2014/main" id="{44D062B6-6424-402A-9227-23882F613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" y="840"/>
              <a:ext cx="1872" cy="1872"/>
            </a:xfrm>
            <a:prstGeom prst="rect">
              <a:avLst/>
            </a:prstGeom>
            <a:solidFill>
              <a:schemeClr val="bg1">
                <a:alpha val="78038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73475" name="Text Box 3">
            <a:extLst>
              <a:ext uri="{FF2B5EF4-FFF2-40B4-BE49-F238E27FC236}">
                <a16:creationId xmlns:a16="http://schemas.microsoft.com/office/drawing/2014/main" id="{9835B7A7-D9E4-4C70-BD28-1A76719C9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9700"/>
            <a:ext cx="3444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Theory: Golovach et al.,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PRB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 (’06)</a:t>
            </a:r>
          </a:p>
        </p:txBody>
      </p:sp>
      <p:grpSp>
        <p:nvGrpSpPr>
          <p:cNvPr id="39941" name="Group 46">
            <a:extLst>
              <a:ext uri="{FF2B5EF4-FFF2-40B4-BE49-F238E27FC236}">
                <a16:creationId xmlns:a16="http://schemas.microsoft.com/office/drawing/2014/main" id="{71BF7FF4-E869-475D-8894-B2A16897249B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20763"/>
            <a:ext cx="7043737" cy="1022350"/>
            <a:chOff x="575" y="553"/>
            <a:chExt cx="4437" cy="644"/>
          </a:xfrm>
        </p:grpSpPr>
        <p:graphicFrame>
          <p:nvGraphicFramePr>
            <p:cNvPr id="40116" name="Object 4">
              <a:extLst>
                <a:ext uri="{FF2B5EF4-FFF2-40B4-BE49-F238E27FC236}">
                  <a16:creationId xmlns:a16="http://schemas.microsoft.com/office/drawing/2014/main" id="{7A68EBC6-3706-4DA6-BF4A-27F896F4FF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5" y="553"/>
            <a:ext cx="4437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501900" imgH="241300" progId="Equation.3">
                    <p:embed/>
                  </p:oleObj>
                </mc:Choice>
                <mc:Fallback>
                  <p:oleObj name="Equation" r:id="rId3" imgW="2501900" imgH="241300" progId="Equation.3">
                    <p:embed/>
                    <p:pic>
                      <p:nvPicPr>
                        <p:cNvPr id="40116" name="Object 4">
                          <a:extLst>
                            <a:ext uri="{FF2B5EF4-FFF2-40B4-BE49-F238E27FC236}">
                              <a16:creationId xmlns:a16="http://schemas.microsoft.com/office/drawing/2014/main" id="{7A68EBC6-3706-4DA6-BF4A-27F896F4FFD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" y="553"/>
                          <a:ext cx="4437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117" name="Text Box 15">
              <a:extLst>
                <a:ext uri="{FF2B5EF4-FFF2-40B4-BE49-F238E27FC236}">
                  <a16:creationId xmlns:a16="http://schemas.microsoft.com/office/drawing/2014/main" id="{6B85F634-8A28-4111-BE39-52DE17A8F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2" y="933"/>
              <a:ext cx="5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Rashba</a:t>
              </a: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endParaRPr>
            </a:p>
          </p:txBody>
        </p:sp>
        <p:sp>
          <p:nvSpPr>
            <p:cNvPr id="40118" name="Text Box 16">
              <a:extLst>
                <a:ext uri="{FF2B5EF4-FFF2-40B4-BE49-F238E27FC236}">
                  <a16:creationId xmlns:a16="http://schemas.microsoft.com/office/drawing/2014/main" id="{99CCAD9F-552D-419D-BFA9-E9E0C4242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" y="947"/>
              <a:ext cx="9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Dresselhaus</a:t>
              </a: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endParaRPr>
            </a:p>
          </p:txBody>
        </p:sp>
      </p:grpSp>
      <p:graphicFrame>
        <p:nvGraphicFramePr>
          <p:cNvPr id="873489" name="Object 17">
            <a:extLst>
              <a:ext uri="{FF2B5EF4-FFF2-40B4-BE49-F238E27FC236}">
                <a16:creationId xmlns:a16="http://schemas.microsoft.com/office/drawing/2014/main" id="{59E682D3-860D-4398-92FA-A15E752855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7425" y="5622925"/>
          <a:ext cx="188753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2087" imgH="418918" progId="Equation.DSMT4">
                  <p:embed/>
                </p:oleObj>
              </mc:Choice>
              <mc:Fallback>
                <p:oleObj name="Equation" r:id="rId5" imgW="952087" imgH="418918" progId="Equation.DSMT4">
                  <p:embed/>
                  <p:pic>
                    <p:nvPicPr>
                      <p:cNvPr id="873489" name="Object 17">
                        <a:extLst>
                          <a:ext uri="{FF2B5EF4-FFF2-40B4-BE49-F238E27FC236}">
                            <a16:creationId xmlns:a16="http://schemas.microsoft.com/office/drawing/2014/main" id="{59E682D3-860D-4398-92FA-A15E752855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5622925"/>
                        <a:ext cx="188753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Rectangle 29">
            <a:extLst>
              <a:ext uri="{FF2B5EF4-FFF2-40B4-BE49-F238E27FC236}">
                <a16:creationId xmlns:a16="http://schemas.microsoft.com/office/drawing/2014/main" id="{225FC438-F637-46CF-833C-7D5A6A953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6125" y="66659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en-US" sz="1800" b="0" i="0" u="none" strike="noStrike" kern="1200" cap="none" spc="0" normalizeH="0" baseline="0" noProof="0">
              <a:ln>
                <a:noFill/>
              </a:ln>
              <a:solidFill>
                <a:srgbClr val="00846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944" name="Line 78">
            <a:extLst>
              <a:ext uri="{FF2B5EF4-FFF2-40B4-BE49-F238E27FC236}">
                <a16:creationId xmlns:a16="http://schemas.microsoft.com/office/drawing/2014/main" id="{3AB98EDA-BCF3-4C77-A47E-0A6D0439A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9713" y="2041525"/>
            <a:ext cx="836612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9945" name="Group 434">
            <a:extLst>
              <a:ext uri="{FF2B5EF4-FFF2-40B4-BE49-F238E27FC236}">
                <a16:creationId xmlns:a16="http://schemas.microsoft.com/office/drawing/2014/main" id="{506904AC-B0F4-4F96-A88C-F369493C0098}"/>
              </a:ext>
            </a:extLst>
          </p:cNvPr>
          <p:cNvGrpSpPr>
            <a:grpSpLocks/>
          </p:cNvGrpSpPr>
          <p:nvPr/>
        </p:nvGrpSpPr>
        <p:grpSpPr bwMode="auto">
          <a:xfrm>
            <a:off x="7408863" y="2043113"/>
            <a:ext cx="1524000" cy="822325"/>
            <a:chOff x="4637" y="891"/>
            <a:chExt cx="960" cy="518"/>
          </a:xfrm>
        </p:grpSpPr>
        <p:sp>
          <p:nvSpPr>
            <p:cNvPr id="40114" name="Rectangle 79">
              <a:extLst>
                <a:ext uri="{FF2B5EF4-FFF2-40B4-BE49-F238E27FC236}">
                  <a16:creationId xmlns:a16="http://schemas.microsoft.com/office/drawing/2014/main" id="{4F24C36E-BDB4-40DC-BF3A-86BDA0629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891"/>
              <a:ext cx="96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B</a:t>
              </a:r>
              <a:r>
                <a:rPr kumimoji="0" lang="de-DE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ext</a:t>
              </a:r>
              <a:r>
                <a:rPr kumimoji="0" lang="de-DE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 // </a:t>
              </a:r>
              <a:r>
                <a:rPr kumimoji="0" lang="de-DE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E</a:t>
              </a:r>
              <a:r>
                <a:rPr kumimoji="0" lang="de-DE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(</a:t>
              </a:r>
              <a:r>
                <a:rPr kumimoji="0" lang="de-DE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t</a:t>
              </a:r>
              <a:r>
                <a:rPr kumimoji="0" lang="de-DE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) </a:t>
              </a:r>
              <a:br>
                <a:rPr kumimoji="0" lang="de-DE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</a:br>
              <a:r>
                <a:rPr kumimoji="0" lang="de-DE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rPr>
                <a:t>// [110]</a:t>
              </a:r>
              <a:endParaRPr kumimoji="0" lang="nl-NL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endParaRPr>
            </a:p>
          </p:txBody>
        </p:sp>
        <p:sp>
          <p:nvSpPr>
            <p:cNvPr id="40115" name="Line 81">
              <a:extLst>
                <a:ext uri="{FF2B5EF4-FFF2-40B4-BE49-F238E27FC236}">
                  <a16:creationId xmlns:a16="http://schemas.microsoft.com/office/drawing/2014/main" id="{89C4476E-321B-434F-A7EC-066799B95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" y="1154"/>
              <a:ext cx="45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873891" name="Object 419">
            <a:extLst>
              <a:ext uri="{FF2B5EF4-FFF2-40B4-BE49-F238E27FC236}">
                <a16:creationId xmlns:a16="http://schemas.microsoft.com/office/drawing/2014/main" id="{B958FC79-D67C-449D-A275-5221B598B8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13" y="4551363"/>
          <a:ext cx="3360737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71600" imgH="431800" progId="Equation.3">
                  <p:embed/>
                </p:oleObj>
              </mc:Choice>
              <mc:Fallback>
                <p:oleObj name="Equation" r:id="rId7" imgW="1371600" imgH="431800" progId="Equation.3">
                  <p:embed/>
                  <p:pic>
                    <p:nvPicPr>
                      <p:cNvPr id="873891" name="Object 419">
                        <a:extLst>
                          <a:ext uri="{FF2B5EF4-FFF2-40B4-BE49-F238E27FC236}">
                            <a16:creationId xmlns:a16="http://schemas.microsoft.com/office/drawing/2014/main" id="{B958FC79-D67C-449D-A275-5221B598B8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4551363"/>
                        <a:ext cx="3360737" cy="1057275"/>
                      </a:xfrm>
                      <a:prstGeom prst="rect">
                        <a:avLst/>
                      </a:prstGeom>
                      <a:solidFill>
                        <a:srgbClr val="DBDE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1" name="Line 420">
            <a:extLst>
              <a:ext uri="{FF2B5EF4-FFF2-40B4-BE49-F238E27FC236}">
                <a16:creationId xmlns:a16="http://schemas.microsoft.com/office/drawing/2014/main" id="{EF4A40C6-1004-4A13-B386-BB9C7982E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-247650" y="4171950"/>
            <a:ext cx="63500" cy="15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873898" name="Group 426">
            <a:extLst>
              <a:ext uri="{FF2B5EF4-FFF2-40B4-BE49-F238E27FC236}">
                <a16:creationId xmlns:a16="http://schemas.microsoft.com/office/drawing/2014/main" id="{D6F02630-6A60-49D6-9219-2BE5C0B70902}"/>
              </a:ext>
            </a:extLst>
          </p:cNvPr>
          <p:cNvGrpSpPr>
            <a:grpSpLocks/>
          </p:cNvGrpSpPr>
          <p:nvPr/>
        </p:nvGrpSpPr>
        <p:grpSpPr bwMode="auto">
          <a:xfrm>
            <a:off x="977900" y="1912938"/>
            <a:ext cx="2203450" cy="2401887"/>
            <a:chOff x="2054" y="681"/>
            <a:chExt cx="1749" cy="1906"/>
          </a:xfrm>
        </p:grpSpPr>
        <p:sp>
          <p:nvSpPr>
            <p:cNvPr id="39955" name="Freeform 427">
              <a:extLst>
                <a:ext uri="{FF2B5EF4-FFF2-40B4-BE49-F238E27FC236}">
                  <a16:creationId xmlns:a16="http://schemas.microsoft.com/office/drawing/2014/main" id="{688F4A65-E545-4BF5-AD91-479BD06F0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681"/>
              <a:ext cx="1749" cy="1906"/>
            </a:xfrm>
            <a:custGeom>
              <a:avLst/>
              <a:gdLst>
                <a:gd name="T0" fmla="*/ 0 w 522"/>
                <a:gd name="T1" fmla="*/ 85 h 541"/>
                <a:gd name="T2" fmla="*/ 533 w 522"/>
                <a:gd name="T3" fmla="*/ 1607 h 541"/>
                <a:gd name="T4" fmla="*/ 1136 w 522"/>
                <a:gd name="T5" fmla="*/ 1638 h 541"/>
                <a:gd name="T6" fmla="*/ 1749 w 522"/>
                <a:gd name="T7" fmla="*/ 0 h 5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2" h="541">
                  <a:moveTo>
                    <a:pt x="0" y="24"/>
                  </a:moveTo>
                  <a:cubicBezTo>
                    <a:pt x="26" y="96"/>
                    <a:pt x="103" y="382"/>
                    <a:pt x="159" y="456"/>
                  </a:cubicBezTo>
                  <a:cubicBezTo>
                    <a:pt x="215" y="530"/>
                    <a:pt x="278" y="541"/>
                    <a:pt x="339" y="465"/>
                  </a:cubicBezTo>
                  <a:cubicBezTo>
                    <a:pt x="400" y="389"/>
                    <a:pt x="484" y="97"/>
                    <a:pt x="522" y="0"/>
                  </a:cubicBezTo>
                </a:path>
              </a:pathLst>
            </a:custGeom>
            <a:noFill/>
            <a:ln w="57150" cap="flat" cmpd="sng">
              <a:solidFill>
                <a:srgbClr val="B2B2B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6" name="Freeform 428">
              <a:extLst>
                <a:ext uri="{FF2B5EF4-FFF2-40B4-BE49-F238E27FC236}">
                  <a16:creationId xmlns:a16="http://schemas.microsoft.com/office/drawing/2014/main" id="{150CF482-0FE4-4DE4-B237-11535B922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" y="1195"/>
              <a:ext cx="1508" cy="860"/>
            </a:xfrm>
            <a:custGeom>
              <a:avLst/>
              <a:gdLst>
                <a:gd name="T0" fmla="*/ 0 w 2316"/>
                <a:gd name="T1" fmla="*/ 846 h 1179"/>
                <a:gd name="T2" fmla="*/ 375 w 2316"/>
                <a:gd name="T3" fmla="*/ 700 h 1179"/>
                <a:gd name="T4" fmla="*/ 746 w 2316"/>
                <a:gd name="T5" fmla="*/ 1 h 1179"/>
                <a:gd name="T6" fmla="*/ 1125 w 2316"/>
                <a:gd name="T7" fmla="*/ 692 h 1179"/>
                <a:gd name="T8" fmla="*/ 1508 w 2316"/>
                <a:gd name="T9" fmla="*/ 860 h 11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1179">
                  <a:moveTo>
                    <a:pt x="0" y="1160"/>
                  </a:moveTo>
                  <a:cubicBezTo>
                    <a:pt x="96" y="1127"/>
                    <a:pt x="385" y="1153"/>
                    <a:pt x="576" y="960"/>
                  </a:cubicBezTo>
                  <a:cubicBezTo>
                    <a:pt x="767" y="767"/>
                    <a:pt x="953" y="4"/>
                    <a:pt x="1145" y="2"/>
                  </a:cubicBezTo>
                  <a:cubicBezTo>
                    <a:pt x="1337" y="0"/>
                    <a:pt x="1533" y="752"/>
                    <a:pt x="1728" y="948"/>
                  </a:cubicBezTo>
                  <a:cubicBezTo>
                    <a:pt x="1923" y="1144"/>
                    <a:pt x="2194" y="1131"/>
                    <a:pt x="2316" y="1179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73901" name="Line 429">
            <a:extLst>
              <a:ext uri="{FF2B5EF4-FFF2-40B4-BE49-F238E27FC236}">
                <a16:creationId xmlns:a16="http://schemas.microsoft.com/office/drawing/2014/main" id="{EC48D1BE-9429-4A12-B1A4-E60D414D35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47863" y="2876550"/>
            <a:ext cx="222250" cy="547688"/>
          </a:xfrm>
          <a:prstGeom prst="line">
            <a:avLst/>
          </a:prstGeom>
          <a:noFill/>
          <a:ln w="57150">
            <a:solidFill>
              <a:srgbClr val="CC00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9954" name="Object 433">
            <a:extLst>
              <a:ext uri="{FF2B5EF4-FFF2-40B4-BE49-F238E27FC236}">
                <a16:creationId xmlns:a16="http://schemas.microsoft.com/office/drawing/2014/main" id="{77098110-7BC7-4FFE-BA1F-65E45EBDD8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1263" y="792163"/>
          <a:ext cx="125571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9" imgW="1177138" imgH="991514" progId="CorelDRAW.Graphic.11">
                  <p:embed/>
                </p:oleObj>
              </mc:Choice>
              <mc:Fallback>
                <p:oleObj name="CorelDRAW" r:id="rId9" imgW="1177138" imgH="991514" progId="CorelDRAW.Graphic.11">
                  <p:embed/>
                  <p:pic>
                    <p:nvPicPr>
                      <p:cNvPr id="39954" name="Object 433">
                        <a:extLst>
                          <a:ext uri="{FF2B5EF4-FFF2-40B4-BE49-F238E27FC236}">
                            <a16:creationId xmlns:a16="http://schemas.microsoft.com/office/drawing/2014/main" id="{77098110-7BC7-4FFE-BA1F-65E45EBDD8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263" y="792163"/>
                        <a:ext cx="1255712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" name="Rectangle 73">
            <a:extLst>
              <a:ext uri="{FF2B5EF4-FFF2-40B4-BE49-F238E27FC236}">
                <a16:creationId xmlns:a16="http://schemas.microsoft.com/office/drawing/2014/main" id="{4B04D95A-E881-437A-9D87-2356990D7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2354261"/>
            <a:ext cx="3078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  <a:sym typeface="Gill Sans"/>
              </a:rPr>
              <a:t>Nowack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  <a:sym typeface="Gill Sans"/>
              </a:rPr>
              <a:t> et al., Science (’07)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Sylfaen" panose="010A0502050306030303" pitchFamily="18" charset="0"/>
              <a:ea typeface="+mn-ea"/>
              <a:cs typeface="+mn-cs"/>
              <a:sym typeface="Gill Sans"/>
            </a:endParaRPr>
          </a:p>
        </p:txBody>
      </p:sp>
      <p:pic>
        <p:nvPicPr>
          <p:cNvPr id="188" name="Picture 150">
            <a:extLst>
              <a:ext uri="{FF2B5EF4-FFF2-40B4-BE49-F238E27FC236}">
                <a16:creationId xmlns:a16="http://schemas.microsoft.com/office/drawing/2014/main" id="{B06C8C6F-4091-4529-94B0-3656D833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0"/>
          <a:stretch>
            <a:fillRect/>
          </a:stretch>
        </p:blipFill>
        <p:spPr bwMode="auto">
          <a:xfrm>
            <a:off x="4065570" y="2771775"/>
            <a:ext cx="4829175" cy="389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7C1E2DF-9D9A-8B7F-EDD8-751A778A3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en-GB" sz="2800" dirty="0">
                <a:latin typeface="Arial (Headings)"/>
              </a:rPr>
              <a:t>Mechanism: spin-orbit interaction</a:t>
            </a:r>
            <a:endParaRPr lang="it-IT" sz="2800" dirty="0">
              <a:latin typeface="Arial (Headings)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453B61B-3855-53BD-1408-73CEADF462FF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0.06858 3.703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738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648 L 0.07153 -0.0046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739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5" presetClass="path" presetSubtype="0" repeatCount="500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58 3.7037E-6 L -0.07309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738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repeatCount="5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153 -0.00463 L -0.07152 -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739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5" grpId="0"/>
      <p:bldP spid="1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>
            <a:extLst>
              <a:ext uri="{FF2B5EF4-FFF2-40B4-BE49-F238E27FC236}">
                <a16:creationId xmlns:a16="http://schemas.microsoft.com/office/drawing/2014/main" id="{2B406663-E409-4DC2-B12C-FA366D8E7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815975"/>
            <a:ext cx="33924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Magnetic field gradient </a:t>
            </a:r>
            <a:br>
              <a:rPr kumimoji="0" lang="de-DE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</a:b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(microfabricated ferromagnet)</a:t>
            </a:r>
            <a:endParaRPr kumimoji="0" lang="nl-NL" altLang="en-US" sz="2000" b="0" i="0" u="none" strike="noStrike" kern="1200" cap="none" spc="0" normalizeH="0" baseline="0" noProof="0">
              <a:ln>
                <a:noFill/>
              </a:ln>
              <a:solidFill>
                <a:srgbClr val="000082"/>
              </a:solidFill>
              <a:effectLst/>
              <a:uLnTx/>
              <a:uFillTx/>
              <a:latin typeface="Sylfaen" panose="010A0502050306030303" pitchFamily="18" charset="0"/>
              <a:ea typeface="+mn-ea"/>
              <a:cs typeface="+mn-cs"/>
            </a:endParaRP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23449B22-9BBE-4056-A38B-22437A074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" y="1522413"/>
            <a:ext cx="3711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Pioro-Ladriere et al, arXiv:0805.1083</a:t>
            </a:r>
          </a:p>
        </p:txBody>
      </p:sp>
      <p:sp>
        <p:nvSpPr>
          <p:cNvPr id="1296390" name="Rectangle 6">
            <a:extLst>
              <a:ext uri="{FF2B5EF4-FFF2-40B4-BE49-F238E27FC236}">
                <a16:creationId xmlns:a16="http://schemas.microsoft.com/office/drawing/2014/main" id="{1F3AFA42-AE59-445C-BD7A-8E6321632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3" y="3786188"/>
            <a:ext cx="29670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Nuclear field gradient</a:t>
            </a:r>
            <a:br>
              <a:rPr kumimoji="0" lang="de-DE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</a:br>
            <a:r>
              <a:rPr kumimoji="0" lang="de-DE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(incoherent only)</a:t>
            </a:r>
            <a:endParaRPr kumimoji="0" lang="nl-NL" altLang="en-US" sz="2400" b="0" i="0" u="none" strike="noStrike" kern="1200" cap="none" spc="0" normalizeH="0" baseline="0" noProof="0">
              <a:ln>
                <a:noFill/>
              </a:ln>
              <a:solidFill>
                <a:srgbClr val="000082"/>
              </a:solidFill>
              <a:effectLst/>
              <a:uLnTx/>
              <a:uFillTx/>
              <a:latin typeface="Sylfaen" panose="010A0502050306030303" pitchFamily="18" charset="0"/>
              <a:ea typeface="+mn-ea"/>
              <a:cs typeface="+mn-cs"/>
            </a:endParaRPr>
          </a:p>
        </p:txBody>
      </p:sp>
      <p:sp>
        <p:nvSpPr>
          <p:cNvPr id="1296391" name="Rectangle 7">
            <a:extLst>
              <a:ext uri="{FF2B5EF4-FFF2-40B4-BE49-F238E27FC236}">
                <a16:creationId xmlns:a16="http://schemas.microsoft.com/office/drawing/2014/main" id="{28028F53-91B8-45E6-83AD-78697502F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4568825"/>
            <a:ext cx="2214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Laird et al.,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PRL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 (’07)</a:t>
            </a:r>
          </a:p>
        </p:txBody>
      </p:sp>
      <p:pic>
        <p:nvPicPr>
          <p:cNvPr id="1296392" name="Picture 8">
            <a:extLst>
              <a:ext uri="{FF2B5EF4-FFF2-40B4-BE49-F238E27FC236}">
                <a16:creationId xmlns:a16="http://schemas.microsoft.com/office/drawing/2014/main" id="{7B456FC1-D434-45B9-8511-B5EBEA696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38" y="4035425"/>
            <a:ext cx="5399087" cy="278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8" name="Picture 16">
            <a:extLst>
              <a:ext uri="{FF2B5EF4-FFF2-40B4-BE49-F238E27FC236}">
                <a16:creationId xmlns:a16="http://schemas.microsoft.com/office/drawing/2014/main" id="{00EBF760-4F7A-44A2-96D6-D24FF580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1084263"/>
            <a:ext cx="5938837" cy="245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969" name="Group 69">
            <a:extLst>
              <a:ext uri="{FF2B5EF4-FFF2-40B4-BE49-F238E27FC236}">
                <a16:creationId xmlns:a16="http://schemas.microsoft.com/office/drawing/2014/main" id="{D5AABC2A-8F7C-443C-A44D-A01961FBACC3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1985963"/>
            <a:ext cx="3316287" cy="1743075"/>
            <a:chOff x="158" y="1412"/>
            <a:chExt cx="2986" cy="1569"/>
          </a:xfrm>
        </p:grpSpPr>
        <p:sp>
          <p:nvSpPr>
            <p:cNvPr id="41014" name="Text Box 43">
              <a:extLst>
                <a:ext uri="{FF2B5EF4-FFF2-40B4-BE49-F238E27FC236}">
                  <a16:creationId xmlns:a16="http://schemas.microsoft.com/office/drawing/2014/main" id="{E294CD76-7986-437B-81AE-90345E38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469"/>
              <a:ext cx="165" cy="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endParaRPr>
            </a:p>
          </p:txBody>
        </p:sp>
        <p:sp>
          <p:nvSpPr>
            <p:cNvPr id="41015" name="Freeform 44">
              <a:extLst>
                <a:ext uri="{FF2B5EF4-FFF2-40B4-BE49-F238E27FC236}">
                  <a16:creationId xmlns:a16="http://schemas.microsoft.com/office/drawing/2014/main" id="{183A2F93-F3BC-42CA-9457-BC870917D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" y="1412"/>
              <a:ext cx="1508" cy="860"/>
            </a:xfrm>
            <a:custGeom>
              <a:avLst/>
              <a:gdLst>
                <a:gd name="T0" fmla="*/ 0 w 2316"/>
                <a:gd name="T1" fmla="*/ 846 h 1179"/>
                <a:gd name="T2" fmla="*/ 375 w 2316"/>
                <a:gd name="T3" fmla="*/ 700 h 1179"/>
                <a:gd name="T4" fmla="*/ 746 w 2316"/>
                <a:gd name="T5" fmla="*/ 1 h 1179"/>
                <a:gd name="T6" fmla="*/ 1125 w 2316"/>
                <a:gd name="T7" fmla="*/ 692 h 1179"/>
                <a:gd name="T8" fmla="*/ 1508 w 2316"/>
                <a:gd name="T9" fmla="*/ 860 h 11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1179">
                  <a:moveTo>
                    <a:pt x="0" y="1160"/>
                  </a:moveTo>
                  <a:cubicBezTo>
                    <a:pt x="96" y="1127"/>
                    <a:pt x="385" y="1153"/>
                    <a:pt x="576" y="960"/>
                  </a:cubicBezTo>
                  <a:cubicBezTo>
                    <a:pt x="767" y="767"/>
                    <a:pt x="953" y="4"/>
                    <a:pt x="1145" y="2"/>
                  </a:cubicBezTo>
                  <a:cubicBezTo>
                    <a:pt x="1337" y="0"/>
                    <a:pt x="1533" y="752"/>
                    <a:pt x="1728" y="948"/>
                  </a:cubicBezTo>
                  <a:cubicBezTo>
                    <a:pt x="1923" y="1144"/>
                    <a:pt x="2194" y="1131"/>
                    <a:pt x="2316" y="117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1016" name="Freeform 45">
              <a:extLst>
                <a:ext uri="{FF2B5EF4-FFF2-40B4-BE49-F238E27FC236}">
                  <a16:creationId xmlns:a16="http://schemas.microsoft.com/office/drawing/2014/main" id="{E7693D1E-0CF5-47CE-B4EC-706ADF75C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" y="1421"/>
              <a:ext cx="1508" cy="860"/>
            </a:xfrm>
            <a:custGeom>
              <a:avLst/>
              <a:gdLst>
                <a:gd name="T0" fmla="*/ 0 w 2316"/>
                <a:gd name="T1" fmla="*/ 846 h 1179"/>
                <a:gd name="T2" fmla="*/ 375 w 2316"/>
                <a:gd name="T3" fmla="*/ 700 h 1179"/>
                <a:gd name="T4" fmla="*/ 746 w 2316"/>
                <a:gd name="T5" fmla="*/ 1 h 1179"/>
                <a:gd name="T6" fmla="*/ 1125 w 2316"/>
                <a:gd name="T7" fmla="*/ 692 h 1179"/>
                <a:gd name="T8" fmla="*/ 1508 w 2316"/>
                <a:gd name="T9" fmla="*/ 860 h 11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1179">
                  <a:moveTo>
                    <a:pt x="0" y="1160"/>
                  </a:moveTo>
                  <a:cubicBezTo>
                    <a:pt x="96" y="1127"/>
                    <a:pt x="385" y="1153"/>
                    <a:pt x="576" y="960"/>
                  </a:cubicBezTo>
                  <a:cubicBezTo>
                    <a:pt x="767" y="767"/>
                    <a:pt x="953" y="4"/>
                    <a:pt x="1145" y="2"/>
                  </a:cubicBezTo>
                  <a:cubicBezTo>
                    <a:pt x="1337" y="0"/>
                    <a:pt x="1533" y="752"/>
                    <a:pt x="1728" y="948"/>
                  </a:cubicBezTo>
                  <a:cubicBezTo>
                    <a:pt x="1923" y="1144"/>
                    <a:pt x="2194" y="1131"/>
                    <a:pt x="2316" y="1179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1017" name="Line 46">
              <a:extLst>
                <a:ext uri="{FF2B5EF4-FFF2-40B4-BE49-F238E27FC236}">
                  <a16:creationId xmlns:a16="http://schemas.microsoft.com/office/drawing/2014/main" id="{F2DEC70A-3743-4AAD-AB47-B9B839F343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53" y="1645"/>
              <a:ext cx="232" cy="371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1018" name="Group 47">
              <a:extLst>
                <a:ext uri="{FF2B5EF4-FFF2-40B4-BE49-F238E27FC236}">
                  <a16:creationId xmlns:a16="http://schemas.microsoft.com/office/drawing/2014/main" id="{F2FD3079-3C24-46A5-8AD1-FC271A5484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" y="2233"/>
              <a:ext cx="2390" cy="408"/>
              <a:chOff x="1093" y="1710"/>
              <a:chExt cx="1930" cy="660"/>
            </a:xfrm>
          </p:grpSpPr>
          <p:sp>
            <p:nvSpPr>
              <p:cNvPr id="41022" name="Line 48">
                <a:extLst>
                  <a:ext uri="{FF2B5EF4-FFF2-40B4-BE49-F238E27FC236}">
                    <a16:creationId xmlns:a16="http://schemas.microsoft.com/office/drawing/2014/main" id="{52993FE0-0444-4C39-BF7E-77D30EA3A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763" y="2040"/>
                <a:ext cx="659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23" name="Line 49">
                <a:extLst>
                  <a:ext uri="{FF2B5EF4-FFF2-40B4-BE49-F238E27FC236}">
                    <a16:creationId xmlns:a16="http://schemas.microsoft.com/office/drawing/2014/main" id="{7D7A19DF-8146-4E8C-9321-8D7C87EE5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885" y="2049"/>
                <a:ext cx="639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24" name="Line 50">
                <a:extLst>
                  <a:ext uri="{FF2B5EF4-FFF2-40B4-BE49-F238E27FC236}">
                    <a16:creationId xmlns:a16="http://schemas.microsoft.com/office/drawing/2014/main" id="{52882133-EB82-454E-99FE-61DBB15831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1003" y="2059"/>
                <a:ext cx="619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25" name="Line 51">
                <a:extLst>
                  <a:ext uri="{FF2B5EF4-FFF2-40B4-BE49-F238E27FC236}">
                    <a16:creationId xmlns:a16="http://schemas.microsoft.com/office/drawing/2014/main" id="{9779C967-6451-47FA-8559-08C5144DC3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1123" y="2068"/>
                <a:ext cx="601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26" name="Line 52">
                <a:extLst>
                  <a:ext uri="{FF2B5EF4-FFF2-40B4-BE49-F238E27FC236}">
                    <a16:creationId xmlns:a16="http://schemas.microsoft.com/office/drawing/2014/main" id="{89D658F1-BDA2-4C3D-81C6-05DB10E0CE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1248" y="2079"/>
                <a:ext cx="580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27" name="Line 53">
                <a:extLst>
                  <a:ext uri="{FF2B5EF4-FFF2-40B4-BE49-F238E27FC236}">
                    <a16:creationId xmlns:a16="http://schemas.microsoft.com/office/drawing/2014/main" id="{666CDE9C-3534-476C-B885-754BE5CBCB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1369" y="2089"/>
                <a:ext cx="560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28" name="Line 54">
                <a:extLst>
                  <a:ext uri="{FF2B5EF4-FFF2-40B4-BE49-F238E27FC236}">
                    <a16:creationId xmlns:a16="http://schemas.microsoft.com/office/drawing/2014/main" id="{5476F26E-024C-4F70-8007-1360D738E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1496" y="2099"/>
                <a:ext cx="540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29" name="Line 55">
                <a:extLst>
                  <a:ext uri="{FF2B5EF4-FFF2-40B4-BE49-F238E27FC236}">
                    <a16:creationId xmlns:a16="http://schemas.microsoft.com/office/drawing/2014/main" id="{BB4D53E1-AAB2-4108-BDAF-DE772B2059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1618" y="2108"/>
                <a:ext cx="521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0" name="Line 56">
                <a:extLst>
                  <a:ext uri="{FF2B5EF4-FFF2-40B4-BE49-F238E27FC236}">
                    <a16:creationId xmlns:a16="http://schemas.microsoft.com/office/drawing/2014/main" id="{102D168E-CA4A-4B58-BA41-FE72D13004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1743" y="2118"/>
                <a:ext cx="501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1" name="Line 57">
                <a:extLst>
                  <a:ext uri="{FF2B5EF4-FFF2-40B4-BE49-F238E27FC236}">
                    <a16:creationId xmlns:a16="http://schemas.microsoft.com/office/drawing/2014/main" id="{414286B1-A5A8-4B87-95AB-ABB16E3CB0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1864" y="2128"/>
                <a:ext cx="481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2" name="Line 58">
                <a:extLst>
                  <a:ext uri="{FF2B5EF4-FFF2-40B4-BE49-F238E27FC236}">
                    <a16:creationId xmlns:a16="http://schemas.microsoft.com/office/drawing/2014/main" id="{04372DD9-FCFF-4BBF-B517-93E3BF490A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1988" y="2138"/>
                <a:ext cx="462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3" name="Line 59">
                <a:extLst>
                  <a:ext uri="{FF2B5EF4-FFF2-40B4-BE49-F238E27FC236}">
                    <a16:creationId xmlns:a16="http://schemas.microsoft.com/office/drawing/2014/main" id="{20816446-AC30-4C13-AFC1-5AB1E0D3D3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2115" y="2148"/>
                <a:ext cx="442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4" name="Line 60">
                <a:extLst>
                  <a:ext uri="{FF2B5EF4-FFF2-40B4-BE49-F238E27FC236}">
                    <a16:creationId xmlns:a16="http://schemas.microsoft.com/office/drawing/2014/main" id="{3A175EB5-7415-4338-A812-6C32EB89E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2242" y="2158"/>
                <a:ext cx="422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5" name="Line 61">
                <a:extLst>
                  <a:ext uri="{FF2B5EF4-FFF2-40B4-BE49-F238E27FC236}">
                    <a16:creationId xmlns:a16="http://schemas.microsoft.com/office/drawing/2014/main" id="{229C9EC5-6E1C-4D95-B36C-94C50CFF6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2486" y="2177"/>
                <a:ext cx="383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6" name="Line 62">
                <a:extLst>
                  <a:ext uri="{FF2B5EF4-FFF2-40B4-BE49-F238E27FC236}">
                    <a16:creationId xmlns:a16="http://schemas.microsoft.com/office/drawing/2014/main" id="{E70B57F9-2560-4A36-A2A7-604BC7BB2A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2363" y="2168"/>
                <a:ext cx="401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7" name="Line 63">
                <a:extLst>
                  <a:ext uri="{FF2B5EF4-FFF2-40B4-BE49-F238E27FC236}">
                    <a16:creationId xmlns:a16="http://schemas.microsoft.com/office/drawing/2014/main" id="{C9A30E68-1B75-4BD1-A408-833194CFA1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2610" y="2187"/>
                <a:ext cx="363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8" name="Line 64">
                <a:extLst>
                  <a:ext uri="{FF2B5EF4-FFF2-40B4-BE49-F238E27FC236}">
                    <a16:creationId xmlns:a16="http://schemas.microsoft.com/office/drawing/2014/main" id="{6257722A-CCC3-4AB6-B05B-8ED995D82F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2738" y="2198"/>
                <a:ext cx="342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39" name="Line 65">
                <a:extLst>
                  <a:ext uri="{FF2B5EF4-FFF2-40B4-BE49-F238E27FC236}">
                    <a16:creationId xmlns:a16="http://schemas.microsoft.com/office/drawing/2014/main" id="{1BF71DE7-1474-4EC2-B337-FBBB87013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V="1">
                <a:off x="2862" y="2208"/>
                <a:ext cx="322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aphicFrame>
          <p:nvGraphicFramePr>
            <p:cNvPr id="41019" name="Object 66">
              <a:extLst>
                <a:ext uri="{FF2B5EF4-FFF2-40B4-BE49-F238E27FC236}">
                  <a16:creationId xmlns:a16="http://schemas.microsoft.com/office/drawing/2014/main" id="{BAF475FC-F9B0-4727-B33D-00D5FE0432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" y="1766"/>
            <a:ext cx="562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30057" imgH="241195" progId="Equation.DSMT4">
                    <p:embed/>
                  </p:oleObj>
                </mc:Choice>
                <mc:Fallback>
                  <p:oleObj name="Equation" r:id="rId5" imgW="330057" imgH="241195" progId="Equation.DSMT4">
                    <p:embed/>
                    <p:pic>
                      <p:nvPicPr>
                        <p:cNvPr id="41019" name="Object 66">
                          <a:extLst>
                            <a:ext uri="{FF2B5EF4-FFF2-40B4-BE49-F238E27FC236}">
                              <a16:creationId xmlns:a16="http://schemas.microsoft.com/office/drawing/2014/main" id="{BAF475FC-F9B0-4727-B33D-00D5FE0432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1766"/>
                          <a:ext cx="562" cy="409"/>
                        </a:xfrm>
                        <a:prstGeom prst="rect">
                          <a:avLst/>
                        </a:prstGeom>
                        <a:noFill/>
                        <a:ln w="57150">
                          <a:solidFill>
                            <a:schemeClr val="folHlink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20" name="Line 67">
              <a:extLst>
                <a:ext uri="{FF2B5EF4-FFF2-40B4-BE49-F238E27FC236}">
                  <a16:creationId xmlns:a16="http://schemas.microsoft.com/office/drawing/2014/main" id="{4BE5CE4C-4224-4499-A99A-9289E5CCA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2" y="2763"/>
              <a:ext cx="10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41021" name="Object 68">
              <a:extLst>
                <a:ext uri="{FF2B5EF4-FFF2-40B4-BE49-F238E27FC236}">
                  <a16:creationId xmlns:a16="http://schemas.microsoft.com/office/drawing/2014/main" id="{DCD41B9F-AA5D-4F08-866E-BAD6B74CB1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2744"/>
            <a:ext cx="216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41021" name="Object 68">
                          <a:extLst>
                            <a:ext uri="{FF2B5EF4-FFF2-40B4-BE49-F238E27FC236}">
                              <a16:creationId xmlns:a16="http://schemas.microsoft.com/office/drawing/2014/main" id="{DCD41B9F-AA5D-4F08-866E-BAD6B74CB16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744"/>
                          <a:ext cx="216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chemeClr val="fol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96497" name="Group 113">
            <a:extLst>
              <a:ext uri="{FF2B5EF4-FFF2-40B4-BE49-F238E27FC236}">
                <a16:creationId xmlns:a16="http://schemas.microsoft.com/office/drawing/2014/main" id="{8B709AE5-2726-4E0D-B661-F53EFF059CD7}"/>
              </a:ext>
            </a:extLst>
          </p:cNvPr>
          <p:cNvGrpSpPr>
            <a:grpSpLocks/>
          </p:cNvGrpSpPr>
          <p:nvPr/>
        </p:nvGrpSpPr>
        <p:grpSpPr bwMode="auto">
          <a:xfrm>
            <a:off x="261938" y="5035550"/>
            <a:ext cx="3071812" cy="1987550"/>
            <a:chOff x="-317" y="2776"/>
            <a:chExt cx="2765" cy="1789"/>
          </a:xfrm>
        </p:grpSpPr>
        <p:grpSp>
          <p:nvGrpSpPr>
            <p:cNvPr id="40971" name="Group 70">
              <a:extLst>
                <a:ext uri="{FF2B5EF4-FFF2-40B4-BE49-F238E27FC236}">
                  <a16:creationId xmlns:a16="http://schemas.microsoft.com/office/drawing/2014/main" id="{A769313F-E802-4087-93EA-AD525276EF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17" y="2776"/>
              <a:ext cx="2765" cy="1789"/>
              <a:chOff x="1630" y="1875"/>
              <a:chExt cx="2765" cy="1789"/>
            </a:xfrm>
          </p:grpSpPr>
          <p:sp>
            <p:nvSpPr>
              <p:cNvPr id="40973" name="Text Box 71">
                <a:extLst>
                  <a:ext uri="{FF2B5EF4-FFF2-40B4-BE49-F238E27FC236}">
                    <a16:creationId xmlns:a16="http://schemas.microsoft.com/office/drawing/2014/main" id="{0D424E3C-94B9-4000-9F88-02EF3179CD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9" y="3252"/>
                <a:ext cx="166" cy="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82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0974" name="Freeform 72">
                <a:extLst>
                  <a:ext uri="{FF2B5EF4-FFF2-40B4-BE49-F238E27FC236}">
                    <a16:creationId xmlns:a16="http://schemas.microsoft.com/office/drawing/2014/main" id="{47344123-E14B-419B-9CAE-3EF4A98C7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3" y="1875"/>
                <a:ext cx="1508" cy="860"/>
              </a:xfrm>
              <a:custGeom>
                <a:avLst/>
                <a:gdLst>
                  <a:gd name="T0" fmla="*/ 0 w 2316"/>
                  <a:gd name="T1" fmla="*/ 846 h 1179"/>
                  <a:gd name="T2" fmla="*/ 375 w 2316"/>
                  <a:gd name="T3" fmla="*/ 700 h 1179"/>
                  <a:gd name="T4" fmla="*/ 746 w 2316"/>
                  <a:gd name="T5" fmla="*/ 1 h 1179"/>
                  <a:gd name="T6" fmla="*/ 1125 w 2316"/>
                  <a:gd name="T7" fmla="*/ 692 h 1179"/>
                  <a:gd name="T8" fmla="*/ 1508 w 2316"/>
                  <a:gd name="T9" fmla="*/ 860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75" name="Freeform 73">
                <a:extLst>
                  <a:ext uri="{FF2B5EF4-FFF2-40B4-BE49-F238E27FC236}">
                    <a16:creationId xmlns:a16="http://schemas.microsoft.com/office/drawing/2014/main" id="{E8BCB117-BCB5-4803-A481-C46756796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884"/>
                <a:ext cx="1508" cy="860"/>
              </a:xfrm>
              <a:custGeom>
                <a:avLst/>
                <a:gdLst>
                  <a:gd name="T0" fmla="*/ 0 w 2316"/>
                  <a:gd name="T1" fmla="*/ 846 h 1179"/>
                  <a:gd name="T2" fmla="*/ 375 w 2316"/>
                  <a:gd name="T3" fmla="*/ 700 h 1179"/>
                  <a:gd name="T4" fmla="*/ 746 w 2316"/>
                  <a:gd name="T5" fmla="*/ 1 h 1179"/>
                  <a:gd name="T6" fmla="*/ 1125 w 2316"/>
                  <a:gd name="T7" fmla="*/ 692 h 1179"/>
                  <a:gd name="T8" fmla="*/ 1508 w 2316"/>
                  <a:gd name="T9" fmla="*/ 860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76" name="Line 74">
                <a:extLst>
                  <a:ext uri="{FF2B5EF4-FFF2-40B4-BE49-F238E27FC236}">
                    <a16:creationId xmlns:a16="http://schemas.microsoft.com/office/drawing/2014/main" id="{27E35A89-FC9D-47C1-A21F-0C8179B73A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4980635" flipV="1">
                <a:off x="2432" y="3183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77" name="Line 75">
                <a:extLst>
                  <a:ext uri="{FF2B5EF4-FFF2-40B4-BE49-F238E27FC236}">
                    <a16:creationId xmlns:a16="http://schemas.microsoft.com/office/drawing/2014/main" id="{3A7B8E66-FE4A-479B-9AB9-4868341E4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0474396" flipV="1">
                <a:off x="2585" y="3059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78" name="Line 76">
                <a:extLst>
                  <a:ext uri="{FF2B5EF4-FFF2-40B4-BE49-F238E27FC236}">
                    <a16:creationId xmlns:a16="http://schemas.microsoft.com/office/drawing/2014/main" id="{D2D6A057-07CF-42F8-94D4-830B100EA2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022443" flipV="1">
                <a:off x="2076" y="2950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79" name="Line 77">
                <a:extLst>
                  <a:ext uri="{FF2B5EF4-FFF2-40B4-BE49-F238E27FC236}">
                    <a16:creationId xmlns:a16="http://schemas.microsoft.com/office/drawing/2014/main" id="{FF6D9938-D0C5-47F6-BB28-27528D8D2A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264993" flipV="1">
                <a:off x="2493" y="2833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0" name="Line 78">
                <a:extLst>
                  <a:ext uri="{FF2B5EF4-FFF2-40B4-BE49-F238E27FC236}">
                    <a16:creationId xmlns:a16="http://schemas.microsoft.com/office/drawing/2014/main" id="{715C3849-0385-4D8A-9E3D-604AA74A27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8505875" flipV="1">
                <a:off x="3256" y="3203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1" name="Line 79">
                <a:extLst>
                  <a:ext uri="{FF2B5EF4-FFF2-40B4-BE49-F238E27FC236}">
                    <a16:creationId xmlns:a16="http://schemas.microsoft.com/office/drawing/2014/main" id="{99E6EBA8-61C1-4CB6-9E50-EF824775D5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7644530" flipV="1">
                <a:off x="2135" y="2803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2" name="Line 80">
                <a:extLst>
                  <a:ext uri="{FF2B5EF4-FFF2-40B4-BE49-F238E27FC236}">
                    <a16:creationId xmlns:a16="http://schemas.microsoft.com/office/drawing/2014/main" id="{183555B3-D667-417B-ADF3-74BDE82B7D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4728360" flipV="1">
                <a:off x="2896" y="2771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3" name="Line 81">
                <a:extLst>
                  <a:ext uri="{FF2B5EF4-FFF2-40B4-BE49-F238E27FC236}">
                    <a16:creationId xmlns:a16="http://schemas.microsoft.com/office/drawing/2014/main" id="{3E41768B-31CF-4193-9C57-119CF60EA4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4550471" flipV="1">
                <a:off x="4291" y="2840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4" name="Line 82">
                <a:extLst>
                  <a:ext uri="{FF2B5EF4-FFF2-40B4-BE49-F238E27FC236}">
                    <a16:creationId xmlns:a16="http://schemas.microsoft.com/office/drawing/2014/main" id="{97B7939B-A977-4E2A-96AC-97EFD5387C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7107830" flipV="1">
                <a:off x="2992" y="2969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5" name="Line 83">
                <a:extLst>
                  <a:ext uri="{FF2B5EF4-FFF2-40B4-BE49-F238E27FC236}">
                    <a16:creationId xmlns:a16="http://schemas.microsoft.com/office/drawing/2014/main" id="{98634213-AFC4-4449-82BC-310FFE40FB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459434" flipV="1">
                <a:off x="2266" y="3001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6" name="Line 84">
                <a:extLst>
                  <a:ext uri="{FF2B5EF4-FFF2-40B4-BE49-F238E27FC236}">
                    <a16:creationId xmlns:a16="http://schemas.microsoft.com/office/drawing/2014/main" id="{3E7CE518-77C9-4C34-BC51-2B989276C0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4609709" flipV="1">
                <a:off x="3167" y="3039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7" name="Line 85">
                <a:extLst>
                  <a:ext uri="{FF2B5EF4-FFF2-40B4-BE49-F238E27FC236}">
                    <a16:creationId xmlns:a16="http://schemas.microsoft.com/office/drawing/2014/main" id="{22A4A9CF-360E-45D3-B2F5-D66E005B89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2827278" flipV="1">
                <a:off x="3129" y="2787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8" name="Line 86">
                <a:extLst>
                  <a:ext uri="{FF2B5EF4-FFF2-40B4-BE49-F238E27FC236}">
                    <a16:creationId xmlns:a16="http://schemas.microsoft.com/office/drawing/2014/main" id="{636475F7-B23C-40C5-80CD-DA2DED4AF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85" y="2922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89" name="Line 87">
                <a:extLst>
                  <a:ext uri="{FF2B5EF4-FFF2-40B4-BE49-F238E27FC236}">
                    <a16:creationId xmlns:a16="http://schemas.microsoft.com/office/drawing/2014/main" id="{34FEA4C0-85A2-4568-B968-04D59BFD34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5488414" flipV="1">
                <a:off x="2710" y="2854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0" name="Line 88">
                <a:extLst>
                  <a:ext uri="{FF2B5EF4-FFF2-40B4-BE49-F238E27FC236}">
                    <a16:creationId xmlns:a16="http://schemas.microsoft.com/office/drawing/2014/main" id="{F20E7B42-BEC2-493B-A6F5-5207C42EE2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9885497" flipV="1">
                <a:off x="3531" y="2730"/>
                <a:ext cx="19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1" name="Line 89">
                <a:extLst>
                  <a:ext uri="{FF2B5EF4-FFF2-40B4-BE49-F238E27FC236}">
                    <a16:creationId xmlns:a16="http://schemas.microsoft.com/office/drawing/2014/main" id="{17178982-08BD-4131-B83D-A72FCC5748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0125106" flipV="1">
                <a:off x="3310" y="2923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2" name="Line 90">
                <a:extLst>
                  <a:ext uri="{FF2B5EF4-FFF2-40B4-BE49-F238E27FC236}">
                    <a16:creationId xmlns:a16="http://schemas.microsoft.com/office/drawing/2014/main" id="{4C3DA5D1-C74D-4FD0-AF0D-55DD3E868F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7464651" flipV="1">
                <a:off x="4292" y="3132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3" name="Line 91">
                <a:extLst>
                  <a:ext uri="{FF2B5EF4-FFF2-40B4-BE49-F238E27FC236}">
                    <a16:creationId xmlns:a16="http://schemas.microsoft.com/office/drawing/2014/main" id="{64C83AF8-E3B3-40A4-8CD9-FF4AEBEB0E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4832735" flipV="1">
                <a:off x="2792" y="3092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4" name="Line 92">
                <a:extLst>
                  <a:ext uri="{FF2B5EF4-FFF2-40B4-BE49-F238E27FC236}">
                    <a16:creationId xmlns:a16="http://schemas.microsoft.com/office/drawing/2014/main" id="{3197A7FC-8785-4FF2-83C7-4EF46D773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9360876" flipV="1">
                <a:off x="2300" y="2870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5" name="Line 93">
                <a:extLst>
                  <a:ext uri="{FF2B5EF4-FFF2-40B4-BE49-F238E27FC236}">
                    <a16:creationId xmlns:a16="http://schemas.microsoft.com/office/drawing/2014/main" id="{DD0BF2A1-54C3-4E88-ACA5-0CC6790F42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4980635" flipV="1">
                <a:off x="1639" y="3023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6" name="Line 94">
                <a:extLst>
                  <a:ext uri="{FF2B5EF4-FFF2-40B4-BE49-F238E27FC236}">
                    <a16:creationId xmlns:a16="http://schemas.microsoft.com/office/drawing/2014/main" id="{A042B351-059B-4660-BB3A-A2BAAA813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0474396" flipV="1">
                <a:off x="3783" y="3111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7" name="Line 95">
                <a:extLst>
                  <a:ext uri="{FF2B5EF4-FFF2-40B4-BE49-F238E27FC236}">
                    <a16:creationId xmlns:a16="http://schemas.microsoft.com/office/drawing/2014/main" id="{71E74DB0-6243-435D-827D-7281B51A5E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022443" flipV="1">
                <a:off x="1684" y="2872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8" name="Line 96">
                <a:extLst>
                  <a:ext uri="{FF2B5EF4-FFF2-40B4-BE49-F238E27FC236}">
                    <a16:creationId xmlns:a16="http://schemas.microsoft.com/office/drawing/2014/main" id="{1190B615-0B19-4B40-A9E4-92EA20E426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264993" flipV="1">
                <a:off x="4079" y="2791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999" name="Line 97">
                <a:extLst>
                  <a:ext uri="{FF2B5EF4-FFF2-40B4-BE49-F238E27FC236}">
                    <a16:creationId xmlns:a16="http://schemas.microsoft.com/office/drawing/2014/main" id="{209819DE-433C-49FD-84CF-07D388FA50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8505875" flipV="1">
                <a:off x="3539" y="2835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0" name="Line 98">
                <a:extLst>
                  <a:ext uri="{FF2B5EF4-FFF2-40B4-BE49-F238E27FC236}">
                    <a16:creationId xmlns:a16="http://schemas.microsoft.com/office/drawing/2014/main" id="{964F4AB1-D3FF-48AB-9591-A69284CC3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7644530" flipV="1">
                <a:off x="3953" y="2923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1" name="Line 99">
                <a:extLst>
                  <a:ext uri="{FF2B5EF4-FFF2-40B4-BE49-F238E27FC236}">
                    <a16:creationId xmlns:a16="http://schemas.microsoft.com/office/drawing/2014/main" id="{A71F047D-333F-4EB3-917D-3FE0C0AAC1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4728360" flipV="1">
                <a:off x="2829" y="2955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2" name="Line 100">
                <a:extLst>
                  <a:ext uri="{FF2B5EF4-FFF2-40B4-BE49-F238E27FC236}">
                    <a16:creationId xmlns:a16="http://schemas.microsoft.com/office/drawing/2014/main" id="{F4F3F2C3-FCB2-4128-92CD-77480CDEE7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7107830" flipV="1">
                <a:off x="1742" y="2715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3" name="Line 101">
                <a:extLst>
                  <a:ext uri="{FF2B5EF4-FFF2-40B4-BE49-F238E27FC236}">
                    <a16:creationId xmlns:a16="http://schemas.microsoft.com/office/drawing/2014/main" id="{7981E64F-565F-4C92-84C7-320B6BB32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459434" flipV="1">
                <a:off x="4084" y="3121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4" name="Line 102">
                <a:extLst>
                  <a:ext uri="{FF2B5EF4-FFF2-40B4-BE49-F238E27FC236}">
                    <a16:creationId xmlns:a16="http://schemas.microsoft.com/office/drawing/2014/main" id="{7278F2D1-C13B-4DC3-8712-BB87BB208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4609709" flipV="1">
                <a:off x="1873" y="3022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5" name="Line 103">
                <a:extLst>
                  <a:ext uri="{FF2B5EF4-FFF2-40B4-BE49-F238E27FC236}">
                    <a16:creationId xmlns:a16="http://schemas.microsoft.com/office/drawing/2014/main" id="{344FB647-4904-4E7F-B4AF-B3DDA1D818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2827278" flipV="1">
                <a:off x="3745" y="2882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6" name="Line 104">
                <a:extLst>
                  <a:ext uri="{FF2B5EF4-FFF2-40B4-BE49-F238E27FC236}">
                    <a16:creationId xmlns:a16="http://schemas.microsoft.com/office/drawing/2014/main" id="{9085D0BB-3941-47C8-910B-0C3BBC94E1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3846" y="2780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7" name="Line 105">
                <a:extLst>
                  <a:ext uri="{FF2B5EF4-FFF2-40B4-BE49-F238E27FC236}">
                    <a16:creationId xmlns:a16="http://schemas.microsoft.com/office/drawing/2014/main" id="{EDC659C0-3117-4268-A7E2-B5AB1F9FA3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5488414" flipV="1">
                <a:off x="3620" y="3037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8" name="Line 106">
                <a:extLst>
                  <a:ext uri="{FF2B5EF4-FFF2-40B4-BE49-F238E27FC236}">
                    <a16:creationId xmlns:a16="http://schemas.microsoft.com/office/drawing/2014/main" id="{5BDD7023-7BBA-4E27-90AE-7BF4C75CE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9885497" flipV="1">
                <a:off x="3458" y="3058"/>
                <a:ext cx="19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09" name="Line 107">
                <a:extLst>
                  <a:ext uri="{FF2B5EF4-FFF2-40B4-BE49-F238E27FC236}">
                    <a16:creationId xmlns:a16="http://schemas.microsoft.com/office/drawing/2014/main" id="{CEDF600F-F706-4F7F-A655-3EC3E958A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0125106" flipV="1">
                <a:off x="1909" y="2817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10" name="Line 108">
                <a:extLst>
                  <a:ext uri="{FF2B5EF4-FFF2-40B4-BE49-F238E27FC236}">
                    <a16:creationId xmlns:a16="http://schemas.microsoft.com/office/drawing/2014/main" id="{BE0758EC-8518-4C08-A948-8D283775D2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7464651" flipV="1">
                <a:off x="1527" y="3085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11" name="Line 109">
                <a:extLst>
                  <a:ext uri="{FF2B5EF4-FFF2-40B4-BE49-F238E27FC236}">
                    <a16:creationId xmlns:a16="http://schemas.microsoft.com/office/drawing/2014/main" id="{C8EC5DC1-3B1F-4303-A43D-FA3C5F969C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4832735" flipV="1">
                <a:off x="1774" y="3063"/>
                <a:ext cx="206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12" name="Line 110">
                <a:extLst>
                  <a:ext uri="{FF2B5EF4-FFF2-40B4-BE49-F238E27FC236}">
                    <a16:creationId xmlns:a16="http://schemas.microsoft.com/office/drawing/2014/main" id="{2E50EB09-5353-4D20-86E2-E2FD042028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9360876" flipV="1">
                <a:off x="4118" y="2990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13" name="Line 111">
                <a:extLst>
                  <a:ext uri="{FF2B5EF4-FFF2-40B4-BE49-F238E27FC236}">
                    <a16:creationId xmlns:a16="http://schemas.microsoft.com/office/drawing/2014/main" id="{39F13590-FE91-4782-BC76-89E57EB6E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12753699" flipV="1">
                <a:off x="2181" y="3128"/>
                <a:ext cx="206" cy="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0972" name="Line 112">
              <a:extLst>
                <a:ext uri="{FF2B5EF4-FFF2-40B4-BE49-F238E27FC236}">
                  <a16:creationId xmlns:a16="http://schemas.microsoft.com/office/drawing/2014/main" id="{E4759F29-CA75-43CC-BC71-CBC7979362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3" y="2985"/>
              <a:ext cx="232" cy="371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748FF8EB-DAE4-F425-B2C2-A68158239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en-GB" sz="2800" dirty="0">
                <a:latin typeface="Arial (Headings)"/>
              </a:rPr>
              <a:t>Other mechanisms for electrical driving</a:t>
            </a:r>
            <a:endParaRPr lang="it-IT" sz="2800" dirty="0">
              <a:latin typeface="Arial (Headings)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8571070-DD21-5E5F-9B96-651B77979D8B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6390" grpId="0"/>
      <p:bldP spid="12963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92579" name="Rectangle 3"/>
          <p:cNvSpPr>
            <a:spLocks noChangeArrowheads="1"/>
          </p:cNvSpPr>
          <p:nvPr/>
        </p:nvSpPr>
        <p:spPr bwMode="auto">
          <a:xfrm>
            <a:off x="152400" y="1736725"/>
            <a:ext cx="4953000" cy="793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b="1" i="0">
                <a:solidFill>
                  <a:srgbClr val="E08B00"/>
                </a:solidFill>
                <a:latin typeface="Arial" charset="0"/>
                <a:ea typeface="ＭＳ Ｐゴシック" charset="0"/>
              </a:rPr>
              <a:t>Initialization</a:t>
            </a:r>
            <a:r>
              <a:rPr lang="en-US" sz="2000" b="1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     </a:t>
            </a:r>
            <a:r>
              <a:rPr lang="en-US" sz="2000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1-electron,  low </a:t>
            </a:r>
            <a:r>
              <a:rPr lang="en-US" sz="2000">
                <a:solidFill>
                  <a:srgbClr val="0143B9"/>
                </a:solidFill>
                <a:latin typeface="Arial" charset="0"/>
                <a:ea typeface="ＭＳ Ｐゴシック" charset="0"/>
              </a:rPr>
              <a:t>T</a:t>
            </a:r>
            <a:r>
              <a:rPr lang="en-US" sz="2000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, high </a:t>
            </a:r>
            <a:r>
              <a:rPr lang="en-US" sz="2000">
                <a:solidFill>
                  <a:srgbClr val="0143B9"/>
                </a:solidFill>
                <a:latin typeface="Arial" charset="0"/>
                <a:ea typeface="ＭＳ Ｐゴシック" charset="0"/>
              </a:rPr>
              <a:t>B</a:t>
            </a:r>
            <a: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  <a:t>0</a:t>
            </a:r>
            <a:b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</a:br>
            <a:b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</a:br>
            <a:endParaRPr lang="en-US" sz="2000" i="0" baseline="-25000">
              <a:solidFill>
                <a:srgbClr val="0143B9"/>
              </a:solidFill>
              <a:latin typeface="Symbol" charset="0"/>
              <a:ea typeface="ＭＳ Ｐゴシック" charset="0"/>
            </a:endParaRPr>
          </a:p>
        </p:txBody>
      </p:sp>
      <p:sp>
        <p:nvSpPr>
          <p:cNvPr id="792580" name="Rectangle 4"/>
          <p:cNvSpPr>
            <a:spLocks noChangeArrowheads="1"/>
          </p:cNvSpPr>
          <p:nvPr/>
        </p:nvSpPr>
        <p:spPr bwMode="auto">
          <a:xfrm>
            <a:off x="158750" y="928688"/>
            <a:ext cx="5942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Loss &amp; </a:t>
            </a:r>
            <a:r>
              <a:rPr lang="en-US" sz="1800" i="0" dirty="0" err="1">
                <a:solidFill>
                  <a:srgbClr val="009900"/>
                </a:solidFill>
                <a:latin typeface="Arial" charset="0"/>
                <a:ea typeface="ＭＳ Ｐゴシック" charset="0"/>
              </a:rPr>
              <a:t>DiVincenzo</a:t>
            </a: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, PRA 1998</a:t>
            </a:r>
            <a:b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</a:b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Vandersypen et al., Proc. MQC02 (quant-</a:t>
            </a:r>
            <a:r>
              <a:rPr lang="en-US" sz="1800" i="0" dirty="0" err="1">
                <a:solidFill>
                  <a:srgbClr val="009900"/>
                </a:solidFill>
                <a:latin typeface="Arial" charset="0"/>
                <a:ea typeface="ＭＳ Ｐゴシック" charset="0"/>
              </a:rPr>
              <a:t>ph</a:t>
            </a: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/0207059)</a:t>
            </a:r>
          </a:p>
        </p:txBody>
      </p:sp>
      <p:sp>
        <p:nvSpPr>
          <p:cNvPr id="792581" name="Rectangle 5"/>
          <p:cNvSpPr>
            <a:spLocks noChangeArrowheads="1"/>
          </p:cNvSpPr>
          <p:nvPr/>
        </p:nvSpPr>
        <p:spPr bwMode="auto">
          <a:xfrm>
            <a:off x="2471738" y="2057400"/>
            <a:ext cx="2100262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rgbClr val="FE2828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</a:rPr>
              <a:t>H</a:t>
            </a:r>
            <a:r>
              <a:rPr lang="en-US" b="1" i="0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0</a:t>
            </a:r>
            <a:r>
              <a:rPr lang="en-US" sz="2000" i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~ </a:t>
            </a:r>
            <a:r>
              <a:rPr lang="en-US" sz="2600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S</a:t>
            </a:r>
            <a:r>
              <a:rPr lang="en-US" i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2000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w</a:t>
            </a:r>
            <a:r>
              <a:rPr lang="en-US" sz="2000" b="1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i  </a:t>
            </a:r>
            <a:r>
              <a:rPr lang="en-US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s</a:t>
            </a:r>
            <a:r>
              <a:rPr lang="en-US" b="1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zi</a:t>
            </a:r>
          </a:p>
        </p:txBody>
      </p:sp>
      <p:sp>
        <p:nvSpPr>
          <p:cNvPr id="792582" name="Rectangle 6"/>
          <p:cNvSpPr>
            <a:spLocks noChangeArrowheads="1"/>
          </p:cNvSpPr>
          <p:nvPr/>
        </p:nvSpPr>
        <p:spPr bwMode="auto">
          <a:xfrm>
            <a:off x="152400" y="5870575"/>
            <a:ext cx="4616450" cy="70167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nl-NL" sz="2000" b="1" i="0">
                <a:solidFill>
                  <a:srgbClr val="E08B00"/>
                </a:solidFill>
              </a:rPr>
              <a:t>Coherence</a:t>
            </a:r>
            <a:r>
              <a:rPr lang="en-US" altLang="nl-NL" sz="2000" b="1" i="0">
                <a:solidFill>
                  <a:srgbClr val="0143B9"/>
                </a:solidFill>
              </a:rPr>
              <a:t>	</a:t>
            </a:r>
            <a:r>
              <a:rPr lang="en-US" altLang="nl-NL" sz="2000" i="0">
                <a:solidFill>
                  <a:srgbClr val="0143B9"/>
                </a:solidFill>
              </a:rPr>
              <a:t>long relaxation time </a:t>
            </a:r>
            <a:r>
              <a:rPr lang="en-US" altLang="nl-NL" sz="2000">
                <a:solidFill>
                  <a:srgbClr val="0143B9"/>
                </a:solidFill>
              </a:rPr>
              <a:t>T</a:t>
            </a:r>
            <a:r>
              <a:rPr lang="en-US" altLang="nl-NL" sz="2000" b="1" i="0" baseline="-25000">
                <a:solidFill>
                  <a:srgbClr val="0143B9"/>
                </a:solidFill>
              </a:rPr>
              <a:t>1</a:t>
            </a:r>
            <a:br>
              <a:rPr lang="en-US" altLang="nl-NL" sz="2000" i="0">
                <a:solidFill>
                  <a:srgbClr val="0143B9"/>
                </a:solidFill>
              </a:rPr>
            </a:br>
            <a:r>
              <a:rPr lang="en-US" altLang="nl-NL" sz="2000" i="0">
                <a:solidFill>
                  <a:srgbClr val="0143B9"/>
                </a:solidFill>
              </a:rPr>
              <a:t>		long coherence time </a:t>
            </a:r>
            <a:r>
              <a:rPr lang="en-US" altLang="nl-NL" sz="2000">
                <a:solidFill>
                  <a:srgbClr val="0143B9"/>
                </a:solidFill>
              </a:rPr>
              <a:t>T</a:t>
            </a:r>
            <a:r>
              <a:rPr lang="en-US" altLang="nl-NL" sz="2000" b="1" i="0" baseline="-25000">
                <a:solidFill>
                  <a:srgbClr val="0143B9"/>
                </a:solidFill>
              </a:rPr>
              <a:t>2</a:t>
            </a:r>
            <a:endParaRPr lang="en-US" altLang="nl-NL" sz="2000" i="0">
              <a:solidFill>
                <a:srgbClr val="0143B9"/>
              </a:solidFill>
              <a:cs typeface="Arial" pitchFamily="34" charset="0"/>
              <a:sym typeface="Symbol" pitchFamily="18" charset="2"/>
            </a:endParaRPr>
          </a:p>
        </p:txBody>
      </p:sp>
      <p:grpSp>
        <p:nvGrpSpPr>
          <p:cNvPr id="194567" name="Group 7"/>
          <p:cNvGrpSpPr>
            <a:grpSpLocks/>
          </p:cNvGrpSpPr>
          <p:nvPr/>
        </p:nvGrpSpPr>
        <p:grpSpPr bwMode="auto">
          <a:xfrm>
            <a:off x="152400" y="3689350"/>
            <a:ext cx="8108950" cy="1330325"/>
            <a:chOff x="96" y="2324"/>
            <a:chExt cx="5108" cy="838"/>
          </a:xfrm>
        </p:grpSpPr>
        <p:sp>
          <p:nvSpPr>
            <p:cNvPr id="792584" name="Rectangle 8"/>
            <p:cNvSpPr>
              <a:spLocks noChangeArrowheads="1"/>
            </p:cNvSpPr>
            <p:nvPr/>
          </p:nvSpPr>
          <p:spPr bwMode="auto">
            <a:xfrm>
              <a:off x="96" y="2390"/>
              <a:ext cx="3580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ESR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pulsed microwave magnetic field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</a:t>
              </a:r>
            </a:p>
          </p:txBody>
        </p:sp>
        <p:sp>
          <p:nvSpPr>
            <p:cNvPr id="792585" name="Rectangle 9"/>
            <p:cNvSpPr>
              <a:spLocks noChangeArrowheads="1"/>
            </p:cNvSpPr>
            <p:nvPr/>
          </p:nvSpPr>
          <p:spPr bwMode="auto">
            <a:xfrm>
              <a:off x="1536" y="2597"/>
              <a:ext cx="1968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buClr>
                  <a:srgbClr val="FE2828"/>
                </a:buClr>
                <a:buSzPct val="75000"/>
                <a:buFont typeface="Monotype Sorts" charset="0"/>
                <a:buNone/>
                <a:defRPr/>
              </a:pP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H</a:t>
              </a:r>
              <a:r>
                <a:rPr lang="en-US" b="1" i="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RF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~ </a:t>
              </a:r>
              <a:r>
                <a:rPr lang="en-US" sz="2600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S </a:t>
              </a: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  <a:r>
                <a:rPr lang="en-US" sz="2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i</a:t>
              </a: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(t)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cos(</a:t>
              </a:r>
              <a:r>
                <a:rPr lang="en-US" sz="2000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w</a:t>
              </a:r>
              <a:r>
                <a:rPr lang="en-US" sz="2000" b="1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i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t)  </a:t>
              </a:r>
              <a:r>
                <a:rPr lang="en-US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s</a:t>
              </a:r>
              <a:r>
                <a:rPr lang="en-US" b="1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xi</a:t>
              </a:r>
            </a:p>
          </p:txBody>
        </p:sp>
        <p:pic>
          <p:nvPicPr>
            <p:cNvPr id="79258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2" y="2324"/>
              <a:ext cx="1012" cy="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94605" name="Group 11"/>
            <p:cNvGrpSpPr>
              <a:grpSpLocks/>
            </p:cNvGrpSpPr>
            <p:nvPr/>
          </p:nvGrpSpPr>
          <p:grpSpPr bwMode="auto">
            <a:xfrm rot="19997509" flipV="1">
              <a:off x="4902" y="2539"/>
              <a:ext cx="129" cy="520"/>
              <a:chOff x="3274" y="1693"/>
              <a:chExt cx="170" cy="433"/>
            </a:xfrm>
          </p:grpSpPr>
          <p:sp>
            <p:nvSpPr>
              <p:cNvPr id="792588" name="Line 12"/>
              <p:cNvSpPr>
                <a:spLocks noChangeShapeType="1"/>
              </p:cNvSpPr>
              <p:nvPr/>
            </p:nvSpPr>
            <p:spPr bwMode="auto">
              <a:xfrm>
                <a:off x="3384" y="2086"/>
                <a:ext cx="0" cy="4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2400" i="0">
                  <a:solidFill>
                    <a:srgbClr val="0143B9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2589" name="Freeform 13"/>
              <p:cNvSpPr>
                <a:spLocks/>
              </p:cNvSpPr>
              <p:nvPr/>
            </p:nvSpPr>
            <p:spPr bwMode="auto">
              <a:xfrm flipH="1">
                <a:off x="3274" y="1740"/>
                <a:ext cx="90" cy="47"/>
              </a:xfrm>
              <a:custGeom>
                <a:avLst/>
                <a:gdLst>
                  <a:gd name="T0" fmla="*/ 0 w 176"/>
                  <a:gd name="T1" fmla="*/ 0 h 238"/>
                  <a:gd name="T2" fmla="*/ 88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0" name="Freeform 14"/>
              <p:cNvSpPr>
                <a:spLocks/>
              </p:cNvSpPr>
              <p:nvPr/>
            </p:nvSpPr>
            <p:spPr bwMode="auto">
              <a:xfrm>
                <a:off x="3353" y="1787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1" name="Freeform 15"/>
              <p:cNvSpPr>
                <a:spLocks/>
              </p:cNvSpPr>
              <p:nvPr/>
            </p:nvSpPr>
            <p:spPr bwMode="auto">
              <a:xfrm flipH="1">
                <a:off x="3273" y="1833"/>
                <a:ext cx="90" cy="48"/>
              </a:xfrm>
              <a:custGeom>
                <a:avLst/>
                <a:gdLst>
                  <a:gd name="T0" fmla="*/ 0 w 176"/>
                  <a:gd name="T1" fmla="*/ 0 h 238"/>
                  <a:gd name="T2" fmla="*/ 88 w 176"/>
                  <a:gd name="T3" fmla="*/ 26 h 238"/>
                  <a:gd name="T4" fmla="*/ 9 w 176"/>
                  <a:gd name="T5" fmla="*/ 4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2" name="Freeform 16"/>
              <p:cNvSpPr>
                <a:spLocks/>
              </p:cNvSpPr>
              <p:nvPr/>
            </p:nvSpPr>
            <p:spPr bwMode="auto">
              <a:xfrm>
                <a:off x="3353" y="1882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3" name="Freeform 17"/>
              <p:cNvSpPr>
                <a:spLocks/>
              </p:cNvSpPr>
              <p:nvPr/>
            </p:nvSpPr>
            <p:spPr bwMode="auto">
              <a:xfrm flipH="1">
                <a:off x="3276" y="1928"/>
                <a:ext cx="88" cy="46"/>
              </a:xfrm>
              <a:custGeom>
                <a:avLst/>
                <a:gdLst>
                  <a:gd name="T0" fmla="*/ 0 w 176"/>
                  <a:gd name="T1" fmla="*/ 0 h 238"/>
                  <a:gd name="T2" fmla="*/ 87 w 176"/>
                  <a:gd name="T3" fmla="*/ 25 h 238"/>
                  <a:gd name="T4" fmla="*/ 9 w 176"/>
                  <a:gd name="T5" fmla="*/ 46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4" name="Freeform 18"/>
              <p:cNvSpPr>
                <a:spLocks/>
              </p:cNvSpPr>
              <p:nvPr/>
            </p:nvSpPr>
            <p:spPr bwMode="auto">
              <a:xfrm>
                <a:off x="3344" y="1973"/>
                <a:ext cx="47" cy="37"/>
              </a:xfrm>
              <a:custGeom>
                <a:avLst/>
                <a:gdLst>
                  <a:gd name="T0" fmla="*/ 0 w 43"/>
                  <a:gd name="T1" fmla="*/ 0 h 90"/>
                  <a:gd name="T2" fmla="*/ 39 w 43"/>
                  <a:gd name="T3" fmla="*/ 10 h 90"/>
                  <a:gd name="T4" fmla="*/ 46 w 43"/>
                  <a:gd name="T5" fmla="*/ 37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5" name="Line 19"/>
              <p:cNvSpPr>
                <a:spLocks noChangeShapeType="1"/>
              </p:cNvSpPr>
              <p:nvPr/>
            </p:nvSpPr>
            <p:spPr bwMode="auto">
              <a:xfrm>
                <a:off x="3387" y="2012"/>
                <a:ext cx="0" cy="4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2400" i="0">
                  <a:solidFill>
                    <a:srgbClr val="0143B9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2596" name="Freeform 20"/>
              <p:cNvSpPr>
                <a:spLocks/>
              </p:cNvSpPr>
              <p:nvPr/>
            </p:nvSpPr>
            <p:spPr bwMode="auto">
              <a:xfrm>
                <a:off x="3353" y="1694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  <p:grpSp>
        <p:nvGrpSpPr>
          <p:cNvPr id="194568" name="Group 21"/>
          <p:cNvGrpSpPr>
            <a:grpSpLocks/>
          </p:cNvGrpSpPr>
          <p:nvPr/>
        </p:nvGrpSpPr>
        <p:grpSpPr bwMode="auto">
          <a:xfrm>
            <a:off x="152400" y="4860925"/>
            <a:ext cx="8461375" cy="1746250"/>
            <a:chOff x="96" y="3062"/>
            <a:chExt cx="5330" cy="1100"/>
          </a:xfrm>
        </p:grpSpPr>
        <p:sp>
          <p:nvSpPr>
            <p:cNvPr id="792598" name="Rectangle 22"/>
            <p:cNvSpPr>
              <a:spLocks noChangeArrowheads="1"/>
            </p:cNvSpPr>
            <p:nvPr/>
          </p:nvSpPr>
          <p:spPr bwMode="auto">
            <a:xfrm>
              <a:off x="96" y="3062"/>
              <a:ext cx="2922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SWAP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exchange interaction 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</a:p>
          </p:txBody>
        </p:sp>
        <p:sp>
          <p:nvSpPr>
            <p:cNvPr id="792599" name="Rectangle 23"/>
            <p:cNvSpPr>
              <a:spLocks noChangeArrowheads="1"/>
            </p:cNvSpPr>
            <p:nvPr/>
          </p:nvSpPr>
          <p:spPr bwMode="auto">
            <a:xfrm>
              <a:off x="1536" y="3269"/>
              <a:ext cx="1482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Clr>
                  <a:srgbClr val="FE2828"/>
                </a:buClr>
                <a:buSzPct val="75000"/>
                <a:buFont typeface="Monotype Sorts" charset="2"/>
                <a:buNone/>
              </a:pPr>
              <a:r>
                <a:rPr lang="en-US" altLang="nl-NL" sz="2000">
                  <a:solidFill>
                    <a:srgbClr val="000000"/>
                  </a:solidFill>
                </a:rPr>
                <a:t>H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J  </a:t>
              </a:r>
              <a:r>
                <a:rPr lang="en-US" altLang="nl-NL" sz="2000" i="0">
                  <a:solidFill>
                    <a:srgbClr val="000000"/>
                  </a:solidFill>
                </a:rPr>
                <a:t>~ </a:t>
              </a:r>
              <a:r>
                <a:rPr lang="en-US" altLang="nl-NL" sz="2600" i="0">
                  <a:solidFill>
                    <a:srgbClr val="000000"/>
                  </a:solidFill>
                  <a:latin typeface="Symbol" pitchFamily="18" charset="2"/>
                </a:rPr>
                <a:t>S </a:t>
              </a:r>
              <a:r>
                <a:rPr lang="en-US" altLang="nl-NL">
                  <a:solidFill>
                    <a:srgbClr val="000000"/>
                  </a:solidFill>
                </a:rPr>
                <a:t>J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ij </a:t>
              </a:r>
              <a:r>
                <a:rPr lang="en-US" altLang="nl-NL" sz="2000">
                  <a:solidFill>
                    <a:srgbClr val="000000"/>
                  </a:solidFill>
                </a:rPr>
                <a:t>(t) 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 </a:t>
              </a:r>
              <a:r>
                <a:rPr lang="en-US" altLang="nl-NL" i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i </a:t>
              </a:r>
              <a:r>
                <a:rPr lang="en-US" altLang="nl-NL" sz="1800" b="1" i="0">
                  <a:solidFill>
                    <a:srgbClr val="000000"/>
                  </a:solidFill>
                  <a:cs typeface="Arial" pitchFamily="34" charset="0"/>
                </a:rPr>
                <a:t>·</a:t>
              </a:r>
              <a:r>
                <a:rPr lang="en-US" altLang="nl-NL" sz="1800" i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altLang="nl-NL" i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j</a:t>
              </a:r>
            </a:p>
          </p:txBody>
        </p:sp>
        <p:pic>
          <p:nvPicPr>
            <p:cNvPr id="792600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" y="3322"/>
              <a:ext cx="1686" cy="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94570" name="Group 46"/>
          <p:cNvGrpSpPr>
            <a:grpSpLocks/>
          </p:cNvGrpSpPr>
          <p:nvPr/>
        </p:nvGrpSpPr>
        <p:grpSpPr bwMode="auto">
          <a:xfrm>
            <a:off x="152400" y="2287588"/>
            <a:ext cx="8564563" cy="1293812"/>
            <a:chOff x="96" y="1441"/>
            <a:chExt cx="5395" cy="815"/>
          </a:xfrm>
        </p:grpSpPr>
        <p:sp>
          <p:nvSpPr>
            <p:cNvPr id="792623" name="Rectangle 47"/>
            <p:cNvSpPr>
              <a:spLocks noChangeArrowheads="1"/>
            </p:cNvSpPr>
            <p:nvPr/>
          </p:nvSpPr>
          <p:spPr bwMode="auto">
            <a:xfrm>
              <a:off x="96" y="1718"/>
              <a:ext cx="2996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Read-out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    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      convert spin to charge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then measure charge</a:t>
              </a:r>
              <a:r>
                <a:rPr lang="en-US" sz="200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</a:t>
              </a:r>
            </a:p>
          </p:txBody>
        </p:sp>
        <p:sp>
          <p:nvSpPr>
            <p:cNvPr id="792624" name="Oval 48"/>
            <p:cNvSpPr>
              <a:spLocks noChangeArrowheads="1"/>
            </p:cNvSpPr>
            <p:nvPr/>
          </p:nvSpPr>
          <p:spPr bwMode="auto">
            <a:xfrm>
              <a:off x="3966" y="1638"/>
              <a:ext cx="445" cy="42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nl-NL" altLang="nl-NL" sz="3200" i="0">
                  <a:solidFill>
                    <a:srgbClr val="0143B9"/>
                  </a:solidFill>
                  <a:sym typeface="Symbol" pitchFamily="18" charset="2"/>
                </a:rPr>
                <a:t></a:t>
              </a:r>
            </a:p>
          </p:txBody>
        </p:sp>
        <p:sp>
          <p:nvSpPr>
            <p:cNvPr id="792625" name="Oval 49"/>
            <p:cNvSpPr>
              <a:spLocks noChangeArrowheads="1"/>
            </p:cNvSpPr>
            <p:nvPr/>
          </p:nvSpPr>
          <p:spPr bwMode="auto">
            <a:xfrm>
              <a:off x="4887" y="1639"/>
              <a:ext cx="445" cy="42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nl-NL" altLang="nl-NL" sz="3200" i="0">
                  <a:solidFill>
                    <a:srgbClr val="0143B9"/>
                  </a:solidFill>
                  <a:sym typeface="Symbol" pitchFamily="18" charset="2"/>
                </a:rPr>
                <a:t></a:t>
              </a:r>
            </a:p>
          </p:txBody>
        </p:sp>
        <p:sp>
          <p:nvSpPr>
            <p:cNvPr id="792626" name="Freeform 50"/>
            <p:cNvSpPr>
              <a:spLocks/>
            </p:cNvSpPr>
            <p:nvPr/>
          </p:nvSpPr>
          <p:spPr bwMode="auto">
            <a:xfrm>
              <a:off x="5170" y="1562"/>
              <a:ext cx="321" cy="166"/>
            </a:xfrm>
            <a:custGeom>
              <a:avLst/>
              <a:gdLst>
                <a:gd name="T0" fmla="*/ 0 w 321"/>
                <a:gd name="T1" fmla="*/ 158 h 166"/>
                <a:gd name="T2" fmla="*/ 156 w 321"/>
                <a:gd name="T3" fmla="*/ 1 h 166"/>
                <a:gd name="T4" fmla="*/ 321 w 321"/>
                <a:gd name="T5" fmla="*/ 166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1" h="166">
                  <a:moveTo>
                    <a:pt x="0" y="158"/>
                  </a:moveTo>
                  <a:cubicBezTo>
                    <a:pt x="51" y="79"/>
                    <a:pt x="103" y="0"/>
                    <a:pt x="156" y="1"/>
                  </a:cubicBezTo>
                  <a:cubicBezTo>
                    <a:pt x="209" y="2"/>
                    <a:pt x="295" y="147"/>
                    <a:pt x="321" y="166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92627" name="Freeform 51"/>
            <p:cNvSpPr>
              <a:spLocks/>
            </p:cNvSpPr>
            <p:nvPr/>
          </p:nvSpPr>
          <p:spPr bwMode="auto">
            <a:xfrm>
              <a:off x="4267" y="1571"/>
              <a:ext cx="321" cy="166"/>
            </a:xfrm>
            <a:custGeom>
              <a:avLst/>
              <a:gdLst>
                <a:gd name="T0" fmla="*/ 0 w 321"/>
                <a:gd name="T1" fmla="*/ 158 h 166"/>
                <a:gd name="T2" fmla="*/ 156 w 321"/>
                <a:gd name="T3" fmla="*/ 1 h 166"/>
                <a:gd name="T4" fmla="*/ 321 w 321"/>
                <a:gd name="T5" fmla="*/ 166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1" h="166">
                  <a:moveTo>
                    <a:pt x="0" y="158"/>
                  </a:moveTo>
                  <a:cubicBezTo>
                    <a:pt x="51" y="79"/>
                    <a:pt x="103" y="0"/>
                    <a:pt x="156" y="1"/>
                  </a:cubicBezTo>
                  <a:cubicBezTo>
                    <a:pt x="209" y="2"/>
                    <a:pt x="295" y="147"/>
                    <a:pt x="321" y="166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92628" name="Line 52"/>
            <p:cNvSpPr>
              <a:spLocks noChangeShapeType="1"/>
            </p:cNvSpPr>
            <p:nvPr/>
          </p:nvSpPr>
          <p:spPr bwMode="auto">
            <a:xfrm>
              <a:off x="4707" y="1580"/>
              <a:ext cx="0" cy="4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29" name="Line 53"/>
            <p:cNvSpPr>
              <a:spLocks noChangeShapeType="1"/>
            </p:cNvSpPr>
            <p:nvPr/>
          </p:nvSpPr>
          <p:spPr bwMode="auto">
            <a:xfrm>
              <a:off x="4337" y="1441"/>
              <a:ext cx="156" cy="2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30" name="Line 54"/>
            <p:cNvSpPr>
              <a:spLocks noChangeShapeType="1"/>
            </p:cNvSpPr>
            <p:nvPr/>
          </p:nvSpPr>
          <p:spPr bwMode="auto">
            <a:xfrm flipH="1">
              <a:off x="4338" y="1442"/>
              <a:ext cx="156" cy="2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7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en-US" sz="2800" dirty="0"/>
              <a:t>Spin qubits in quantum dots 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grpSp>
        <p:nvGrpSpPr>
          <p:cNvPr id="194569" name="Group 25"/>
          <p:cNvGrpSpPr>
            <a:grpSpLocks/>
          </p:cNvGrpSpPr>
          <p:nvPr/>
        </p:nvGrpSpPr>
        <p:grpSpPr bwMode="auto">
          <a:xfrm>
            <a:off x="6462713" y="63500"/>
            <a:ext cx="2079625" cy="1587500"/>
            <a:chOff x="4071" y="40"/>
            <a:chExt cx="1310" cy="1000"/>
          </a:xfrm>
        </p:grpSpPr>
        <p:grpSp>
          <p:nvGrpSpPr>
            <p:cNvPr id="194579" name="Group 26"/>
            <p:cNvGrpSpPr>
              <a:grpSpLocks noChangeAspect="1"/>
            </p:cNvGrpSpPr>
            <p:nvPr/>
          </p:nvGrpSpPr>
          <p:grpSpPr bwMode="auto">
            <a:xfrm>
              <a:off x="4071" y="40"/>
              <a:ext cx="1310" cy="1000"/>
              <a:chOff x="2739" y="2508"/>
              <a:chExt cx="2217" cy="1692"/>
            </a:xfrm>
          </p:grpSpPr>
          <p:sp>
            <p:nvSpPr>
              <p:cNvPr id="792603" name="Freeform 27"/>
              <p:cNvSpPr>
                <a:spLocks noChangeAspect="1"/>
              </p:cNvSpPr>
              <p:nvPr/>
            </p:nvSpPr>
            <p:spPr bwMode="auto">
              <a:xfrm>
                <a:off x="2868" y="2699"/>
                <a:ext cx="2088" cy="1501"/>
              </a:xfrm>
              <a:custGeom>
                <a:avLst/>
                <a:gdLst>
                  <a:gd name="T0" fmla="*/ 0 w 2088"/>
                  <a:gd name="T1" fmla="*/ 1501 h 1500"/>
                  <a:gd name="T2" fmla="*/ 359 w 2088"/>
                  <a:gd name="T3" fmla="*/ 187 h 1500"/>
                  <a:gd name="T4" fmla="*/ 2088 w 2088"/>
                  <a:gd name="T5" fmla="*/ 0 h 1500"/>
                  <a:gd name="T6" fmla="*/ 1860 w 2088"/>
                  <a:gd name="T7" fmla="*/ 1345 h 1500"/>
                  <a:gd name="T8" fmla="*/ 0 w 2088"/>
                  <a:gd name="T9" fmla="*/ 1501 h 15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8" h="1500">
                    <a:moveTo>
                      <a:pt x="0" y="1500"/>
                    </a:moveTo>
                    <a:lnTo>
                      <a:pt x="359" y="187"/>
                    </a:lnTo>
                    <a:lnTo>
                      <a:pt x="2088" y="0"/>
                    </a:lnTo>
                    <a:lnTo>
                      <a:pt x="1860" y="1344"/>
                    </a:lnTo>
                    <a:lnTo>
                      <a:pt x="0" y="1500"/>
                    </a:lnTo>
                    <a:close/>
                  </a:path>
                </a:pathLst>
              </a:custGeom>
              <a:solidFill>
                <a:srgbClr val="99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4" name="Freeform 28"/>
              <p:cNvSpPr>
                <a:spLocks noChangeAspect="1"/>
              </p:cNvSpPr>
              <p:nvPr/>
            </p:nvSpPr>
            <p:spPr bwMode="auto">
              <a:xfrm>
                <a:off x="2820" y="2562"/>
                <a:ext cx="2082" cy="1513"/>
              </a:xfrm>
              <a:custGeom>
                <a:avLst/>
                <a:gdLst>
                  <a:gd name="T0" fmla="*/ 0 w 2082"/>
                  <a:gd name="T1" fmla="*/ 1513 h 1512"/>
                  <a:gd name="T2" fmla="*/ 382 w 2082"/>
                  <a:gd name="T3" fmla="*/ 189 h 1512"/>
                  <a:gd name="T4" fmla="*/ 2082 w 2082"/>
                  <a:gd name="T5" fmla="*/ 0 h 1512"/>
                  <a:gd name="T6" fmla="*/ 1860 w 2082"/>
                  <a:gd name="T7" fmla="*/ 1357 h 1512"/>
                  <a:gd name="T8" fmla="*/ 0 w 2082"/>
                  <a:gd name="T9" fmla="*/ 1513 h 15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2" h="1512">
                    <a:moveTo>
                      <a:pt x="0" y="1512"/>
                    </a:moveTo>
                    <a:lnTo>
                      <a:pt x="382" y="189"/>
                    </a:lnTo>
                    <a:lnTo>
                      <a:pt x="2082" y="0"/>
                    </a:lnTo>
                    <a:lnTo>
                      <a:pt x="1860" y="1356"/>
                    </a:lnTo>
                    <a:lnTo>
                      <a:pt x="0" y="1512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66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5" name="Freeform 29"/>
              <p:cNvSpPr>
                <a:spLocks noChangeAspect="1"/>
              </p:cNvSpPr>
              <p:nvPr/>
            </p:nvSpPr>
            <p:spPr bwMode="auto">
              <a:xfrm>
                <a:off x="2790" y="2508"/>
                <a:ext cx="2088" cy="1509"/>
              </a:xfrm>
              <a:custGeom>
                <a:avLst/>
                <a:gdLst>
                  <a:gd name="T0" fmla="*/ 0 w 2089"/>
                  <a:gd name="T1" fmla="*/ 1509 h 1509"/>
                  <a:gd name="T2" fmla="*/ 349 w 2089"/>
                  <a:gd name="T3" fmla="*/ 183 h 1509"/>
                  <a:gd name="T4" fmla="*/ 2088 w 2089"/>
                  <a:gd name="T5" fmla="*/ 0 h 1509"/>
                  <a:gd name="T6" fmla="*/ 1866 w 2089"/>
                  <a:gd name="T7" fmla="*/ 1344 h 1509"/>
                  <a:gd name="T8" fmla="*/ 0 w 2089"/>
                  <a:gd name="T9" fmla="*/ 1509 h 1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9" h="1509">
                    <a:moveTo>
                      <a:pt x="0" y="1509"/>
                    </a:moveTo>
                    <a:lnTo>
                      <a:pt x="349" y="183"/>
                    </a:lnTo>
                    <a:lnTo>
                      <a:pt x="2089" y="0"/>
                    </a:lnTo>
                    <a:lnTo>
                      <a:pt x="1867" y="1344"/>
                    </a:lnTo>
                    <a:lnTo>
                      <a:pt x="0" y="150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75E00"/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6" name="Freeform 30"/>
              <p:cNvSpPr>
                <a:spLocks noChangeAspect="1"/>
              </p:cNvSpPr>
              <p:nvPr/>
            </p:nvSpPr>
            <p:spPr bwMode="auto">
              <a:xfrm>
                <a:off x="2739" y="3307"/>
                <a:ext cx="327" cy="486"/>
              </a:xfrm>
              <a:custGeom>
                <a:avLst/>
                <a:gdLst>
                  <a:gd name="T0" fmla="*/ 207 w 327"/>
                  <a:gd name="T1" fmla="*/ 486 h 487"/>
                  <a:gd name="T2" fmla="*/ 327 w 327"/>
                  <a:gd name="T3" fmla="*/ 132 h 487"/>
                  <a:gd name="T4" fmla="*/ 273 w 327"/>
                  <a:gd name="T5" fmla="*/ 0 h 487"/>
                  <a:gd name="T6" fmla="*/ 111 w 327"/>
                  <a:gd name="T7" fmla="*/ 114 h 487"/>
                  <a:gd name="T8" fmla="*/ 0 w 327"/>
                  <a:gd name="T9" fmla="*/ 467 h 487"/>
                  <a:gd name="T10" fmla="*/ 207 w 327"/>
                  <a:gd name="T11" fmla="*/ 486 h 4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7" h="487">
                    <a:moveTo>
                      <a:pt x="207" y="487"/>
                    </a:moveTo>
                    <a:lnTo>
                      <a:pt x="327" y="132"/>
                    </a:lnTo>
                    <a:lnTo>
                      <a:pt x="273" y="0"/>
                    </a:lnTo>
                    <a:lnTo>
                      <a:pt x="111" y="114"/>
                    </a:lnTo>
                    <a:lnTo>
                      <a:pt x="0" y="468"/>
                    </a:lnTo>
                    <a:lnTo>
                      <a:pt x="207" y="487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7" name="Freeform 31"/>
              <p:cNvSpPr>
                <a:spLocks noChangeAspect="1"/>
              </p:cNvSpPr>
              <p:nvPr/>
            </p:nvSpPr>
            <p:spPr bwMode="auto">
              <a:xfrm>
                <a:off x="3546" y="3312"/>
                <a:ext cx="318" cy="474"/>
              </a:xfrm>
              <a:custGeom>
                <a:avLst/>
                <a:gdLst>
                  <a:gd name="T0" fmla="*/ 246 w 318"/>
                  <a:gd name="T1" fmla="*/ 474 h 474"/>
                  <a:gd name="T2" fmla="*/ 246 w 318"/>
                  <a:gd name="T3" fmla="*/ 450 h 474"/>
                  <a:gd name="T4" fmla="*/ 318 w 318"/>
                  <a:gd name="T5" fmla="*/ 138 h 474"/>
                  <a:gd name="T6" fmla="*/ 258 w 318"/>
                  <a:gd name="T7" fmla="*/ 0 h 474"/>
                  <a:gd name="T8" fmla="*/ 96 w 318"/>
                  <a:gd name="T9" fmla="*/ 114 h 474"/>
                  <a:gd name="T10" fmla="*/ 0 w 318"/>
                  <a:gd name="T11" fmla="*/ 450 h 474"/>
                  <a:gd name="T12" fmla="*/ 246 w 318"/>
                  <a:gd name="T13" fmla="*/ 474 h 4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8" h="474">
                    <a:moveTo>
                      <a:pt x="246" y="474"/>
                    </a:moveTo>
                    <a:lnTo>
                      <a:pt x="246" y="450"/>
                    </a:lnTo>
                    <a:lnTo>
                      <a:pt x="318" y="138"/>
                    </a:lnTo>
                    <a:lnTo>
                      <a:pt x="258" y="0"/>
                    </a:lnTo>
                    <a:lnTo>
                      <a:pt x="96" y="114"/>
                    </a:lnTo>
                    <a:lnTo>
                      <a:pt x="0" y="450"/>
                    </a:lnTo>
                    <a:lnTo>
                      <a:pt x="246" y="474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8" name="Freeform 32"/>
              <p:cNvSpPr>
                <a:spLocks noChangeAspect="1"/>
              </p:cNvSpPr>
              <p:nvPr/>
            </p:nvSpPr>
            <p:spPr bwMode="auto">
              <a:xfrm>
                <a:off x="3035" y="2555"/>
                <a:ext cx="289" cy="421"/>
              </a:xfrm>
              <a:custGeom>
                <a:avLst/>
                <a:gdLst>
                  <a:gd name="T0" fmla="*/ 78 w 288"/>
                  <a:gd name="T1" fmla="*/ 0 h 420"/>
                  <a:gd name="T2" fmla="*/ 0 w 288"/>
                  <a:gd name="T3" fmla="*/ 280 h 420"/>
                  <a:gd name="T4" fmla="*/ 60 w 288"/>
                  <a:gd name="T5" fmla="*/ 421 h 420"/>
                  <a:gd name="T6" fmla="*/ 217 w 288"/>
                  <a:gd name="T7" fmla="*/ 301 h 420"/>
                  <a:gd name="T8" fmla="*/ 289 w 288"/>
                  <a:gd name="T9" fmla="*/ 24 h 420"/>
                  <a:gd name="T10" fmla="*/ 78 w 288"/>
                  <a:gd name="T11" fmla="*/ 0 h 4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88" h="420">
                    <a:moveTo>
                      <a:pt x="78" y="0"/>
                    </a:moveTo>
                    <a:lnTo>
                      <a:pt x="0" y="279"/>
                    </a:lnTo>
                    <a:lnTo>
                      <a:pt x="60" y="420"/>
                    </a:lnTo>
                    <a:lnTo>
                      <a:pt x="216" y="300"/>
                    </a:lnTo>
                    <a:lnTo>
                      <a:pt x="288" y="2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9" name="Freeform 33"/>
              <p:cNvSpPr>
                <a:spLocks noChangeAspect="1"/>
              </p:cNvSpPr>
              <p:nvPr/>
            </p:nvSpPr>
            <p:spPr bwMode="auto">
              <a:xfrm>
                <a:off x="3788" y="2555"/>
                <a:ext cx="267" cy="433"/>
              </a:xfrm>
              <a:custGeom>
                <a:avLst/>
                <a:gdLst>
                  <a:gd name="T0" fmla="*/ 70 w 268"/>
                  <a:gd name="T1" fmla="*/ 0 h 432"/>
                  <a:gd name="T2" fmla="*/ 0 w 268"/>
                  <a:gd name="T3" fmla="*/ 295 h 432"/>
                  <a:gd name="T4" fmla="*/ 64 w 268"/>
                  <a:gd name="T5" fmla="*/ 433 h 432"/>
                  <a:gd name="T6" fmla="*/ 219 w 268"/>
                  <a:gd name="T7" fmla="*/ 319 h 432"/>
                  <a:gd name="T8" fmla="*/ 267 w 268"/>
                  <a:gd name="T9" fmla="*/ 18 h 432"/>
                  <a:gd name="T10" fmla="*/ 70 w 268"/>
                  <a:gd name="T11" fmla="*/ 0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8" h="432">
                    <a:moveTo>
                      <a:pt x="70" y="0"/>
                    </a:moveTo>
                    <a:lnTo>
                      <a:pt x="0" y="294"/>
                    </a:lnTo>
                    <a:lnTo>
                      <a:pt x="64" y="432"/>
                    </a:lnTo>
                    <a:lnTo>
                      <a:pt x="220" y="318"/>
                    </a:lnTo>
                    <a:lnTo>
                      <a:pt x="268" y="1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0" name="Freeform 34"/>
              <p:cNvSpPr>
                <a:spLocks noChangeAspect="1"/>
              </p:cNvSpPr>
              <p:nvPr/>
            </p:nvSpPr>
            <p:spPr bwMode="auto">
              <a:xfrm>
                <a:off x="3416" y="2532"/>
                <a:ext cx="298" cy="264"/>
              </a:xfrm>
              <a:custGeom>
                <a:avLst/>
                <a:gdLst>
                  <a:gd name="T0" fmla="*/ 298 w 298"/>
                  <a:gd name="T1" fmla="*/ 36 h 264"/>
                  <a:gd name="T2" fmla="*/ 250 w 298"/>
                  <a:gd name="T3" fmla="*/ 264 h 264"/>
                  <a:gd name="T4" fmla="*/ 0 w 298"/>
                  <a:gd name="T5" fmla="*/ 229 h 264"/>
                  <a:gd name="T6" fmla="*/ 58 w 298"/>
                  <a:gd name="T7" fmla="*/ 0 h 264"/>
                  <a:gd name="T8" fmla="*/ 298 w 298"/>
                  <a:gd name="T9" fmla="*/ 36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" h="264">
                    <a:moveTo>
                      <a:pt x="298" y="36"/>
                    </a:moveTo>
                    <a:lnTo>
                      <a:pt x="250" y="264"/>
                    </a:lnTo>
                    <a:lnTo>
                      <a:pt x="0" y="229"/>
                    </a:lnTo>
                    <a:lnTo>
                      <a:pt x="58" y="0"/>
                    </a:lnTo>
                    <a:lnTo>
                      <a:pt x="298" y="3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699998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1" name="Freeform 35"/>
              <p:cNvSpPr>
                <a:spLocks noChangeAspect="1"/>
              </p:cNvSpPr>
              <p:nvPr/>
            </p:nvSpPr>
            <p:spPr bwMode="auto">
              <a:xfrm>
                <a:off x="4553" y="2532"/>
                <a:ext cx="291" cy="450"/>
              </a:xfrm>
              <a:custGeom>
                <a:avLst/>
                <a:gdLst>
                  <a:gd name="T0" fmla="*/ 63 w 291"/>
                  <a:gd name="T1" fmla="*/ 0 h 449"/>
                  <a:gd name="T2" fmla="*/ 0 w 291"/>
                  <a:gd name="T3" fmla="*/ 328 h 449"/>
                  <a:gd name="T4" fmla="*/ 87 w 291"/>
                  <a:gd name="T5" fmla="*/ 450 h 449"/>
                  <a:gd name="T6" fmla="*/ 241 w 291"/>
                  <a:gd name="T7" fmla="*/ 345 h 449"/>
                  <a:gd name="T8" fmla="*/ 291 w 291"/>
                  <a:gd name="T9" fmla="*/ 27 h 449"/>
                  <a:gd name="T10" fmla="*/ 63 w 291"/>
                  <a:gd name="T11" fmla="*/ 0 h 4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1" h="449">
                    <a:moveTo>
                      <a:pt x="63" y="0"/>
                    </a:moveTo>
                    <a:lnTo>
                      <a:pt x="0" y="327"/>
                    </a:lnTo>
                    <a:lnTo>
                      <a:pt x="87" y="449"/>
                    </a:lnTo>
                    <a:lnTo>
                      <a:pt x="241" y="344"/>
                    </a:lnTo>
                    <a:lnTo>
                      <a:pt x="291" y="27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2" name="Freeform 36"/>
              <p:cNvSpPr>
                <a:spLocks noChangeAspect="1"/>
              </p:cNvSpPr>
              <p:nvPr/>
            </p:nvSpPr>
            <p:spPr bwMode="auto">
              <a:xfrm>
                <a:off x="4374" y="3295"/>
                <a:ext cx="306" cy="474"/>
              </a:xfrm>
              <a:custGeom>
                <a:avLst/>
                <a:gdLst>
                  <a:gd name="T0" fmla="*/ 234 w 306"/>
                  <a:gd name="T1" fmla="*/ 474 h 516"/>
                  <a:gd name="T2" fmla="*/ 306 w 306"/>
                  <a:gd name="T3" fmla="*/ 154 h 516"/>
                  <a:gd name="T4" fmla="*/ 234 w 306"/>
                  <a:gd name="T5" fmla="*/ 0 h 516"/>
                  <a:gd name="T6" fmla="*/ 78 w 306"/>
                  <a:gd name="T7" fmla="*/ 138 h 516"/>
                  <a:gd name="T8" fmla="*/ 0 w 306"/>
                  <a:gd name="T9" fmla="*/ 452 h 516"/>
                  <a:gd name="T10" fmla="*/ 234 w 306"/>
                  <a:gd name="T11" fmla="*/ 474 h 5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06" h="516">
                    <a:moveTo>
                      <a:pt x="234" y="516"/>
                    </a:moveTo>
                    <a:lnTo>
                      <a:pt x="306" y="168"/>
                    </a:lnTo>
                    <a:lnTo>
                      <a:pt x="234" y="0"/>
                    </a:lnTo>
                    <a:lnTo>
                      <a:pt x="78" y="150"/>
                    </a:lnTo>
                    <a:lnTo>
                      <a:pt x="0" y="492"/>
                    </a:lnTo>
                    <a:lnTo>
                      <a:pt x="234" y="51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3" name="Freeform 37"/>
              <p:cNvSpPr>
                <a:spLocks noChangeAspect="1"/>
              </p:cNvSpPr>
              <p:nvPr/>
            </p:nvSpPr>
            <p:spPr bwMode="auto">
              <a:xfrm>
                <a:off x="3099" y="3540"/>
                <a:ext cx="325" cy="264"/>
              </a:xfrm>
              <a:custGeom>
                <a:avLst/>
                <a:gdLst>
                  <a:gd name="T0" fmla="*/ 0 w 324"/>
                  <a:gd name="T1" fmla="*/ 244 h 264"/>
                  <a:gd name="T2" fmla="*/ 90 w 324"/>
                  <a:gd name="T3" fmla="*/ 0 h 264"/>
                  <a:gd name="T4" fmla="*/ 325 w 324"/>
                  <a:gd name="T5" fmla="*/ 28 h 264"/>
                  <a:gd name="T6" fmla="*/ 252 w 324"/>
                  <a:gd name="T7" fmla="*/ 264 h 264"/>
                  <a:gd name="T8" fmla="*/ 0 w 324"/>
                  <a:gd name="T9" fmla="*/ 244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4" h="264">
                    <a:moveTo>
                      <a:pt x="0" y="244"/>
                    </a:moveTo>
                    <a:lnTo>
                      <a:pt x="90" y="0"/>
                    </a:lnTo>
                    <a:lnTo>
                      <a:pt x="324" y="28"/>
                    </a:lnTo>
                    <a:lnTo>
                      <a:pt x="251" y="264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999997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4" name="Freeform 38"/>
              <p:cNvSpPr>
                <a:spLocks noChangeAspect="1"/>
              </p:cNvSpPr>
              <p:nvPr/>
            </p:nvSpPr>
            <p:spPr bwMode="auto">
              <a:xfrm>
                <a:off x="4172" y="2528"/>
                <a:ext cx="288" cy="264"/>
              </a:xfrm>
              <a:custGeom>
                <a:avLst/>
                <a:gdLst>
                  <a:gd name="T0" fmla="*/ 288 w 288"/>
                  <a:gd name="T1" fmla="*/ 26 h 264"/>
                  <a:gd name="T2" fmla="*/ 244 w 288"/>
                  <a:gd name="T3" fmla="*/ 264 h 264"/>
                  <a:gd name="T4" fmla="*/ 0 w 288"/>
                  <a:gd name="T5" fmla="*/ 232 h 264"/>
                  <a:gd name="T6" fmla="*/ 67 w 288"/>
                  <a:gd name="T7" fmla="*/ 0 h 264"/>
                  <a:gd name="T8" fmla="*/ 288 w 288"/>
                  <a:gd name="T9" fmla="*/ 26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" h="264">
                    <a:moveTo>
                      <a:pt x="288" y="26"/>
                    </a:moveTo>
                    <a:lnTo>
                      <a:pt x="244" y="264"/>
                    </a:lnTo>
                    <a:lnTo>
                      <a:pt x="0" y="232"/>
                    </a:lnTo>
                    <a:lnTo>
                      <a:pt x="67" y="0"/>
                    </a:lnTo>
                    <a:lnTo>
                      <a:pt x="288" y="2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699998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5" name="Freeform 39"/>
              <p:cNvSpPr>
                <a:spLocks noChangeAspect="1"/>
              </p:cNvSpPr>
              <p:nvPr/>
            </p:nvSpPr>
            <p:spPr bwMode="auto">
              <a:xfrm>
                <a:off x="3969" y="3525"/>
                <a:ext cx="305" cy="267"/>
              </a:xfrm>
              <a:custGeom>
                <a:avLst/>
                <a:gdLst>
                  <a:gd name="T0" fmla="*/ 0 w 305"/>
                  <a:gd name="T1" fmla="*/ 237 h 267"/>
                  <a:gd name="T2" fmla="*/ 76 w 305"/>
                  <a:gd name="T3" fmla="*/ 0 h 267"/>
                  <a:gd name="T4" fmla="*/ 305 w 305"/>
                  <a:gd name="T5" fmla="*/ 32 h 267"/>
                  <a:gd name="T6" fmla="*/ 241 w 305"/>
                  <a:gd name="T7" fmla="*/ 267 h 267"/>
                  <a:gd name="T8" fmla="*/ 0 w 305"/>
                  <a:gd name="T9" fmla="*/ 237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5" h="267">
                    <a:moveTo>
                      <a:pt x="0" y="237"/>
                    </a:moveTo>
                    <a:lnTo>
                      <a:pt x="76" y="0"/>
                    </a:lnTo>
                    <a:lnTo>
                      <a:pt x="305" y="32"/>
                    </a:lnTo>
                    <a:lnTo>
                      <a:pt x="241" y="267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999997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</p:grpSp>
        <p:sp>
          <p:nvSpPr>
            <p:cNvPr id="792616" name="Oval 40"/>
            <p:cNvSpPr>
              <a:spLocks noChangeAspect="1" noChangeArrowheads="1"/>
            </p:cNvSpPr>
            <p:nvPr/>
          </p:nvSpPr>
          <p:spPr bwMode="auto">
            <a:xfrm rot="-1752761">
              <a:off x="4309" y="334"/>
              <a:ext cx="349" cy="26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nl-NL" sz="18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7" name="Oval 41"/>
            <p:cNvSpPr>
              <a:spLocks noChangeAspect="1" noChangeArrowheads="1"/>
            </p:cNvSpPr>
            <p:nvPr/>
          </p:nvSpPr>
          <p:spPr bwMode="auto">
            <a:xfrm rot="-1752761">
              <a:off x="4791" y="334"/>
              <a:ext cx="349" cy="26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8" name="Line 42"/>
            <p:cNvSpPr>
              <a:spLocks noChangeAspect="1" noChangeShapeType="1"/>
            </p:cNvSpPr>
            <p:nvPr/>
          </p:nvSpPr>
          <p:spPr bwMode="auto">
            <a:xfrm rot="18664111" flipV="1">
              <a:off x="4430" y="349"/>
              <a:ext cx="81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9" name="Text Box 43"/>
            <p:cNvSpPr txBox="1">
              <a:spLocks noChangeAspect="1" noChangeArrowheads="1"/>
            </p:cNvSpPr>
            <p:nvPr/>
          </p:nvSpPr>
          <p:spPr bwMode="auto">
            <a:xfrm>
              <a:off x="4453" y="301"/>
              <a:ext cx="25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  <a:defRPr/>
              </a:pPr>
              <a:r>
                <a:rPr lang="de-CH" sz="1800" b="1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S</a:t>
              </a:r>
              <a:r>
                <a:rPr lang="de-CH" sz="1800" b="1" baseline="-25000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L</a:t>
              </a:r>
              <a:endParaRPr lang="de-CH" sz="1800" b="1">
                <a:solidFill>
                  <a:srgbClr val="0143B9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92620" name="Line 44"/>
            <p:cNvSpPr>
              <a:spLocks noChangeAspect="1" noChangeShapeType="1"/>
            </p:cNvSpPr>
            <p:nvPr/>
          </p:nvSpPr>
          <p:spPr bwMode="auto">
            <a:xfrm rot="466732" flipV="1">
              <a:off x="4924" y="335"/>
              <a:ext cx="94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21" name="Text Box 45"/>
            <p:cNvSpPr txBox="1">
              <a:spLocks noChangeAspect="1" noChangeArrowheads="1"/>
            </p:cNvSpPr>
            <p:nvPr/>
          </p:nvSpPr>
          <p:spPr bwMode="auto">
            <a:xfrm>
              <a:off x="4912" y="389"/>
              <a:ext cx="2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  <a:defRPr/>
              </a:pPr>
              <a:r>
                <a:rPr lang="de-CH" sz="1800" b="1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S</a:t>
              </a:r>
              <a:r>
                <a:rPr lang="de-CH" sz="1800" b="1" baseline="-25000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R</a:t>
              </a:r>
              <a:endParaRPr lang="de-CH" sz="1800" b="1">
                <a:solidFill>
                  <a:srgbClr val="0143B9"/>
                </a:solidFill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58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78F625-B9E3-40AC-B559-AE3316434AB0}"/>
              </a:ext>
            </a:extLst>
          </p:cNvPr>
          <p:cNvSpPr/>
          <p:nvPr/>
        </p:nvSpPr>
        <p:spPr bwMode="auto">
          <a:xfrm>
            <a:off x="152400" y="2727325"/>
            <a:ext cx="4756149" cy="8479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74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1" fontAlgn="base" hangingPunct="1">
              <a:spcBef>
                <a:spcPct val="50000"/>
              </a:spcBef>
              <a:spcAft>
                <a:spcPct val="0"/>
              </a:spcAft>
              <a:defRPr sz="1200" i="1" kern="1200">
                <a:solidFill>
                  <a:srgbClr val="0143B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92579" name="Rectangle 3"/>
          <p:cNvSpPr>
            <a:spLocks noChangeArrowheads="1"/>
          </p:cNvSpPr>
          <p:nvPr/>
        </p:nvSpPr>
        <p:spPr bwMode="auto">
          <a:xfrm>
            <a:off x="152400" y="1736725"/>
            <a:ext cx="4953000" cy="793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b="1" i="0">
                <a:solidFill>
                  <a:srgbClr val="E08B00"/>
                </a:solidFill>
                <a:latin typeface="Arial" charset="0"/>
                <a:ea typeface="ＭＳ Ｐゴシック" charset="0"/>
              </a:rPr>
              <a:t>Initialization</a:t>
            </a:r>
            <a:r>
              <a:rPr lang="en-US" sz="2000" b="1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     </a:t>
            </a:r>
            <a:r>
              <a:rPr lang="en-US" sz="2000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1-electron,  low </a:t>
            </a:r>
            <a:r>
              <a:rPr lang="en-US" sz="2000">
                <a:solidFill>
                  <a:srgbClr val="0143B9"/>
                </a:solidFill>
                <a:latin typeface="Arial" charset="0"/>
                <a:ea typeface="ＭＳ Ｐゴシック" charset="0"/>
              </a:rPr>
              <a:t>T</a:t>
            </a:r>
            <a:r>
              <a:rPr lang="en-US" sz="2000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, high </a:t>
            </a:r>
            <a:r>
              <a:rPr lang="en-US" sz="2000">
                <a:solidFill>
                  <a:srgbClr val="0143B9"/>
                </a:solidFill>
                <a:latin typeface="Arial" charset="0"/>
                <a:ea typeface="ＭＳ Ｐゴシック" charset="0"/>
              </a:rPr>
              <a:t>B</a:t>
            </a:r>
            <a: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  <a:t>0</a:t>
            </a:r>
            <a:b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</a:br>
            <a:b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</a:br>
            <a:endParaRPr lang="en-US" sz="2000" i="0" baseline="-25000">
              <a:solidFill>
                <a:srgbClr val="0143B9"/>
              </a:solidFill>
              <a:latin typeface="Symbol" charset="0"/>
              <a:ea typeface="ＭＳ Ｐゴシック" charset="0"/>
            </a:endParaRPr>
          </a:p>
        </p:txBody>
      </p:sp>
      <p:sp>
        <p:nvSpPr>
          <p:cNvPr id="792580" name="Rectangle 4"/>
          <p:cNvSpPr>
            <a:spLocks noChangeArrowheads="1"/>
          </p:cNvSpPr>
          <p:nvPr/>
        </p:nvSpPr>
        <p:spPr bwMode="auto">
          <a:xfrm>
            <a:off x="158750" y="928688"/>
            <a:ext cx="5942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Loss &amp; </a:t>
            </a:r>
            <a:r>
              <a:rPr lang="en-US" sz="1800" i="0" dirty="0" err="1">
                <a:solidFill>
                  <a:srgbClr val="009900"/>
                </a:solidFill>
                <a:latin typeface="Arial" charset="0"/>
                <a:ea typeface="ＭＳ Ｐゴシック" charset="0"/>
              </a:rPr>
              <a:t>DiVincenzo</a:t>
            </a: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, PRA 1998</a:t>
            </a:r>
            <a:b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</a:b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Vandersypen et al., Proc. MQC02 (quant-</a:t>
            </a:r>
            <a:r>
              <a:rPr lang="en-US" sz="1800" i="0" dirty="0" err="1">
                <a:solidFill>
                  <a:srgbClr val="009900"/>
                </a:solidFill>
                <a:latin typeface="Arial" charset="0"/>
                <a:ea typeface="ＭＳ Ｐゴシック" charset="0"/>
              </a:rPr>
              <a:t>ph</a:t>
            </a: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/0207059)</a:t>
            </a:r>
          </a:p>
        </p:txBody>
      </p:sp>
      <p:sp>
        <p:nvSpPr>
          <p:cNvPr id="792581" name="Rectangle 5"/>
          <p:cNvSpPr>
            <a:spLocks noChangeArrowheads="1"/>
          </p:cNvSpPr>
          <p:nvPr/>
        </p:nvSpPr>
        <p:spPr bwMode="auto">
          <a:xfrm>
            <a:off x="2471738" y="2057400"/>
            <a:ext cx="2100262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rgbClr val="FE2828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</a:rPr>
              <a:t>H</a:t>
            </a:r>
            <a:r>
              <a:rPr lang="en-US" b="1" i="0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0</a:t>
            </a:r>
            <a:r>
              <a:rPr lang="en-US" sz="2000" i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~ </a:t>
            </a:r>
            <a:r>
              <a:rPr lang="en-US" sz="2600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S</a:t>
            </a:r>
            <a:r>
              <a:rPr lang="en-US" i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2000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w</a:t>
            </a:r>
            <a:r>
              <a:rPr lang="en-US" sz="2000" b="1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i  </a:t>
            </a:r>
            <a:r>
              <a:rPr lang="en-US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s</a:t>
            </a:r>
            <a:r>
              <a:rPr lang="en-US" b="1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zi</a:t>
            </a:r>
          </a:p>
        </p:txBody>
      </p:sp>
      <p:sp>
        <p:nvSpPr>
          <p:cNvPr id="792582" name="Rectangle 6"/>
          <p:cNvSpPr>
            <a:spLocks noChangeArrowheads="1"/>
          </p:cNvSpPr>
          <p:nvPr/>
        </p:nvSpPr>
        <p:spPr bwMode="auto">
          <a:xfrm>
            <a:off x="152400" y="5870575"/>
            <a:ext cx="4616450" cy="70167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nl-NL" sz="2000" b="1" i="0">
                <a:solidFill>
                  <a:srgbClr val="E08B00"/>
                </a:solidFill>
              </a:rPr>
              <a:t>Coherence</a:t>
            </a:r>
            <a:r>
              <a:rPr lang="en-US" altLang="nl-NL" sz="2000" b="1" i="0">
                <a:solidFill>
                  <a:srgbClr val="0143B9"/>
                </a:solidFill>
              </a:rPr>
              <a:t>	</a:t>
            </a:r>
            <a:r>
              <a:rPr lang="en-US" altLang="nl-NL" sz="2000" i="0">
                <a:solidFill>
                  <a:srgbClr val="0143B9"/>
                </a:solidFill>
              </a:rPr>
              <a:t>long relaxation time </a:t>
            </a:r>
            <a:r>
              <a:rPr lang="en-US" altLang="nl-NL" sz="2000">
                <a:solidFill>
                  <a:srgbClr val="0143B9"/>
                </a:solidFill>
              </a:rPr>
              <a:t>T</a:t>
            </a:r>
            <a:r>
              <a:rPr lang="en-US" altLang="nl-NL" sz="2000" b="1" i="0" baseline="-25000">
                <a:solidFill>
                  <a:srgbClr val="0143B9"/>
                </a:solidFill>
              </a:rPr>
              <a:t>1</a:t>
            </a:r>
            <a:br>
              <a:rPr lang="en-US" altLang="nl-NL" sz="2000" i="0">
                <a:solidFill>
                  <a:srgbClr val="0143B9"/>
                </a:solidFill>
              </a:rPr>
            </a:br>
            <a:r>
              <a:rPr lang="en-US" altLang="nl-NL" sz="2000" i="0">
                <a:solidFill>
                  <a:srgbClr val="0143B9"/>
                </a:solidFill>
              </a:rPr>
              <a:t>		long coherence time </a:t>
            </a:r>
            <a:r>
              <a:rPr lang="en-US" altLang="nl-NL" sz="2000">
                <a:solidFill>
                  <a:srgbClr val="0143B9"/>
                </a:solidFill>
              </a:rPr>
              <a:t>T</a:t>
            </a:r>
            <a:r>
              <a:rPr lang="en-US" altLang="nl-NL" sz="2000" b="1" i="0" baseline="-25000">
                <a:solidFill>
                  <a:srgbClr val="0143B9"/>
                </a:solidFill>
              </a:rPr>
              <a:t>2</a:t>
            </a:r>
            <a:endParaRPr lang="en-US" altLang="nl-NL" sz="2000" i="0">
              <a:solidFill>
                <a:srgbClr val="0143B9"/>
              </a:solidFill>
              <a:cs typeface="Arial" pitchFamily="34" charset="0"/>
              <a:sym typeface="Symbol" pitchFamily="18" charset="2"/>
            </a:endParaRPr>
          </a:p>
        </p:txBody>
      </p:sp>
      <p:grpSp>
        <p:nvGrpSpPr>
          <p:cNvPr id="194567" name="Group 7"/>
          <p:cNvGrpSpPr>
            <a:grpSpLocks/>
          </p:cNvGrpSpPr>
          <p:nvPr/>
        </p:nvGrpSpPr>
        <p:grpSpPr bwMode="auto">
          <a:xfrm>
            <a:off x="152400" y="3689350"/>
            <a:ext cx="8108950" cy="1330325"/>
            <a:chOff x="96" y="2324"/>
            <a:chExt cx="5108" cy="838"/>
          </a:xfrm>
        </p:grpSpPr>
        <p:sp>
          <p:nvSpPr>
            <p:cNvPr id="792584" name="Rectangle 8"/>
            <p:cNvSpPr>
              <a:spLocks noChangeArrowheads="1"/>
            </p:cNvSpPr>
            <p:nvPr/>
          </p:nvSpPr>
          <p:spPr bwMode="auto">
            <a:xfrm>
              <a:off x="96" y="2390"/>
              <a:ext cx="3580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ESR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pulsed microwave magnetic field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</a:t>
              </a:r>
            </a:p>
          </p:txBody>
        </p:sp>
        <p:sp>
          <p:nvSpPr>
            <p:cNvPr id="792585" name="Rectangle 9"/>
            <p:cNvSpPr>
              <a:spLocks noChangeArrowheads="1"/>
            </p:cNvSpPr>
            <p:nvPr/>
          </p:nvSpPr>
          <p:spPr bwMode="auto">
            <a:xfrm>
              <a:off x="1536" y="2597"/>
              <a:ext cx="1968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buClr>
                  <a:srgbClr val="FE2828"/>
                </a:buClr>
                <a:buSzPct val="75000"/>
                <a:buFont typeface="Monotype Sorts" charset="0"/>
                <a:buNone/>
                <a:defRPr/>
              </a:pP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H</a:t>
              </a:r>
              <a:r>
                <a:rPr lang="en-US" b="1" i="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RF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~ </a:t>
              </a:r>
              <a:r>
                <a:rPr lang="en-US" sz="2600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S </a:t>
              </a: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  <a:r>
                <a:rPr lang="en-US" sz="2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i</a:t>
              </a: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(t)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cos(</a:t>
              </a:r>
              <a:r>
                <a:rPr lang="en-US" sz="2000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w</a:t>
              </a:r>
              <a:r>
                <a:rPr lang="en-US" sz="2000" b="1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i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t)  </a:t>
              </a:r>
              <a:r>
                <a:rPr lang="en-US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s</a:t>
              </a:r>
              <a:r>
                <a:rPr lang="en-US" b="1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xi</a:t>
              </a:r>
            </a:p>
          </p:txBody>
        </p:sp>
        <p:pic>
          <p:nvPicPr>
            <p:cNvPr id="79258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2" y="2324"/>
              <a:ext cx="1012" cy="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94605" name="Group 11"/>
            <p:cNvGrpSpPr>
              <a:grpSpLocks/>
            </p:cNvGrpSpPr>
            <p:nvPr/>
          </p:nvGrpSpPr>
          <p:grpSpPr bwMode="auto">
            <a:xfrm rot="19997509" flipV="1">
              <a:off x="4902" y="2539"/>
              <a:ext cx="129" cy="520"/>
              <a:chOff x="3274" y="1693"/>
              <a:chExt cx="170" cy="433"/>
            </a:xfrm>
          </p:grpSpPr>
          <p:sp>
            <p:nvSpPr>
              <p:cNvPr id="792588" name="Line 12"/>
              <p:cNvSpPr>
                <a:spLocks noChangeShapeType="1"/>
              </p:cNvSpPr>
              <p:nvPr/>
            </p:nvSpPr>
            <p:spPr bwMode="auto">
              <a:xfrm>
                <a:off x="3384" y="2086"/>
                <a:ext cx="0" cy="4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2400" i="0">
                  <a:solidFill>
                    <a:srgbClr val="0143B9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2589" name="Freeform 13"/>
              <p:cNvSpPr>
                <a:spLocks/>
              </p:cNvSpPr>
              <p:nvPr/>
            </p:nvSpPr>
            <p:spPr bwMode="auto">
              <a:xfrm flipH="1">
                <a:off x="3274" y="1740"/>
                <a:ext cx="90" cy="47"/>
              </a:xfrm>
              <a:custGeom>
                <a:avLst/>
                <a:gdLst>
                  <a:gd name="T0" fmla="*/ 0 w 176"/>
                  <a:gd name="T1" fmla="*/ 0 h 238"/>
                  <a:gd name="T2" fmla="*/ 88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0" name="Freeform 14"/>
              <p:cNvSpPr>
                <a:spLocks/>
              </p:cNvSpPr>
              <p:nvPr/>
            </p:nvSpPr>
            <p:spPr bwMode="auto">
              <a:xfrm>
                <a:off x="3353" y="1787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1" name="Freeform 15"/>
              <p:cNvSpPr>
                <a:spLocks/>
              </p:cNvSpPr>
              <p:nvPr/>
            </p:nvSpPr>
            <p:spPr bwMode="auto">
              <a:xfrm flipH="1">
                <a:off x="3273" y="1833"/>
                <a:ext cx="90" cy="48"/>
              </a:xfrm>
              <a:custGeom>
                <a:avLst/>
                <a:gdLst>
                  <a:gd name="T0" fmla="*/ 0 w 176"/>
                  <a:gd name="T1" fmla="*/ 0 h 238"/>
                  <a:gd name="T2" fmla="*/ 88 w 176"/>
                  <a:gd name="T3" fmla="*/ 26 h 238"/>
                  <a:gd name="T4" fmla="*/ 9 w 176"/>
                  <a:gd name="T5" fmla="*/ 4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2" name="Freeform 16"/>
              <p:cNvSpPr>
                <a:spLocks/>
              </p:cNvSpPr>
              <p:nvPr/>
            </p:nvSpPr>
            <p:spPr bwMode="auto">
              <a:xfrm>
                <a:off x="3353" y="1882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3" name="Freeform 17"/>
              <p:cNvSpPr>
                <a:spLocks/>
              </p:cNvSpPr>
              <p:nvPr/>
            </p:nvSpPr>
            <p:spPr bwMode="auto">
              <a:xfrm flipH="1">
                <a:off x="3276" y="1928"/>
                <a:ext cx="88" cy="46"/>
              </a:xfrm>
              <a:custGeom>
                <a:avLst/>
                <a:gdLst>
                  <a:gd name="T0" fmla="*/ 0 w 176"/>
                  <a:gd name="T1" fmla="*/ 0 h 238"/>
                  <a:gd name="T2" fmla="*/ 87 w 176"/>
                  <a:gd name="T3" fmla="*/ 25 h 238"/>
                  <a:gd name="T4" fmla="*/ 9 w 176"/>
                  <a:gd name="T5" fmla="*/ 46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4" name="Freeform 18"/>
              <p:cNvSpPr>
                <a:spLocks/>
              </p:cNvSpPr>
              <p:nvPr/>
            </p:nvSpPr>
            <p:spPr bwMode="auto">
              <a:xfrm>
                <a:off x="3344" y="1973"/>
                <a:ext cx="47" cy="37"/>
              </a:xfrm>
              <a:custGeom>
                <a:avLst/>
                <a:gdLst>
                  <a:gd name="T0" fmla="*/ 0 w 43"/>
                  <a:gd name="T1" fmla="*/ 0 h 90"/>
                  <a:gd name="T2" fmla="*/ 39 w 43"/>
                  <a:gd name="T3" fmla="*/ 10 h 90"/>
                  <a:gd name="T4" fmla="*/ 46 w 43"/>
                  <a:gd name="T5" fmla="*/ 37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5" name="Line 19"/>
              <p:cNvSpPr>
                <a:spLocks noChangeShapeType="1"/>
              </p:cNvSpPr>
              <p:nvPr/>
            </p:nvSpPr>
            <p:spPr bwMode="auto">
              <a:xfrm>
                <a:off x="3387" y="2012"/>
                <a:ext cx="0" cy="4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2400" i="0">
                  <a:solidFill>
                    <a:srgbClr val="0143B9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2596" name="Freeform 20"/>
              <p:cNvSpPr>
                <a:spLocks/>
              </p:cNvSpPr>
              <p:nvPr/>
            </p:nvSpPr>
            <p:spPr bwMode="auto">
              <a:xfrm>
                <a:off x="3353" y="1694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  <p:grpSp>
        <p:nvGrpSpPr>
          <p:cNvPr id="194568" name="Group 21"/>
          <p:cNvGrpSpPr>
            <a:grpSpLocks/>
          </p:cNvGrpSpPr>
          <p:nvPr/>
        </p:nvGrpSpPr>
        <p:grpSpPr bwMode="auto">
          <a:xfrm>
            <a:off x="152400" y="4860925"/>
            <a:ext cx="8461375" cy="1746250"/>
            <a:chOff x="96" y="3062"/>
            <a:chExt cx="5330" cy="1100"/>
          </a:xfrm>
        </p:grpSpPr>
        <p:sp>
          <p:nvSpPr>
            <p:cNvPr id="792598" name="Rectangle 22"/>
            <p:cNvSpPr>
              <a:spLocks noChangeArrowheads="1"/>
            </p:cNvSpPr>
            <p:nvPr/>
          </p:nvSpPr>
          <p:spPr bwMode="auto">
            <a:xfrm>
              <a:off x="96" y="3062"/>
              <a:ext cx="2922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SWAP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exchange interaction 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</a:p>
          </p:txBody>
        </p:sp>
        <p:sp>
          <p:nvSpPr>
            <p:cNvPr id="792599" name="Rectangle 23"/>
            <p:cNvSpPr>
              <a:spLocks noChangeArrowheads="1"/>
            </p:cNvSpPr>
            <p:nvPr/>
          </p:nvSpPr>
          <p:spPr bwMode="auto">
            <a:xfrm>
              <a:off x="1536" y="3269"/>
              <a:ext cx="1482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Clr>
                  <a:srgbClr val="FE2828"/>
                </a:buClr>
                <a:buSzPct val="75000"/>
                <a:buFont typeface="Monotype Sorts" charset="2"/>
                <a:buNone/>
              </a:pPr>
              <a:r>
                <a:rPr lang="en-US" altLang="nl-NL" sz="2000">
                  <a:solidFill>
                    <a:srgbClr val="000000"/>
                  </a:solidFill>
                </a:rPr>
                <a:t>H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J  </a:t>
              </a:r>
              <a:r>
                <a:rPr lang="en-US" altLang="nl-NL" sz="2000" i="0">
                  <a:solidFill>
                    <a:srgbClr val="000000"/>
                  </a:solidFill>
                </a:rPr>
                <a:t>~ </a:t>
              </a:r>
              <a:r>
                <a:rPr lang="en-US" altLang="nl-NL" sz="2600" i="0">
                  <a:solidFill>
                    <a:srgbClr val="000000"/>
                  </a:solidFill>
                  <a:latin typeface="Symbol" pitchFamily="18" charset="2"/>
                </a:rPr>
                <a:t>S </a:t>
              </a:r>
              <a:r>
                <a:rPr lang="en-US" altLang="nl-NL">
                  <a:solidFill>
                    <a:srgbClr val="000000"/>
                  </a:solidFill>
                </a:rPr>
                <a:t>J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ij </a:t>
              </a:r>
              <a:r>
                <a:rPr lang="en-US" altLang="nl-NL" sz="2000">
                  <a:solidFill>
                    <a:srgbClr val="000000"/>
                  </a:solidFill>
                </a:rPr>
                <a:t>(t) 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 </a:t>
              </a:r>
              <a:r>
                <a:rPr lang="en-US" altLang="nl-NL" i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i </a:t>
              </a:r>
              <a:r>
                <a:rPr lang="en-US" altLang="nl-NL" sz="1800" b="1" i="0">
                  <a:solidFill>
                    <a:srgbClr val="000000"/>
                  </a:solidFill>
                  <a:cs typeface="Arial" pitchFamily="34" charset="0"/>
                </a:rPr>
                <a:t>·</a:t>
              </a:r>
              <a:r>
                <a:rPr lang="en-US" altLang="nl-NL" sz="1800" i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altLang="nl-NL" i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j</a:t>
              </a:r>
            </a:p>
          </p:txBody>
        </p:sp>
        <p:pic>
          <p:nvPicPr>
            <p:cNvPr id="792600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" y="3322"/>
              <a:ext cx="1686" cy="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94570" name="Group 46"/>
          <p:cNvGrpSpPr>
            <a:grpSpLocks/>
          </p:cNvGrpSpPr>
          <p:nvPr/>
        </p:nvGrpSpPr>
        <p:grpSpPr bwMode="auto">
          <a:xfrm>
            <a:off x="152400" y="2287588"/>
            <a:ext cx="8564563" cy="1293812"/>
            <a:chOff x="96" y="1441"/>
            <a:chExt cx="5395" cy="815"/>
          </a:xfrm>
        </p:grpSpPr>
        <p:sp>
          <p:nvSpPr>
            <p:cNvPr id="792623" name="Rectangle 47"/>
            <p:cNvSpPr>
              <a:spLocks noChangeArrowheads="1"/>
            </p:cNvSpPr>
            <p:nvPr/>
          </p:nvSpPr>
          <p:spPr bwMode="auto">
            <a:xfrm>
              <a:off x="96" y="1718"/>
              <a:ext cx="2996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Read-out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    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      convert spin to charge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then measure charge</a:t>
              </a:r>
              <a:r>
                <a:rPr lang="en-US" sz="200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</a:t>
              </a:r>
            </a:p>
          </p:txBody>
        </p:sp>
        <p:sp>
          <p:nvSpPr>
            <p:cNvPr id="792624" name="Oval 48"/>
            <p:cNvSpPr>
              <a:spLocks noChangeArrowheads="1"/>
            </p:cNvSpPr>
            <p:nvPr/>
          </p:nvSpPr>
          <p:spPr bwMode="auto">
            <a:xfrm>
              <a:off x="3966" y="1638"/>
              <a:ext cx="445" cy="42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nl-NL" altLang="nl-NL" sz="3200" i="0">
                  <a:solidFill>
                    <a:srgbClr val="0143B9"/>
                  </a:solidFill>
                  <a:sym typeface="Symbol" pitchFamily="18" charset="2"/>
                </a:rPr>
                <a:t></a:t>
              </a:r>
            </a:p>
          </p:txBody>
        </p:sp>
        <p:sp>
          <p:nvSpPr>
            <p:cNvPr id="792625" name="Oval 49"/>
            <p:cNvSpPr>
              <a:spLocks noChangeArrowheads="1"/>
            </p:cNvSpPr>
            <p:nvPr/>
          </p:nvSpPr>
          <p:spPr bwMode="auto">
            <a:xfrm>
              <a:off x="4887" y="1639"/>
              <a:ext cx="445" cy="42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nl-NL" altLang="nl-NL" sz="3200" i="0">
                  <a:solidFill>
                    <a:srgbClr val="0143B9"/>
                  </a:solidFill>
                  <a:sym typeface="Symbol" pitchFamily="18" charset="2"/>
                </a:rPr>
                <a:t></a:t>
              </a:r>
            </a:p>
          </p:txBody>
        </p:sp>
        <p:sp>
          <p:nvSpPr>
            <p:cNvPr id="792626" name="Freeform 50"/>
            <p:cNvSpPr>
              <a:spLocks/>
            </p:cNvSpPr>
            <p:nvPr/>
          </p:nvSpPr>
          <p:spPr bwMode="auto">
            <a:xfrm>
              <a:off x="5170" y="1562"/>
              <a:ext cx="321" cy="166"/>
            </a:xfrm>
            <a:custGeom>
              <a:avLst/>
              <a:gdLst>
                <a:gd name="T0" fmla="*/ 0 w 321"/>
                <a:gd name="T1" fmla="*/ 158 h 166"/>
                <a:gd name="T2" fmla="*/ 156 w 321"/>
                <a:gd name="T3" fmla="*/ 1 h 166"/>
                <a:gd name="T4" fmla="*/ 321 w 321"/>
                <a:gd name="T5" fmla="*/ 166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1" h="166">
                  <a:moveTo>
                    <a:pt x="0" y="158"/>
                  </a:moveTo>
                  <a:cubicBezTo>
                    <a:pt x="51" y="79"/>
                    <a:pt x="103" y="0"/>
                    <a:pt x="156" y="1"/>
                  </a:cubicBezTo>
                  <a:cubicBezTo>
                    <a:pt x="209" y="2"/>
                    <a:pt x="295" y="147"/>
                    <a:pt x="321" y="166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92627" name="Freeform 51"/>
            <p:cNvSpPr>
              <a:spLocks/>
            </p:cNvSpPr>
            <p:nvPr/>
          </p:nvSpPr>
          <p:spPr bwMode="auto">
            <a:xfrm>
              <a:off x="4267" y="1571"/>
              <a:ext cx="321" cy="166"/>
            </a:xfrm>
            <a:custGeom>
              <a:avLst/>
              <a:gdLst>
                <a:gd name="T0" fmla="*/ 0 w 321"/>
                <a:gd name="T1" fmla="*/ 158 h 166"/>
                <a:gd name="T2" fmla="*/ 156 w 321"/>
                <a:gd name="T3" fmla="*/ 1 h 166"/>
                <a:gd name="T4" fmla="*/ 321 w 321"/>
                <a:gd name="T5" fmla="*/ 166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1" h="166">
                  <a:moveTo>
                    <a:pt x="0" y="158"/>
                  </a:moveTo>
                  <a:cubicBezTo>
                    <a:pt x="51" y="79"/>
                    <a:pt x="103" y="0"/>
                    <a:pt x="156" y="1"/>
                  </a:cubicBezTo>
                  <a:cubicBezTo>
                    <a:pt x="209" y="2"/>
                    <a:pt x="295" y="147"/>
                    <a:pt x="321" y="166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92628" name="Line 52"/>
            <p:cNvSpPr>
              <a:spLocks noChangeShapeType="1"/>
            </p:cNvSpPr>
            <p:nvPr/>
          </p:nvSpPr>
          <p:spPr bwMode="auto">
            <a:xfrm>
              <a:off x="4707" y="1580"/>
              <a:ext cx="0" cy="4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29" name="Line 53"/>
            <p:cNvSpPr>
              <a:spLocks noChangeShapeType="1"/>
            </p:cNvSpPr>
            <p:nvPr/>
          </p:nvSpPr>
          <p:spPr bwMode="auto">
            <a:xfrm>
              <a:off x="4337" y="1441"/>
              <a:ext cx="156" cy="2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30" name="Line 54"/>
            <p:cNvSpPr>
              <a:spLocks noChangeShapeType="1"/>
            </p:cNvSpPr>
            <p:nvPr/>
          </p:nvSpPr>
          <p:spPr bwMode="auto">
            <a:xfrm flipH="1">
              <a:off x="4338" y="1442"/>
              <a:ext cx="156" cy="2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7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en-US" sz="2800" dirty="0">
                <a:latin typeface="Arial (Headings)"/>
              </a:rPr>
              <a:t>Spin qubits in quantum dots 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 (Headings)"/>
              <a:ea typeface="ＭＳ Ｐゴシック"/>
              <a:cs typeface="+mj-cs"/>
            </a:endParaRPr>
          </a:p>
        </p:txBody>
      </p:sp>
      <p:grpSp>
        <p:nvGrpSpPr>
          <p:cNvPr id="194569" name="Group 25"/>
          <p:cNvGrpSpPr>
            <a:grpSpLocks/>
          </p:cNvGrpSpPr>
          <p:nvPr/>
        </p:nvGrpSpPr>
        <p:grpSpPr bwMode="auto">
          <a:xfrm>
            <a:off x="6462713" y="63500"/>
            <a:ext cx="2079625" cy="1587500"/>
            <a:chOff x="4071" y="40"/>
            <a:chExt cx="1310" cy="1000"/>
          </a:xfrm>
        </p:grpSpPr>
        <p:grpSp>
          <p:nvGrpSpPr>
            <p:cNvPr id="194579" name="Group 26"/>
            <p:cNvGrpSpPr>
              <a:grpSpLocks noChangeAspect="1"/>
            </p:cNvGrpSpPr>
            <p:nvPr/>
          </p:nvGrpSpPr>
          <p:grpSpPr bwMode="auto">
            <a:xfrm>
              <a:off x="4071" y="40"/>
              <a:ext cx="1310" cy="1000"/>
              <a:chOff x="2739" y="2508"/>
              <a:chExt cx="2217" cy="1692"/>
            </a:xfrm>
          </p:grpSpPr>
          <p:sp>
            <p:nvSpPr>
              <p:cNvPr id="792603" name="Freeform 27"/>
              <p:cNvSpPr>
                <a:spLocks noChangeAspect="1"/>
              </p:cNvSpPr>
              <p:nvPr/>
            </p:nvSpPr>
            <p:spPr bwMode="auto">
              <a:xfrm>
                <a:off x="2868" y="2699"/>
                <a:ext cx="2088" cy="1501"/>
              </a:xfrm>
              <a:custGeom>
                <a:avLst/>
                <a:gdLst>
                  <a:gd name="T0" fmla="*/ 0 w 2088"/>
                  <a:gd name="T1" fmla="*/ 1501 h 1500"/>
                  <a:gd name="T2" fmla="*/ 359 w 2088"/>
                  <a:gd name="T3" fmla="*/ 187 h 1500"/>
                  <a:gd name="T4" fmla="*/ 2088 w 2088"/>
                  <a:gd name="T5" fmla="*/ 0 h 1500"/>
                  <a:gd name="T6" fmla="*/ 1860 w 2088"/>
                  <a:gd name="T7" fmla="*/ 1345 h 1500"/>
                  <a:gd name="T8" fmla="*/ 0 w 2088"/>
                  <a:gd name="T9" fmla="*/ 1501 h 15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8" h="1500">
                    <a:moveTo>
                      <a:pt x="0" y="1500"/>
                    </a:moveTo>
                    <a:lnTo>
                      <a:pt x="359" y="187"/>
                    </a:lnTo>
                    <a:lnTo>
                      <a:pt x="2088" y="0"/>
                    </a:lnTo>
                    <a:lnTo>
                      <a:pt x="1860" y="1344"/>
                    </a:lnTo>
                    <a:lnTo>
                      <a:pt x="0" y="1500"/>
                    </a:lnTo>
                    <a:close/>
                  </a:path>
                </a:pathLst>
              </a:custGeom>
              <a:solidFill>
                <a:srgbClr val="99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4" name="Freeform 28"/>
              <p:cNvSpPr>
                <a:spLocks noChangeAspect="1"/>
              </p:cNvSpPr>
              <p:nvPr/>
            </p:nvSpPr>
            <p:spPr bwMode="auto">
              <a:xfrm>
                <a:off x="2820" y="2562"/>
                <a:ext cx="2082" cy="1513"/>
              </a:xfrm>
              <a:custGeom>
                <a:avLst/>
                <a:gdLst>
                  <a:gd name="T0" fmla="*/ 0 w 2082"/>
                  <a:gd name="T1" fmla="*/ 1513 h 1512"/>
                  <a:gd name="T2" fmla="*/ 382 w 2082"/>
                  <a:gd name="T3" fmla="*/ 189 h 1512"/>
                  <a:gd name="T4" fmla="*/ 2082 w 2082"/>
                  <a:gd name="T5" fmla="*/ 0 h 1512"/>
                  <a:gd name="T6" fmla="*/ 1860 w 2082"/>
                  <a:gd name="T7" fmla="*/ 1357 h 1512"/>
                  <a:gd name="T8" fmla="*/ 0 w 2082"/>
                  <a:gd name="T9" fmla="*/ 1513 h 15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2" h="1512">
                    <a:moveTo>
                      <a:pt x="0" y="1512"/>
                    </a:moveTo>
                    <a:lnTo>
                      <a:pt x="382" y="189"/>
                    </a:lnTo>
                    <a:lnTo>
                      <a:pt x="2082" y="0"/>
                    </a:lnTo>
                    <a:lnTo>
                      <a:pt x="1860" y="1356"/>
                    </a:lnTo>
                    <a:lnTo>
                      <a:pt x="0" y="1512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66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5" name="Freeform 29"/>
              <p:cNvSpPr>
                <a:spLocks noChangeAspect="1"/>
              </p:cNvSpPr>
              <p:nvPr/>
            </p:nvSpPr>
            <p:spPr bwMode="auto">
              <a:xfrm>
                <a:off x="2790" y="2508"/>
                <a:ext cx="2088" cy="1509"/>
              </a:xfrm>
              <a:custGeom>
                <a:avLst/>
                <a:gdLst>
                  <a:gd name="T0" fmla="*/ 0 w 2089"/>
                  <a:gd name="T1" fmla="*/ 1509 h 1509"/>
                  <a:gd name="T2" fmla="*/ 349 w 2089"/>
                  <a:gd name="T3" fmla="*/ 183 h 1509"/>
                  <a:gd name="T4" fmla="*/ 2088 w 2089"/>
                  <a:gd name="T5" fmla="*/ 0 h 1509"/>
                  <a:gd name="T6" fmla="*/ 1866 w 2089"/>
                  <a:gd name="T7" fmla="*/ 1344 h 1509"/>
                  <a:gd name="T8" fmla="*/ 0 w 2089"/>
                  <a:gd name="T9" fmla="*/ 1509 h 1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9" h="1509">
                    <a:moveTo>
                      <a:pt x="0" y="1509"/>
                    </a:moveTo>
                    <a:lnTo>
                      <a:pt x="349" y="183"/>
                    </a:lnTo>
                    <a:lnTo>
                      <a:pt x="2089" y="0"/>
                    </a:lnTo>
                    <a:lnTo>
                      <a:pt x="1867" y="1344"/>
                    </a:lnTo>
                    <a:lnTo>
                      <a:pt x="0" y="150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75E00"/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6" name="Freeform 30"/>
              <p:cNvSpPr>
                <a:spLocks noChangeAspect="1"/>
              </p:cNvSpPr>
              <p:nvPr/>
            </p:nvSpPr>
            <p:spPr bwMode="auto">
              <a:xfrm>
                <a:off x="2739" y="3307"/>
                <a:ext cx="327" cy="486"/>
              </a:xfrm>
              <a:custGeom>
                <a:avLst/>
                <a:gdLst>
                  <a:gd name="T0" fmla="*/ 207 w 327"/>
                  <a:gd name="T1" fmla="*/ 486 h 487"/>
                  <a:gd name="T2" fmla="*/ 327 w 327"/>
                  <a:gd name="T3" fmla="*/ 132 h 487"/>
                  <a:gd name="T4" fmla="*/ 273 w 327"/>
                  <a:gd name="T5" fmla="*/ 0 h 487"/>
                  <a:gd name="T6" fmla="*/ 111 w 327"/>
                  <a:gd name="T7" fmla="*/ 114 h 487"/>
                  <a:gd name="T8" fmla="*/ 0 w 327"/>
                  <a:gd name="T9" fmla="*/ 467 h 487"/>
                  <a:gd name="T10" fmla="*/ 207 w 327"/>
                  <a:gd name="T11" fmla="*/ 486 h 4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7" h="487">
                    <a:moveTo>
                      <a:pt x="207" y="487"/>
                    </a:moveTo>
                    <a:lnTo>
                      <a:pt x="327" y="132"/>
                    </a:lnTo>
                    <a:lnTo>
                      <a:pt x="273" y="0"/>
                    </a:lnTo>
                    <a:lnTo>
                      <a:pt x="111" y="114"/>
                    </a:lnTo>
                    <a:lnTo>
                      <a:pt x="0" y="468"/>
                    </a:lnTo>
                    <a:lnTo>
                      <a:pt x="207" y="487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7" name="Freeform 31"/>
              <p:cNvSpPr>
                <a:spLocks noChangeAspect="1"/>
              </p:cNvSpPr>
              <p:nvPr/>
            </p:nvSpPr>
            <p:spPr bwMode="auto">
              <a:xfrm>
                <a:off x="3546" y="3312"/>
                <a:ext cx="318" cy="474"/>
              </a:xfrm>
              <a:custGeom>
                <a:avLst/>
                <a:gdLst>
                  <a:gd name="T0" fmla="*/ 246 w 318"/>
                  <a:gd name="T1" fmla="*/ 474 h 474"/>
                  <a:gd name="T2" fmla="*/ 246 w 318"/>
                  <a:gd name="T3" fmla="*/ 450 h 474"/>
                  <a:gd name="T4" fmla="*/ 318 w 318"/>
                  <a:gd name="T5" fmla="*/ 138 h 474"/>
                  <a:gd name="T6" fmla="*/ 258 w 318"/>
                  <a:gd name="T7" fmla="*/ 0 h 474"/>
                  <a:gd name="T8" fmla="*/ 96 w 318"/>
                  <a:gd name="T9" fmla="*/ 114 h 474"/>
                  <a:gd name="T10" fmla="*/ 0 w 318"/>
                  <a:gd name="T11" fmla="*/ 450 h 474"/>
                  <a:gd name="T12" fmla="*/ 246 w 318"/>
                  <a:gd name="T13" fmla="*/ 474 h 4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8" h="474">
                    <a:moveTo>
                      <a:pt x="246" y="474"/>
                    </a:moveTo>
                    <a:lnTo>
                      <a:pt x="246" y="450"/>
                    </a:lnTo>
                    <a:lnTo>
                      <a:pt x="318" y="138"/>
                    </a:lnTo>
                    <a:lnTo>
                      <a:pt x="258" y="0"/>
                    </a:lnTo>
                    <a:lnTo>
                      <a:pt x="96" y="114"/>
                    </a:lnTo>
                    <a:lnTo>
                      <a:pt x="0" y="450"/>
                    </a:lnTo>
                    <a:lnTo>
                      <a:pt x="246" y="474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8" name="Freeform 32"/>
              <p:cNvSpPr>
                <a:spLocks noChangeAspect="1"/>
              </p:cNvSpPr>
              <p:nvPr/>
            </p:nvSpPr>
            <p:spPr bwMode="auto">
              <a:xfrm>
                <a:off x="3035" y="2555"/>
                <a:ext cx="289" cy="421"/>
              </a:xfrm>
              <a:custGeom>
                <a:avLst/>
                <a:gdLst>
                  <a:gd name="T0" fmla="*/ 78 w 288"/>
                  <a:gd name="T1" fmla="*/ 0 h 420"/>
                  <a:gd name="T2" fmla="*/ 0 w 288"/>
                  <a:gd name="T3" fmla="*/ 280 h 420"/>
                  <a:gd name="T4" fmla="*/ 60 w 288"/>
                  <a:gd name="T5" fmla="*/ 421 h 420"/>
                  <a:gd name="T6" fmla="*/ 217 w 288"/>
                  <a:gd name="T7" fmla="*/ 301 h 420"/>
                  <a:gd name="T8" fmla="*/ 289 w 288"/>
                  <a:gd name="T9" fmla="*/ 24 h 420"/>
                  <a:gd name="T10" fmla="*/ 78 w 288"/>
                  <a:gd name="T11" fmla="*/ 0 h 4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88" h="420">
                    <a:moveTo>
                      <a:pt x="78" y="0"/>
                    </a:moveTo>
                    <a:lnTo>
                      <a:pt x="0" y="279"/>
                    </a:lnTo>
                    <a:lnTo>
                      <a:pt x="60" y="420"/>
                    </a:lnTo>
                    <a:lnTo>
                      <a:pt x="216" y="300"/>
                    </a:lnTo>
                    <a:lnTo>
                      <a:pt x="288" y="2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9" name="Freeform 33"/>
              <p:cNvSpPr>
                <a:spLocks noChangeAspect="1"/>
              </p:cNvSpPr>
              <p:nvPr/>
            </p:nvSpPr>
            <p:spPr bwMode="auto">
              <a:xfrm>
                <a:off x="3788" y="2555"/>
                <a:ext cx="267" cy="433"/>
              </a:xfrm>
              <a:custGeom>
                <a:avLst/>
                <a:gdLst>
                  <a:gd name="T0" fmla="*/ 70 w 268"/>
                  <a:gd name="T1" fmla="*/ 0 h 432"/>
                  <a:gd name="T2" fmla="*/ 0 w 268"/>
                  <a:gd name="T3" fmla="*/ 295 h 432"/>
                  <a:gd name="T4" fmla="*/ 64 w 268"/>
                  <a:gd name="T5" fmla="*/ 433 h 432"/>
                  <a:gd name="T6" fmla="*/ 219 w 268"/>
                  <a:gd name="T7" fmla="*/ 319 h 432"/>
                  <a:gd name="T8" fmla="*/ 267 w 268"/>
                  <a:gd name="T9" fmla="*/ 18 h 432"/>
                  <a:gd name="T10" fmla="*/ 70 w 268"/>
                  <a:gd name="T11" fmla="*/ 0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8" h="432">
                    <a:moveTo>
                      <a:pt x="70" y="0"/>
                    </a:moveTo>
                    <a:lnTo>
                      <a:pt x="0" y="294"/>
                    </a:lnTo>
                    <a:lnTo>
                      <a:pt x="64" y="432"/>
                    </a:lnTo>
                    <a:lnTo>
                      <a:pt x="220" y="318"/>
                    </a:lnTo>
                    <a:lnTo>
                      <a:pt x="268" y="1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0" name="Freeform 34"/>
              <p:cNvSpPr>
                <a:spLocks noChangeAspect="1"/>
              </p:cNvSpPr>
              <p:nvPr/>
            </p:nvSpPr>
            <p:spPr bwMode="auto">
              <a:xfrm>
                <a:off x="3416" y="2532"/>
                <a:ext cx="298" cy="264"/>
              </a:xfrm>
              <a:custGeom>
                <a:avLst/>
                <a:gdLst>
                  <a:gd name="T0" fmla="*/ 298 w 298"/>
                  <a:gd name="T1" fmla="*/ 36 h 264"/>
                  <a:gd name="T2" fmla="*/ 250 w 298"/>
                  <a:gd name="T3" fmla="*/ 264 h 264"/>
                  <a:gd name="T4" fmla="*/ 0 w 298"/>
                  <a:gd name="T5" fmla="*/ 229 h 264"/>
                  <a:gd name="T6" fmla="*/ 58 w 298"/>
                  <a:gd name="T7" fmla="*/ 0 h 264"/>
                  <a:gd name="T8" fmla="*/ 298 w 298"/>
                  <a:gd name="T9" fmla="*/ 36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" h="264">
                    <a:moveTo>
                      <a:pt x="298" y="36"/>
                    </a:moveTo>
                    <a:lnTo>
                      <a:pt x="250" y="264"/>
                    </a:lnTo>
                    <a:lnTo>
                      <a:pt x="0" y="229"/>
                    </a:lnTo>
                    <a:lnTo>
                      <a:pt x="58" y="0"/>
                    </a:lnTo>
                    <a:lnTo>
                      <a:pt x="298" y="3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699998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1" name="Freeform 35"/>
              <p:cNvSpPr>
                <a:spLocks noChangeAspect="1"/>
              </p:cNvSpPr>
              <p:nvPr/>
            </p:nvSpPr>
            <p:spPr bwMode="auto">
              <a:xfrm>
                <a:off x="4553" y="2532"/>
                <a:ext cx="291" cy="450"/>
              </a:xfrm>
              <a:custGeom>
                <a:avLst/>
                <a:gdLst>
                  <a:gd name="T0" fmla="*/ 63 w 291"/>
                  <a:gd name="T1" fmla="*/ 0 h 449"/>
                  <a:gd name="T2" fmla="*/ 0 w 291"/>
                  <a:gd name="T3" fmla="*/ 328 h 449"/>
                  <a:gd name="T4" fmla="*/ 87 w 291"/>
                  <a:gd name="T5" fmla="*/ 450 h 449"/>
                  <a:gd name="T6" fmla="*/ 241 w 291"/>
                  <a:gd name="T7" fmla="*/ 345 h 449"/>
                  <a:gd name="T8" fmla="*/ 291 w 291"/>
                  <a:gd name="T9" fmla="*/ 27 h 449"/>
                  <a:gd name="T10" fmla="*/ 63 w 291"/>
                  <a:gd name="T11" fmla="*/ 0 h 4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1" h="449">
                    <a:moveTo>
                      <a:pt x="63" y="0"/>
                    </a:moveTo>
                    <a:lnTo>
                      <a:pt x="0" y="327"/>
                    </a:lnTo>
                    <a:lnTo>
                      <a:pt x="87" y="449"/>
                    </a:lnTo>
                    <a:lnTo>
                      <a:pt x="241" y="344"/>
                    </a:lnTo>
                    <a:lnTo>
                      <a:pt x="291" y="27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2" name="Freeform 36"/>
              <p:cNvSpPr>
                <a:spLocks noChangeAspect="1"/>
              </p:cNvSpPr>
              <p:nvPr/>
            </p:nvSpPr>
            <p:spPr bwMode="auto">
              <a:xfrm>
                <a:off x="4374" y="3295"/>
                <a:ext cx="306" cy="474"/>
              </a:xfrm>
              <a:custGeom>
                <a:avLst/>
                <a:gdLst>
                  <a:gd name="T0" fmla="*/ 234 w 306"/>
                  <a:gd name="T1" fmla="*/ 474 h 516"/>
                  <a:gd name="T2" fmla="*/ 306 w 306"/>
                  <a:gd name="T3" fmla="*/ 154 h 516"/>
                  <a:gd name="T4" fmla="*/ 234 w 306"/>
                  <a:gd name="T5" fmla="*/ 0 h 516"/>
                  <a:gd name="T6" fmla="*/ 78 w 306"/>
                  <a:gd name="T7" fmla="*/ 138 h 516"/>
                  <a:gd name="T8" fmla="*/ 0 w 306"/>
                  <a:gd name="T9" fmla="*/ 452 h 516"/>
                  <a:gd name="T10" fmla="*/ 234 w 306"/>
                  <a:gd name="T11" fmla="*/ 474 h 5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06" h="516">
                    <a:moveTo>
                      <a:pt x="234" y="516"/>
                    </a:moveTo>
                    <a:lnTo>
                      <a:pt x="306" y="168"/>
                    </a:lnTo>
                    <a:lnTo>
                      <a:pt x="234" y="0"/>
                    </a:lnTo>
                    <a:lnTo>
                      <a:pt x="78" y="150"/>
                    </a:lnTo>
                    <a:lnTo>
                      <a:pt x="0" y="492"/>
                    </a:lnTo>
                    <a:lnTo>
                      <a:pt x="234" y="51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3" name="Freeform 37"/>
              <p:cNvSpPr>
                <a:spLocks noChangeAspect="1"/>
              </p:cNvSpPr>
              <p:nvPr/>
            </p:nvSpPr>
            <p:spPr bwMode="auto">
              <a:xfrm>
                <a:off x="3099" y="3540"/>
                <a:ext cx="325" cy="264"/>
              </a:xfrm>
              <a:custGeom>
                <a:avLst/>
                <a:gdLst>
                  <a:gd name="T0" fmla="*/ 0 w 324"/>
                  <a:gd name="T1" fmla="*/ 244 h 264"/>
                  <a:gd name="T2" fmla="*/ 90 w 324"/>
                  <a:gd name="T3" fmla="*/ 0 h 264"/>
                  <a:gd name="T4" fmla="*/ 325 w 324"/>
                  <a:gd name="T5" fmla="*/ 28 h 264"/>
                  <a:gd name="T6" fmla="*/ 252 w 324"/>
                  <a:gd name="T7" fmla="*/ 264 h 264"/>
                  <a:gd name="T8" fmla="*/ 0 w 324"/>
                  <a:gd name="T9" fmla="*/ 244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4" h="264">
                    <a:moveTo>
                      <a:pt x="0" y="244"/>
                    </a:moveTo>
                    <a:lnTo>
                      <a:pt x="90" y="0"/>
                    </a:lnTo>
                    <a:lnTo>
                      <a:pt x="324" y="28"/>
                    </a:lnTo>
                    <a:lnTo>
                      <a:pt x="251" y="264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999997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4" name="Freeform 38"/>
              <p:cNvSpPr>
                <a:spLocks noChangeAspect="1"/>
              </p:cNvSpPr>
              <p:nvPr/>
            </p:nvSpPr>
            <p:spPr bwMode="auto">
              <a:xfrm>
                <a:off x="4172" y="2528"/>
                <a:ext cx="288" cy="264"/>
              </a:xfrm>
              <a:custGeom>
                <a:avLst/>
                <a:gdLst>
                  <a:gd name="T0" fmla="*/ 288 w 288"/>
                  <a:gd name="T1" fmla="*/ 26 h 264"/>
                  <a:gd name="T2" fmla="*/ 244 w 288"/>
                  <a:gd name="T3" fmla="*/ 264 h 264"/>
                  <a:gd name="T4" fmla="*/ 0 w 288"/>
                  <a:gd name="T5" fmla="*/ 232 h 264"/>
                  <a:gd name="T6" fmla="*/ 67 w 288"/>
                  <a:gd name="T7" fmla="*/ 0 h 264"/>
                  <a:gd name="T8" fmla="*/ 288 w 288"/>
                  <a:gd name="T9" fmla="*/ 26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" h="264">
                    <a:moveTo>
                      <a:pt x="288" y="26"/>
                    </a:moveTo>
                    <a:lnTo>
                      <a:pt x="244" y="264"/>
                    </a:lnTo>
                    <a:lnTo>
                      <a:pt x="0" y="232"/>
                    </a:lnTo>
                    <a:lnTo>
                      <a:pt x="67" y="0"/>
                    </a:lnTo>
                    <a:lnTo>
                      <a:pt x="288" y="2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699998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5" name="Freeform 39"/>
              <p:cNvSpPr>
                <a:spLocks noChangeAspect="1"/>
              </p:cNvSpPr>
              <p:nvPr/>
            </p:nvSpPr>
            <p:spPr bwMode="auto">
              <a:xfrm>
                <a:off x="3969" y="3525"/>
                <a:ext cx="305" cy="267"/>
              </a:xfrm>
              <a:custGeom>
                <a:avLst/>
                <a:gdLst>
                  <a:gd name="T0" fmla="*/ 0 w 305"/>
                  <a:gd name="T1" fmla="*/ 237 h 267"/>
                  <a:gd name="T2" fmla="*/ 76 w 305"/>
                  <a:gd name="T3" fmla="*/ 0 h 267"/>
                  <a:gd name="T4" fmla="*/ 305 w 305"/>
                  <a:gd name="T5" fmla="*/ 32 h 267"/>
                  <a:gd name="T6" fmla="*/ 241 w 305"/>
                  <a:gd name="T7" fmla="*/ 267 h 267"/>
                  <a:gd name="T8" fmla="*/ 0 w 305"/>
                  <a:gd name="T9" fmla="*/ 237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5" h="267">
                    <a:moveTo>
                      <a:pt x="0" y="237"/>
                    </a:moveTo>
                    <a:lnTo>
                      <a:pt x="76" y="0"/>
                    </a:lnTo>
                    <a:lnTo>
                      <a:pt x="305" y="32"/>
                    </a:lnTo>
                    <a:lnTo>
                      <a:pt x="241" y="267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999997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</p:grpSp>
        <p:sp>
          <p:nvSpPr>
            <p:cNvPr id="792616" name="Oval 40"/>
            <p:cNvSpPr>
              <a:spLocks noChangeAspect="1" noChangeArrowheads="1"/>
            </p:cNvSpPr>
            <p:nvPr/>
          </p:nvSpPr>
          <p:spPr bwMode="auto">
            <a:xfrm rot="-1752761">
              <a:off x="4309" y="334"/>
              <a:ext cx="349" cy="26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nl-NL" sz="18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7" name="Oval 41"/>
            <p:cNvSpPr>
              <a:spLocks noChangeAspect="1" noChangeArrowheads="1"/>
            </p:cNvSpPr>
            <p:nvPr/>
          </p:nvSpPr>
          <p:spPr bwMode="auto">
            <a:xfrm rot="-1752761">
              <a:off x="4791" y="334"/>
              <a:ext cx="349" cy="26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8" name="Line 42"/>
            <p:cNvSpPr>
              <a:spLocks noChangeAspect="1" noChangeShapeType="1"/>
            </p:cNvSpPr>
            <p:nvPr/>
          </p:nvSpPr>
          <p:spPr bwMode="auto">
            <a:xfrm rot="18664111" flipV="1">
              <a:off x="4430" y="349"/>
              <a:ext cx="81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9" name="Text Box 43"/>
            <p:cNvSpPr txBox="1">
              <a:spLocks noChangeAspect="1" noChangeArrowheads="1"/>
            </p:cNvSpPr>
            <p:nvPr/>
          </p:nvSpPr>
          <p:spPr bwMode="auto">
            <a:xfrm>
              <a:off x="4453" y="301"/>
              <a:ext cx="25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  <a:defRPr/>
              </a:pPr>
              <a:r>
                <a:rPr lang="de-CH" sz="1800" b="1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S</a:t>
              </a:r>
              <a:r>
                <a:rPr lang="de-CH" sz="1800" b="1" baseline="-25000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L</a:t>
              </a:r>
              <a:endParaRPr lang="de-CH" sz="1800" b="1">
                <a:solidFill>
                  <a:srgbClr val="0143B9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92620" name="Line 44"/>
            <p:cNvSpPr>
              <a:spLocks noChangeAspect="1" noChangeShapeType="1"/>
            </p:cNvSpPr>
            <p:nvPr/>
          </p:nvSpPr>
          <p:spPr bwMode="auto">
            <a:xfrm rot="466732" flipV="1">
              <a:off x="4924" y="335"/>
              <a:ext cx="94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21" name="Text Box 45"/>
            <p:cNvSpPr txBox="1">
              <a:spLocks noChangeAspect="1" noChangeArrowheads="1"/>
            </p:cNvSpPr>
            <p:nvPr/>
          </p:nvSpPr>
          <p:spPr bwMode="auto">
            <a:xfrm>
              <a:off x="4912" y="389"/>
              <a:ext cx="2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  <a:defRPr/>
              </a:pPr>
              <a:r>
                <a:rPr lang="de-CH" sz="1800" b="1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S</a:t>
              </a:r>
              <a:r>
                <a:rPr lang="de-CH" sz="1800" b="1" baseline="-25000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R</a:t>
              </a:r>
              <a:endParaRPr lang="de-CH" sz="1800" b="1">
                <a:solidFill>
                  <a:srgbClr val="0143B9"/>
                </a:solidFill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58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78F625-B9E3-40AC-B559-AE3316434AB0}"/>
              </a:ext>
            </a:extLst>
          </p:cNvPr>
          <p:cNvSpPr/>
          <p:nvPr/>
        </p:nvSpPr>
        <p:spPr bwMode="auto">
          <a:xfrm>
            <a:off x="152400" y="4878925"/>
            <a:ext cx="4638675" cy="8479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5822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13" y="2204864"/>
            <a:ext cx="4414837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3778" name="Group 3"/>
          <p:cNvGrpSpPr>
            <a:grpSpLocks/>
          </p:cNvGrpSpPr>
          <p:nvPr/>
        </p:nvGrpSpPr>
        <p:grpSpPr bwMode="auto">
          <a:xfrm>
            <a:off x="-36513" y="2320781"/>
            <a:ext cx="4568826" cy="4010025"/>
            <a:chOff x="2797" y="1069"/>
            <a:chExt cx="2878" cy="2526"/>
          </a:xfrm>
        </p:grpSpPr>
        <p:pic>
          <p:nvPicPr>
            <p:cNvPr id="7987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8"/>
            <a:stretch/>
          </p:blipFill>
          <p:spPr bwMode="auto">
            <a:xfrm>
              <a:off x="2864" y="1128"/>
              <a:ext cx="2811" cy="2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98726" name="Rectangle 6"/>
            <p:cNvSpPr>
              <a:spLocks noChangeArrowheads="1"/>
            </p:cNvSpPr>
            <p:nvPr/>
          </p:nvSpPr>
          <p:spPr bwMode="auto">
            <a:xfrm>
              <a:off x="2797" y="1069"/>
              <a:ext cx="276" cy="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27" name="Rectangle 7"/>
            <p:cNvSpPr>
              <a:spLocks noChangeArrowheads="1"/>
            </p:cNvSpPr>
            <p:nvPr/>
          </p:nvSpPr>
          <p:spPr bwMode="auto">
            <a:xfrm>
              <a:off x="2864" y="2273"/>
              <a:ext cx="224" cy="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98728" name="Text Box 8"/>
          <p:cNvSpPr txBox="1">
            <a:spLocks noChangeArrowheads="1"/>
          </p:cNvSpPr>
          <p:nvPr/>
        </p:nvSpPr>
        <p:spPr bwMode="auto">
          <a:xfrm>
            <a:off x="857250" y="6330806"/>
            <a:ext cx="30384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Petta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</a:t>
            </a:r>
            <a:r>
              <a:rPr kumimoji="0" lang="nl-NL" sz="1600" b="0" i="1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et al.,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Science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2005 </a:t>
            </a:r>
          </a:p>
        </p:txBody>
      </p:sp>
      <p:grpSp>
        <p:nvGrpSpPr>
          <p:cNvPr id="203780" name="Group 9"/>
          <p:cNvGrpSpPr>
            <a:grpSpLocks/>
          </p:cNvGrpSpPr>
          <p:nvPr/>
        </p:nvGrpSpPr>
        <p:grpSpPr bwMode="auto">
          <a:xfrm>
            <a:off x="2559173" y="1623963"/>
            <a:ext cx="2325688" cy="796925"/>
            <a:chOff x="763" y="695"/>
            <a:chExt cx="1878" cy="673"/>
          </a:xfrm>
        </p:grpSpPr>
        <p:sp>
          <p:nvSpPr>
            <p:cNvPr id="798730" name="Rectangle 10"/>
            <p:cNvSpPr>
              <a:spLocks noChangeArrowheads="1"/>
            </p:cNvSpPr>
            <p:nvPr/>
          </p:nvSpPr>
          <p:spPr bwMode="auto">
            <a:xfrm>
              <a:off x="763" y="695"/>
              <a:ext cx="1878" cy="673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31" name="AutoShape 11"/>
            <p:cNvSpPr>
              <a:spLocks noChangeArrowheads="1"/>
            </p:cNvSpPr>
            <p:nvPr/>
          </p:nvSpPr>
          <p:spPr bwMode="auto">
            <a:xfrm>
              <a:off x="973" y="840"/>
              <a:ext cx="55" cy="393"/>
            </a:xfrm>
            <a:prstGeom prst="upArrow">
              <a:avLst>
                <a:gd name="adj1" fmla="val 50000"/>
                <a:gd name="adj2" fmla="val 178636"/>
              </a:avLst>
            </a:prstGeom>
            <a:solidFill>
              <a:schemeClr val="accent1"/>
            </a:solidFill>
            <a:ln w="222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32" name="Oval 12"/>
            <p:cNvSpPr>
              <a:spLocks noChangeArrowheads="1"/>
            </p:cNvSpPr>
            <p:nvPr/>
          </p:nvSpPr>
          <p:spPr bwMode="auto">
            <a:xfrm>
              <a:off x="912" y="964"/>
              <a:ext cx="172" cy="14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33" name="AutoShape 13"/>
            <p:cNvSpPr>
              <a:spLocks noChangeArrowheads="1"/>
            </p:cNvSpPr>
            <p:nvPr/>
          </p:nvSpPr>
          <p:spPr bwMode="auto">
            <a:xfrm flipV="1">
              <a:off x="1248" y="834"/>
              <a:ext cx="55" cy="394"/>
            </a:xfrm>
            <a:prstGeom prst="upArrow">
              <a:avLst>
                <a:gd name="adj1" fmla="val 50000"/>
                <a:gd name="adj2" fmla="val 179091"/>
              </a:avLst>
            </a:prstGeom>
            <a:solidFill>
              <a:schemeClr val="accent1"/>
            </a:solidFill>
            <a:ln w="222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34" name="Oval 14"/>
            <p:cNvSpPr>
              <a:spLocks noChangeArrowheads="1"/>
            </p:cNvSpPr>
            <p:nvPr/>
          </p:nvSpPr>
          <p:spPr bwMode="auto">
            <a:xfrm>
              <a:off x="1186" y="963"/>
              <a:ext cx="172" cy="143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35" name="AutoShape 15"/>
            <p:cNvSpPr>
              <a:spLocks noChangeArrowheads="1"/>
            </p:cNvSpPr>
            <p:nvPr/>
          </p:nvSpPr>
          <p:spPr bwMode="auto">
            <a:xfrm flipV="1">
              <a:off x="2124" y="845"/>
              <a:ext cx="55" cy="394"/>
            </a:xfrm>
            <a:prstGeom prst="upArrow">
              <a:avLst>
                <a:gd name="adj1" fmla="val 50000"/>
                <a:gd name="adj2" fmla="val 179091"/>
              </a:avLst>
            </a:prstGeom>
            <a:solidFill>
              <a:schemeClr val="accent1"/>
            </a:solidFill>
            <a:ln w="222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36" name="Oval 16"/>
            <p:cNvSpPr>
              <a:spLocks noChangeArrowheads="1"/>
            </p:cNvSpPr>
            <p:nvPr/>
          </p:nvSpPr>
          <p:spPr bwMode="auto">
            <a:xfrm>
              <a:off x="2064" y="970"/>
              <a:ext cx="172" cy="14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37" name="AutoShape 17"/>
            <p:cNvSpPr>
              <a:spLocks noChangeArrowheads="1"/>
            </p:cNvSpPr>
            <p:nvPr/>
          </p:nvSpPr>
          <p:spPr bwMode="auto">
            <a:xfrm>
              <a:off x="2400" y="841"/>
              <a:ext cx="55" cy="393"/>
            </a:xfrm>
            <a:prstGeom prst="upArrow">
              <a:avLst>
                <a:gd name="adj1" fmla="val 50000"/>
                <a:gd name="adj2" fmla="val 178636"/>
              </a:avLst>
            </a:prstGeom>
            <a:solidFill>
              <a:schemeClr val="accent1"/>
            </a:solidFill>
            <a:ln w="222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38" name="Oval 18"/>
            <p:cNvSpPr>
              <a:spLocks noChangeArrowheads="1"/>
            </p:cNvSpPr>
            <p:nvPr/>
          </p:nvSpPr>
          <p:spPr bwMode="auto">
            <a:xfrm>
              <a:off x="2338" y="968"/>
              <a:ext cx="172" cy="14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39" name="AutoShape 19"/>
            <p:cNvSpPr>
              <a:spLocks noChangeArrowheads="1"/>
            </p:cNvSpPr>
            <p:nvPr/>
          </p:nvSpPr>
          <p:spPr bwMode="auto">
            <a:xfrm>
              <a:off x="1496" y="867"/>
              <a:ext cx="486" cy="90"/>
            </a:xfrm>
            <a:prstGeom prst="curvedDownArrow">
              <a:avLst>
                <a:gd name="adj1" fmla="val 108000"/>
                <a:gd name="adj2" fmla="val 216000"/>
                <a:gd name="adj3" fmla="val 33333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8740" name="AutoShape 20"/>
            <p:cNvSpPr>
              <a:spLocks noChangeArrowheads="1"/>
            </p:cNvSpPr>
            <p:nvPr/>
          </p:nvSpPr>
          <p:spPr bwMode="auto">
            <a:xfrm flipH="1" flipV="1">
              <a:off x="1465" y="1116"/>
              <a:ext cx="487" cy="90"/>
            </a:xfrm>
            <a:prstGeom prst="curvedDownArrow">
              <a:avLst>
                <a:gd name="adj1" fmla="val 108000"/>
                <a:gd name="adj2" fmla="val 216000"/>
                <a:gd name="adj3" fmla="val 33333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98743" name="Text Box 23"/>
          <p:cNvSpPr txBox="1">
            <a:spLocks noChangeArrowheads="1"/>
          </p:cNvSpPr>
          <p:nvPr/>
        </p:nvSpPr>
        <p:spPr bwMode="auto">
          <a:xfrm>
            <a:off x="1785026" y="4047465"/>
            <a:ext cx="30267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swap</a:t>
            </a:r>
            <a:r>
              <a:rPr kumimoji="0" lang="nl-NL" sz="1800" b="0" i="0" u="none" strike="noStrike" kern="1200" cap="none" spc="0" normalizeH="0" baseline="30000" noProof="0" dirty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1/2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in as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little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as 180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798744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2073275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3783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4176539"/>
            <a:ext cx="305435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5508625" y="6214889"/>
            <a:ext cx="30384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Dial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</a:t>
            </a:r>
            <a:r>
              <a:rPr kumimoji="0" lang="nl-NL" sz="1600" b="0" i="1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et al., 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PRL 2013</a:t>
            </a: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5349949" y="3717032"/>
            <a:ext cx="30384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Wu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</a:t>
            </a:r>
            <a:r>
              <a:rPr kumimoji="0" lang="nl-NL" sz="1600" b="0" i="1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et al., 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PNAS 2014</a:t>
            </a:r>
          </a:p>
        </p:txBody>
      </p:sp>
      <p:sp>
        <p:nvSpPr>
          <p:cNvPr id="203787" name="TextBox 4"/>
          <p:cNvSpPr txBox="1">
            <a:spLocks noChangeArrowheads="1"/>
          </p:cNvSpPr>
          <p:nvPr/>
        </p:nvSpPr>
        <p:spPr bwMode="auto">
          <a:xfrm>
            <a:off x="5636192" y="849107"/>
            <a:ext cx="3324949" cy="127727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nl-NL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Gate voltage pulse </a:t>
            </a:r>
            <a:br>
              <a:rPr kumimoji="0" lang="en-US" altLang="nl-NL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</a:br>
            <a:r>
              <a:rPr kumimoji="0" lang="en-US" altLang="nl-NL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controls spin exchange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nl-NL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Decay from charge noise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Coherent exchange of two spins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9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FF2CF60A-91E9-45A8-A668-D3E261056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624" y="689744"/>
            <a:ext cx="903236" cy="83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57E73EFA-9201-4A67-9250-E553E2BD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928" y="807462"/>
            <a:ext cx="953818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FABDDEBF-73F6-4846-90EA-3285491E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54" y="755361"/>
            <a:ext cx="681548" cy="82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0B90BEE-EFAA-6DC5-55B1-F11A215EFCE7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advTm="1844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43A1-AF16-415B-9E5E-FF68337A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B5871-023C-4045-8562-BCFA108B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554" y="971395"/>
            <a:ext cx="3313124" cy="761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20187-74C7-4645-8FF1-DE4FE0CA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41" y="1889218"/>
            <a:ext cx="6181667" cy="12566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A163CE-8DEB-4239-A1B2-5E2DBF9EFCD5}"/>
              </a:ext>
            </a:extLst>
          </p:cNvPr>
          <p:cNvGrpSpPr/>
          <p:nvPr/>
        </p:nvGrpSpPr>
        <p:grpSpPr>
          <a:xfrm>
            <a:off x="1527257" y="3290695"/>
            <a:ext cx="6264696" cy="2808288"/>
            <a:chOff x="1077362" y="2899901"/>
            <a:chExt cx="6989275" cy="32501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39A6B1-5EC9-496A-9D86-0736AA80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362" y="2899901"/>
              <a:ext cx="6989275" cy="325019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A5CF6-A5D0-41EA-BF27-C29BA61E666E}"/>
                </a:ext>
              </a:extLst>
            </p:cNvPr>
            <p:cNvSpPr/>
            <p:nvPr/>
          </p:nvSpPr>
          <p:spPr bwMode="auto">
            <a:xfrm>
              <a:off x="4139952" y="5805264"/>
              <a:ext cx="3816424" cy="34483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681BC2D5-11D2-402A-8D44-F7008F2ABB6C}"/>
              </a:ext>
            </a:extLst>
          </p:cNvPr>
          <p:cNvGrpSpPr>
            <a:grpSpLocks/>
          </p:cNvGrpSpPr>
          <p:nvPr/>
        </p:nvGrpSpPr>
        <p:grpSpPr bwMode="auto">
          <a:xfrm>
            <a:off x="246940" y="800330"/>
            <a:ext cx="2325688" cy="796925"/>
            <a:chOff x="763" y="695"/>
            <a:chExt cx="1878" cy="673"/>
          </a:xfrm>
        </p:grpSpPr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A5CC3210-7702-4184-AC66-D3075D664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" y="695"/>
              <a:ext cx="1878" cy="673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AutoShape 11">
              <a:extLst>
                <a:ext uri="{FF2B5EF4-FFF2-40B4-BE49-F238E27FC236}">
                  <a16:creationId xmlns:a16="http://schemas.microsoft.com/office/drawing/2014/main" id="{C0EB330B-4BF7-422E-8E67-AC45F2C4A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840"/>
              <a:ext cx="55" cy="393"/>
            </a:xfrm>
            <a:prstGeom prst="upArrow">
              <a:avLst>
                <a:gd name="adj1" fmla="val 50000"/>
                <a:gd name="adj2" fmla="val 178636"/>
              </a:avLst>
            </a:prstGeom>
            <a:solidFill>
              <a:schemeClr val="accent1"/>
            </a:solidFill>
            <a:ln w="222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5A497537-F1FA-48D6-A654-3FAFC9022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64"/>
              <a:ext cx="172" cy="14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2FABBDEF-4172-4C69-8A4C-CCDF3BFAC1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248" y="834"/>
              <a:ext cx="55" cy="394"/>
            </a:xfrm>
            <a:prstGeom prst="upArrow">
              <a:avLst>
                <a:gd name="adj1" fmla="val 50000"/>
                <a:gd name="adj2" fmla="val 179091"/>
              </a:avLst>
            </a:prstGeom>
            <a:solidFill>
              <a:schemeClr val="accent1"/>
            </a:solidFill>
            <a:ln w="222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BCC1BC1F-EBA0-496A-9251-45A512607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963"/>
              <a:ext cx="172" cy="143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AutoShape 15">
              <a:extLst>
                <a:ext uri="{FF2B5EF4-FFF2-40B4-BE49-F238E27FC236}">
                  <a16:creationId xmlns:a16="http://schemas.microsoft.com/office/drawing/2014/main" id="{5FF23E1F-80AF-4B7A-9C86-8467657A4E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124" y="845"/>
              <a:ext cx="55" cy="394"/>
            </a:xfrm>
            <a:prstGeom prst="upArrow">
              <a:avLst>
                <a:gd name="adj1" fmla="val 50000"/>
                <a:gd name="adj2" fmla="val 179091"/>
              </a:avLst>
            </a:prstGeom>
            <a:solidFill>
              <a:schemeClr val="accent1"/>
            </a:solidFill>
            <a:ln w="222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C9533963-CD47-4E2D-A465-8C4EF762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970"/>
              <a:ext cx="172" cy="14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AutoShape 17">
              <a:extLst>
                <a:ext uri="{FF2B5EF4-FFF2-40B4-BE49-F238E27FC236}">
                  <a16:creationId xmlns:a16="http://schemas.microsoft.com/office/drawing/2014/main" id="{7A17763C-F8F3-4376-BFC4-D5E1F35E7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841"/>
              <a:ext cx="55" cy="393"/>
            </a:xfrm>
            <a:prstGeom prst="upArrow">
              <a:avLst>
                <a:gd name="adj1" fmla="val 50000"/>
                <a:gd name="adj2" fmla="val 178636"/>
              </a:avLst>
            </a:prstGeom>
            <a:solidFill>
              <a:schemeClr val="accent1"/>
            </a:solidFill>
            <a:ln w="222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E9982F72-3830-42D7-B8D9-CABF07C0A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" y="968"/>
              <a:ext cx="172" cy="14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AutoShape 19">
              <a:extLst>
                <a:ext uri="{FF2B5EF4-FFF2-40B4-BE49-F238E27FC236}">
                  <a16:creationId xmlns:a16="http://schemas.microsoft.com/office/drawing/2014/main" id="{9F312EC3-1195-48BE-A940-AAFE897E7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867"/>
              <a:ext cx="486" cy="90"/>
            </a:xfrm>
            <a:prstGeom prst="curvedDownArrow">
              <a:avLst>
                <a:gd name="adj1" fmla="val 108000"/>
                <a:gd name="adj2" fmla="val 216000"/>
                <a:gd name="adj3" fmla="val 33333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AutoShape 20">
              <a:extLst>
                <a:ext uri="{FF2B5EF4-FFF2-40B4-BE49-F238E27FC236}">
                  <a16:creationId xmlns:a16="http://schemas.microsoft.com/office/drawing/2014/main" id="{CAFA9898-68FD-44DD-A170-B0038610CA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465" y="1116"/>
              <a:ext cx="487" cy="90"/>
            </a:xfrm>
            <a:prstGeom prst="curvedDownArrow">
              <a:avLst>
                <a:gd name="adj1" fmla="val 108000"/>
                <a:gd name="adj2" fmla="val 216000"/>
                <a:gd name="adj3" fmla="val 33333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663FF791-666F-4088-8008-6CA5ED11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754" y="759017"/>
            <a:ext cx="903236" cy="83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C3ACDC01-3901-4CD3-BFBE-6E24AB3A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58" y="876735"/>
            <a:ext cx="953818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A3519BC3-A17A-437F-B6B6-4DDBC7DE1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84" y="824634"/>
            <a:ext cx="681548" cy="82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">
            <a:extLst>
              <a:ext uri="{FF2B5EF4-FFF2-40B4-BE49-F238E27FC236}">
                <a16:creationId xmlns:a16="http://schemas.microsoft.com/office/drawing/2014/main" id="{B7E194B4-CE6B-4B54-80AC-98C528B16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eaLnBrk="1" hangingPunct="1">
              <a:defRPr/>
            </a:pPr>
            <a:r>
              <a:rPr lang="en-US" sz="2800" dirty="0"/>
              <a:t>Coherent exchange of two spins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4E7CC-D14E-4751-8387-8DA363FF33F1}"/>
              </a:ext>
            </a:extLst>
          </p:cNvPr>
          <p:cNvSpPr txBox="1"/>
          <p:nvPr/>
        </p:nvSpPr>
        <p:spPr>
          <a:xfrm>
            <a:off x="6225228" y="6115929"/>
            <a:ext cx="33131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0070C0"/>
                </a:solidFill>
                <a:effectLst/>
                <a:latin typeface="Proxima Nova"/>
              </a:rPr>
              <a:t>D. Loss and D. P. DiVincenzo</a:t>
            </a:r>
          </a:p>
          <a:p>
            <a:pPr algn="l"/>
            <a:r>
              <a:rPr lang="en-US" sz="1600" b="0" i="0" dirty="0">
                <a:solidFill>
                  <a:srgbClr val="0070C0"/>
                </a:solidFill>
                <a:effectLst/>
                <a:latin typeface="Proxima Nova"/>
              </a:rPr>
              <a:t>Phys. Rev. A 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Proxima Nova"/>
              </a:rPr>
              <a:t>57</a:t>
            </a:r>
            <a:r>
              <a:rPr lang="en-US" sz="1600" b="0" i="0" dirty="0">
                <a:solidFill>
                  <a:srgbClr val="0070C0"/>
                </a:solidFill>
                <a:effectLst/>
                <a:latin typeface="Proxima Nova"/>
              </a:rPr>
              <a:t>, 120 (1998)</a:t>
            </a:r>
          </a:p>
        </p:txBody>
      </p:sp>
    </p:spTree>
    <p:extLst>
      <p:ext uri="{BB962C8B-B14F-4D97-AF65-F5344CB8AC3E}">
        <p14:creationId xmlns:p14="http://schemas.microsoft.com/office/powerpoint/2010/main" val="348219067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F7EA2-F930-4068-9B61-80F011A9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 </a:t>
            </a:r>
          </a:p>
        </p:txBody>
      </p:sp>
      <p:pic>
        <p:nvPicPr>
          <p:cNvPr id="166915" name="Picture 5">
            <a:extLst>
              <a:ext uri="{FF2B5EF4-FFF2-40B4-BE49-F238E27FC236}">
                <a16:creationId xmlns:a16="http://schemas.microsoft.com/office/drawing/2014/main" id="{96DCAB82-A059-475A-B131-32EA546F1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692696"/>
            <a:ext cx="835025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6" name="TextBox 6">
            <a:extLst>
              <a:ext uri="{FF2B5EF4-FFF2-40B4-BE49-F238E27FC236}">
                <a16:creationId xmlns:a16="http://schemas.microsoft.com/office/drawing/2014/main" id="{06CF3DD7-827F-4313-8782-F902AB24B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088" y="6505575"/>
            <a:ext cx="5218662" cy="3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1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Martins et al, PRL 2016, see also Reed et al, PRL 2016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E99401F-9F3A-4233-AC9F-EC3996BE8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Operation at the symmetry point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D9EE797-28E9-77AD-AB02-CDEE4E6D6358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24A46-FC00-49CE-A716-D812C7E4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9AE9D-4297-435B-9571-198ED8EA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40" y="820648"/>
            <a:ext cx="8686800" cy="4945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91F69-2265-4652-A9D7-6DE8E6B04678}"/>
              </a:ext>
            </a:extLst>
          </p:cNvPr>
          <p:cNvSpPr txBox="1"/>
          <p:nvPr/>
        </p:nvSpPr>
        <p:spPr>
          <a:xfrm>
            <a:off x="199260" y="5575568"/>
            <a:ext cx="6454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Xiao Xue, et al.,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Nature 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601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, 343 (2022)</a:t>
            </a:r>
            <a:endParaRPr kumimoji="0" lang="it-IT" sz="1600" b="0" i="1" u="none" strike="noStrike" kern="1200" cap="none" spc="0" normalizeH="0" baseline="0" noProof="0" dirty="0">
              <a:ln>
                <a:noFill/>
              </a:ln>
              <a:solidFill>
                <a:srgbClr val="022FBE"/>
              </a:solidFill>
              <a:effectLst/>
              <a:uLnTx/>
              <a:uFillTx/>
              <a:latin typeface="DINPro-Medium" panose="020B0604020101020102"/>
              <a:ea typeface="ＭＳ Ｐゴシック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‘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Now that the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99% barrier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for the two-qubit gate fidelity has been surpassed, semiconductor qubits have gained credibility as a leading platform, not only for scaling but also for high-fidelity control.’</a:t>
            </a:r>
            <a:endParaRPr kumimoji="0" lang="it-IT" sz="16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DINPro-Medium" panose="020B0604020101020102"/>
              <a:ea typeface="ＭＳ Ｐゴシック" pitchFamily="34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53E57-E226-42AD-A173-C61E3764015F}"/>
              </a:ext>
            </a:extLst>
          </p:cNvPr>
          <p:cNvSpPr txBox="1"/>
          <p:nvPr/>
        </p:nvSpPr>
        <p:spPr>
          <a:xfrm>
            <a:off x="213310" y="6910745"/>
            <a:ext cx="36562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2222FD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Y. </a:t>
            </a: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2222FD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Noiri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2222FD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, et al. Nature 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2222FD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601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2222FD"/>
                </a:solidFill>
                <a:effectLst/>
                <a:uLnTx/>
                <a:uFillTx/>
                <a:latin typeface="DINPro-Medium" panose="020B0604020101020102"/>
                <a:ea typeface="ＭＳ Ｐゴシック" pitchFamily="34" charset="-128"/>
                <a:cs typeface="+mn-cs"/>
              </a:rPr>
              <a:t>, 338 (2022)</a:t>
            </a:r>
            <a:endParaRPr kumimoji="0" lang="it-IT" sz="1600" b="0" i="1" u="none" strike="noStrike" kern="1200" cap="none" spc="0" normalizeH="0" baseline="0" noProof="0" dirty="0">
              <a:ln>
                <a:noFill/>
              </a:ln>
              <a:solidFill>
                <a:srgbClr val="2222FD"/>
              </a:solidFill>
              <a:effectLst/>
              <a:uLnTx/>
              <a:uFillTx/>
              <a:latin typeface="DINPro-Medium" panose="020B0604020101020102"/>
              <a:ea typeface="ＭＳ Ｐゴシック" pitchFamily="34" charset="-128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E3AFFD5-12A2-449F-A86E-C43B212D4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Computing with spin qubits at the surface code error threshold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25A06C-06D3-AE1F-7A81-52D5F742401A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963035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92579" name="Rectangle 3"/>
          <p:cNvSpPr>
            <a:spLocks noChangeArrowheads="1"/>
          </p:cNvSpPr>
          <p:nvPr/>
        </p:nvSpPr>
        <p:spPr bwMode="auto">
          <a:xfrm>
            <a:off x="152400" y="1736725"/>
            <a:ext cx="4953000" cy="793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b="1" i="0">
                <a:solidFill>
                  <a:srgbClr val="E08B00"/>
                </a:solidFill>
                <a:latin typeface="Arial" charset="0"/>
                <a:ea typeface="ＭＳ Ｐゴシック" charset="0"/>
              </a:rPr>
              <a:t>Initialization</a:t>
            </a:r>
            <a:r>
              <a:rPr lang="en-US" sz="2000" b="1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     </a:t>
            </a:r>
            <a:r>
              <a:rPr lang="en-US" sz="2000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1-electron,  low </a:t>
            </a:r>
            <a:r>
              <a:rPr lang="en-US" sz="2000">
                <a:solidFill>
                  <a:srgbClr val="0143B9"/>
                </a:solidFill>
                <a:latin typeface="Arial" charset="0"/>
                <a:ea typeface="ＭＳ Ｐゴシック" charset="0"/>
              </a:rPr>
              <a:t>T</a:t>
            </a:r>
            <a:r>
              <a:rPr lang="en-US" sz="2000" i="0">
                <a:solidFill>
                  <a:srgbClr val="0143B9"/>
                </a:solidFill>
                <a:latin typeface="Arial" charset="0"/>
                <a:ea typeface="ＭＳ Ｐゴシック" charset="0"/>
              </a:rPr>
              <a:t>, high </a:t>
            </a:r>
            <a:r>
              <a:rPr lang="en-US" sz="2000">
                <a:solidFill>
                  <a:srgbClr val="0143B9"/>
                </a:solidFill>
                <a:latin typeface="Arial" charset="0"/>
                <a:ea typeface="ＭＳ Ｐゴシック" charset="0"/>
              </a:rPr>
              <a:t>B</a:t>
            </a:r>
            <a: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  <a:t>0</a:t>
            </a:r>
            <a:b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</a:br>
            <a:br>
              <a:rPr lang="en-US" sz="2000" i="0" baseline="-25000">
                <a:solidFill>
                  <a:srgbClr val="0143B9"/>
                </a:solidFill>
                <a:latin typeface="Arial" charset="0"/>
                <a:ea typeface="ＭＳ Ｐゴシック" charset="0"/>
              </a:rPr>
            </a:br>
            <a:endParaRPr lang="en-US" sz="2000" i="0" baseline="-25000">
              <a:solidFill>
                <a:srgbClr val="0143B9"/>
              </a:solidFill>
              <a:latin typeface="Symbol" charset="0"/>
              <a:ea typeface="ＭＳ Ｐゴシック" charset="0"/>
            </a:endParaRPr>
          </a:p>
        </p:txBody>
      </p:sp>
      <p:sp>
        <p:nvSpPr>
          <p:cNvPr id="792580" name="Rectangle 4"/>
          <p:cNvSpPr>
            <a:spLocks noChangeArrowheads="1"/>
          </p:cNvSpPr>
          <p:nvPr/>
        </p:nvSpPr>
        <p:spPr bwMode="auto">
          <a:xfrm>
            <a:off x="158750" y="928688"/>
            <a:ext cx="5942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Loss &amp; </a:t>
            </a:r>
            <a:r>
              <a:rPr lang="en-US" sz="1800" i="0" dirty="0" err="1">
                <a:solidFill>
                  <a:srgbClr val="009900"/>
                </a:solidFill>
                <a:latin typeface="Arial" charset="0"/>
                <a:ea typeface="ＭＳ Ｐゴシック" charset="0"/>
              </a:rPr>
              <a:t>DiVincenzo</a:t>
            </a: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, PRA 1998</a:t>
            </a:r>
            <a:b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</a:b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Vandersypen et al., Proc. MQC02 (quant-</a:t>
            </a:r>
            <a:r>
              <a:rPr lang="en-US" sz="1800" i="0" dirty="0" err="1">
                <a:solidFill>
                  <a:srgbClr val="009900"/>
                </a:solidFill>
                <a:latin typeface="Arial" charset="0"/>
                <a:ea typeface="ＭＳ Ｐゴシック" charset="0"/>
              </a:rPr>
              <a:t>ph</a:t>
            </a:r>
            <a:r>
              <a:rPr lang="en-US" sz="1800" i="0" dirty="0">
                <a:solidFill>
                  <a:srgbClr val="009900"/>
                </a:solidFill>
                <a:latin typeface="Arial" charset="0"/>
                <a:ea typeface="ＭＳ Ｐゴシック" charset="0"/>
              </a:rPr>
              <a:t>/0207059)</a:t>
            </a:r>
          </a:p>
        </p:txBody>
      </p:sp>
      <p:sp>
        <p:nvSpPr>
          <p:cNvPr id="792581" name="Rectangle 5"/>
          <p:cNvSpPr>
            <a:spLocks noChangeArrowheads="1"/>
          </p:cNvSpPr>
          <p:nvPr/>
        </p:nvSpPr>
        <p:spPr bwMode="auto">
          <a:xfrm>
            <a:off x="2471738" y="2057400"/>
            <a:ext cx="2100262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rgbClr val="FE2828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</a:rPr>
              <a:t>H</a:t>
            </a:r>
            <a:r>
              <a:rPr lang="en-US" b="1" i="0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0</a:t>
            </a:r>
            <a:r>
              <a:rPr lang="en-US" sz="2000" i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~ </a:t>
            </a:r>
            <a:r>
              <a:rPr lang="en-US" sz="2600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S</a:t>
            </a:r>
            <a:r>
              <a:rPr lang="en-US" i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2000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w</a:t>
            </a:r>
            <a:r>
              <a:rPr lang="en-US" sz="2000" b="1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i  </a:t>
            </a:r>
            <a:r>
              <a:rPr lang="en-US" i="0">
                <a:solidFill>
                  <a:srgbClr val="000000"/>
                </a:solidFill>
                <a:latin typeface="Symbol" charset="0"/>
                <a:ea typeface="ＭＳ Ｐゴシック" charset="0"/>
              </a:rPr>
              <a:t>s</a:t>
            </a:r>
            <a:r>
              <a:rPr lang="en-US" b="1" baseline="-25000">
                <a:solidFill>
                  <a:srgbClr val="000000"/>
                </a:solidFill>
                <a:latin typeface="Arial" charset="0"/>
                <a:ea typeface="ＭＳ Ｐゴシック" charset="0"/>
              </a:rPr>
              <a:t>zi</a:t>
            </a:r>
          </a:p>
        </p:txBody>
      </p:sp>
      <p:sp>
        <p:nvSpPr>
          <p:cNvPr id="792582" name="Rectangle 6"/>
          <p:cNvSpPr>
            <a:spLocks noChangeArrowheads="1"/>
          </p:cNvSpPr>
          <p:nvPr/>
        </p:nvSpPr>
        <p:spPr bwMode="auto">
          <a:xfrm>
            <a:off x="152400" y="5870575"/>
            <a:ext cx="4616450" cy="70167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nl-NL" sz="2000" b="1" i="0">
                <a:solidFill>
                  <a:srgbClr val="E08B00"/>
                </a:solidFill>
              </a:rPr>
              <a:t>Coherence</a:t>
            </a:r>
            <a:r>
              <a:rPr lang="en-US" altLang="nl-NL" sz="2000" b="1" i="0">
                <a:solidFill>
                  <a:srgbClr val="0143B9"/>
                </a:solidFill>
              </a:rPr>
              <a:t>	</a:t>
            </a:r>
            <a:r>
              <a:rPr lang="en-US" altLang="nl-NL" sz="2000" i="0">
                <a:solidFill>
                  <a:srgbClr val="0143B9"/>
                </a:solidFill>
              </a:rPr>
              <a:t>long relaxation time </a:t>
            </a:r>
            <a:r>
              <a:rPr lang="en-US" altLang="nl-NL" sz="2000">
                <a:solidFill>
                  <a:srgbClr val="0143B9"/>
                </a:solidFill>
              </a:rPr>
              <a:t>T</a:t>
            </a:r>
            <a:r>
              <a:rPr lang="en-US" altLang="nl-NL" sz="2000" b="1" i="0" baseline="-25000">
                <a:solidFill>
                  <a:srgbClr val="0143B9"/>
                </a:solidFill>
              </a:rPr>
              <a:t>1</a:t>
            </a:r>
            <a:br>
              <a:rPr lang="en-US" altLang="nl-NL" sz="2000" i="0">
                <a:solidFill>
                  <a:srgbClr val="0143B9"/>
                </a:solidFill>
              </a:rPr>
            </a:br>
            <a:r>
              <a:rPr lang="en-US" altLang="nl-NL" sz="2000" i="0">
                <a:solidFill>
                  <a:srgbClr val="0143B9"/>
                </a:solidFill>
              </a:rPr>
              <a:t>		long coherence time </a:t>
            </a:r>
            <a:r>
              <a:rPr lang="en-US" altLang="nl-NL" sz="2000">
                <a:solidFill>
                  <a:srgbClr val="0143B9"/>
                </a:solidFill>
              </a:rPr>
              <a:t>T</a:t>
            </a:r>
            <a:r>
              <a:rPr lang="en-US" altLang="nl-NL" sz="2000" b="1" i="0" baseline="-25000">
                <a:solidFill>
                  <a:srgbClr val="0143B9"/>
                </a:solidFill>
              </a:rPr>
              <a:t>2</a:t>
            </a:r>
            <a:endParaRPr lang="en-US" altLang="nl-NL" sz="2000" i="0">
              <a:solidFill>
                <a:srgbClr val="0143B9"/>
              </a:solidFill>
              <a:cs typeface="Arial" pitchFamily="34" charset="0"/>
              <a:sym typeface="Symbol" pitchFamily="18" charset="2"/>
            </a:endParaRPr>
          </a:p>
        </p:txBody>
      </p:sp>
      <p:grpSp>
        <p:nvGrpSpPr>
          <p:cNvPr id="194567" name="Group 7"/>
          <p:cNvGrpSpPr>
            <a:grpSpLocks/>
          </p:cNvGrpSpPr>
          <p:nvPr/>
        </p:nvGrpSpPr>
        <p:grpSpPr bwMode="auto">
          <a:xfrm>
            <a:off x="152400" y="3689350"/>
            <a:ext cx="8108950" cy="1330325"/>
            <a:chOff x="96" y="2324"/>
            <a:chExt cx="5108" cy="838"/>
          </a:xfrm>
        </p:grpSpPr>
        <p:sp>
          <p:nvSpPr>
            <p:cNvPr id="792584" name="Rectangle 8"/>
            <p:cNvSpPr>
              <a:spLocks noChangeArrowheads="1"/>
            </p:cNvSpPr>
            <p:nvPr/>
          </p:nvSpPr>
          <p:spPr bwMode="auto">
            <a:xfrm>
              <a:off x="96" y="2390"/>
              <a:ext cx="3580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ESR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pulsed microwave magnetic field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</a:t>
              </a:r>
            </a:p>
          </p:txBody>
        </p:sp>
        <p:sp>
          <p:nvSpPr>
            <p:cNvPr id="792585" name="Rectangle 9"/>
            <p:cNvSpPr>
              <a:spLocks noChangeArrowheads="1"/>
            </p:cNvSpPr>
            <p:nvPr/>
          </p:nvSpPr>
          <p:spPr bwMode="auto">
            <a:xfrm>
              <a:off x="1536" y="2597"/>
              <a:ext cx="1968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buClr>
                  <a:srgbClr val="FE2828"/>
                </a:buClr>
                <a:buSzPct val="75000"/>
                <a:buFont typeface="Monotype Sorts" charset="0"/>
                <a:buNone/>
                <a:defRPr/>
              </a:pP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H</a:t>
              </a:r>
              <a:r>
                <a:rPr lang="en-US" b="1" i="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RF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~ </a:t>
              </a:r>
              <a:r>
                <a:rPr lang="en-US" sz="2600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S </a:t>
              </a: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  <a:r>
                <a:rPr lang="en-US" sz="2000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i</a:t>
              </a:r>
              <a:r>
                <a:rPr lang="en-US" sz="2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(t)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cos(</a:t>
              </a:r>
              <a:r>
                <a:rPr lang="en-US" sz="2000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w</a:t>
              </a:r>
              <a:r>
                <a:rPr lang="en-US" sz="2000" b="1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i </a:t>
              </a:r>
              <a:r>
                <a:rPr lang="en-US" sz="2000" i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t)  </a:t>
              </a:r>
              <a:r>
                <a:rPr lang="en-US" i="0">
                  <a:solidFill>
                    <a:srgbClr val="000000"/>
                  </a:solidFill>
                  <a:latin typeface="Symbol" charset="0"/>
                  <a:ea typeface="ＭＳ Ｐゴシック" charset="0"/>
                </a:rPr>
                <a:t>s</a:t>
              </a:r>
              <a:r>
                <a:rPr lang="en-US" b="1" baseline="-25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xi</a:t>
              </a:r>
            </a:p>
          </p:txBody>
        </p:sp>
        <p:pic>
          <p:nvPicPr>
            <p:cNvPr id="79258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2" y="2324"/>
              <a:ext cx="1012" cy="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94605" name="Group 11"/>
            <p:cNvGrpSpPr>
              <a:grpSpLocks/>
            </p:cNvGrpSpPr>
            <p:nvPr/>
          </p:nvGrpSpPr>
          <p:grpSpPr bwMode="auto">
            <a:xfrm rot="19997509" flipV="1">
              <a:off x="4902" y="2539"/>
              <a:ext cx="129" cy="520"/>
              <a:chOff x="3274" y="1693"/>
              <a:chExt cx="170" cy="433"/>
            </a:xfrm>
          </p:grpSpPr>
          <p:sp>
            <p:nvSpPr>
              <p:cNvPr id="792588" name="Line 12"/>
              <p:cNvSpPr>
                <a:spLocks noChangeShapeType="1"/>
              </p:cNvSpPr>
              <p:nvPr/>
            </p:nvSpPr>
            <p:spPr bwMode="auto">
              <a:xfrm>
                <a:off x="3384" y="2086"/>
                <a:ext cx="0" cy="4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2400" i="0">
                  <a:solidFill>
                    <a:srgbClr val="0143B9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2589" name="Freeform 13"/>
              <p:cNvSpPr>
                <a:spLocks/>
              </p:cNvSpPr>
              <p:nvPr/>
            </p:nvSpPr>
            <p:spPr bwMode="auto">
              <a:xfrm flipH="1">
                <a:off x="3274" y="1740"/>
                <a:ext cx="90" cy="47"/>
              </a:xfrm>
              <a:custGeom>
                <a:avLst/>
                <a:gdLst>
                  <a:gd name="T0" fmla="*/ 0 w 176"/>
                  <a:gd name="T1" fmla="*/ 0 h 238"/>
                  <a:gd name="T2" fmla="*/ 88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0" name="Freeform 14"/>
              <p:cNvSpPr>
                <a:spLocks/>
              </p:cNvSpPr>
              <p:nvPr/>
            </p:nvSpPr>
            <p:spPr bwMode="auto">
              <a:xfrm>
                <a:off x="3353" y="1787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1" name="Freeform 15"/>
              <p:cNvSpPr>
                <a:spLocks/>
              </p:cNvSpPr>
              <p:nvPr/>
            </p:nvSpPr>
            <p:spPr bwMode="auto">
              <a:xfrm flipH="1">
                <a:off x="3273" y="1833"/>
                <a:ext cx="90" cy="48"/>
              </a:xfrm>
              <a:custGeom>
                <a:avLst/>
                <a:gdLst>
                  <a:gd name="T0" fmla="*/ 0 w 176"/>
                  <a:gd name="T1" fmla="*/ 0 h 238"/>
                  <a:gd name="T2" fmla="*/ 88 w 176"/>
                  <a:gd name="T3" fmla="*/ 26 h 238"/>
                  <a:gd name="T4" fmla="*/ 9 w 176"/>
                  <a:gd name="T5" fmla="*/ 4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2" name="Freeform 16"/>
              <p:cNvSpPr>
                <a:spLocks/>
              </p:cNvSpPr>
              <p:nvPr/>
            </p:nvSpPr>
            <p:spPr bwMode="auto">
              <a:xfrm>
                <a:off x="3353" y="1882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3" name="Freeform 17"/>
              <p:cNvSpPr>
                <a:spLocks/>
              </p:cNvSpPr>
              <p:nvPr/>
            </p:nvSpPr>
            <p:spPr bwMode="auto">
              <a:xfrm flipH="1">
                <a:off x="3276" y="1928"/>
                <a:ext cx="88" cy="46"/>
              </a:xfrm>
              <a:custGeom>
                <a:avLst/>
                <a:gdLst>
                  <a:gd name="T0" fmla="*/ 0 w 176"/>
                  <a:gd name="T1" fmla="*/ 0 h 238"/>
                  <a:gd name="T2" fmla="*/ 87 w 176"/>
                  <a:gd name="T3" fmla="*/ 25 h 238"/>
                  <a:gd name="T4" fmla="*/ 9 w 176"/>
                  <a:gd name="T5" fmla="*/ 46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4" name="Freeform 18"/>
              <p:cNvSpPr>
                <a:spLocks/>
              </p:cNvSpPr>
              <p:nvPr/>
            </p:nvSpPr>
            <p:spPr bwMode="auto">
              <a:xfrm>
                <a:off x="3344" y="1973"/>
                <a:ext cx="47" cy="37"/>
              </a:xfrm>
              <a:custGeom>
                <a:avLst/>
                <a:gdLst>
                  <a:gd name="T0" fmla="*/ 0 w 43"/>
                  <a:gd name="T1" fmla="*/ 0 h 90"/>
                  <a:gd name="T2" fmla="*/ 39 w 43"/>
                  <a:gd name="T3" fmla="*/ 10 h 90"/>
                  <a:gd name="T4" fmla="*/ 46 w 43"/>
                  <a:gd name="T5" fmla="*/ 37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792595" name="Line 19"/>
              <p:cNvSpPr>
                <a:spLocks noChangeShapeType="1"/>
              </p:cNvSpPr>
              <p:nvPr/>
            </p:nvSpPr>
            <p:spPr bwMode="auto">
              <a:xfrm>
                <a:off x="3387" y="2012"/>
                <a:ext cx="0" cy="4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2400" i="0">
                  <a:solidFill>
                    <a:srgbClr val="0143B9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2596" name="Freeform 20"/>
              <p:cNvSpPr>
                <a:spLocks/>
              </p:cNvSpPr>
              <p:nvPr/>
            </p:nvSpPr>
            <p:spPr bwMode="auto">
              <a:xfrm>
                <a:off x="3353" y="1694"/>
                <a:ext cx="91" cy="47"/>
              </a:xfrm>
              <a:custGeom>
                <a:avLst/>
                <a:gdLst>
                  <a:gd name="T0" fmla="*/ 0 w 176"/>
                  <a:gd name="T1" fmla="*/ 0 h 238"/>
                  <a:gd name="T2" fmla="*/ 89 w 176"/>
                  <a:gd name="T3" fmla="*/ 25 h 238"/>
                  <a:gd name="T4" fmla="*/ 9 w 176"/>
                  <a:gd name="T5" fmla="*/ 47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  <p:grpSp>
        <p:nvGrpSpPr>
          <p:cNvPr id="194568" name="Group 21"/>
          <p:cNvGrpSpPr>
            <a:grpSpLocks/>
          </p:cNvGrpSpPr>
          <p:nvPr/>
        </p:nvGrpSpPr>
        <p:grpSpPr bwMode="auto">
          <a:xfrm>
            <a:off x="152400" y="4860925"/>
            <a:ext cx="8461375" cy="1746250"/>
            <a:chOff x="96" y="3062"/>
            <a:chExt cx="5330" cy="1100"/>
          </a:xfrm>
        </p:grpSpPr>
        <p:sp>
          <p:nvSpPr>
            <p:cNvPr id="792598" name="Rectangle 22"/>
            <p:cNvSpPr>
              <a:spLocks noChangeArrowheads="1"/>
            </p:cNvSpPr>
            <p:nvPr/>
          </p:nvSpPr>
          <p:spPr bwMode="auto">
            <a:xfrm>
              <a:off x="96" y="3062"/>
              <a:ext cx="2922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SWAP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exchange interaction 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</a:t>
              </a:r>
            </a:p>
          </p:txBody>
        </p:sp>
        <p:sp>
          <p:nvSpPr>
            <p:cNvPr id="792599" name="Rectangle 23"/>
            <p:cNvSpPr>
              <a:spLocks noChangeArrowheads="1"/>
            </p:cNvSpPr>
            <p:nvPr/>
          </p:nvSpPr>
          <p:spPr bwMode="auto">
            <a:xfrm>
              <a:off x="1536" y="3269"/>
              <a:ext cx="1482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Clr>
                  <a:srgbClr val="FE2828"/>
                </a:buClr>
                <a:buSzPct val="75000"/>
                <a:buFont typeface="Monotype Sorts" charset="2"/>
                <a:buNone/>
              </a:pPr>
              <a:r>
                <a:rPr lang="en-US" altLang="nl-NL" sz="2000">
                  <a:solidFill>
                    <a:srgbClr val="000000"/>
                  </a:solidFill>
                </a:rPr>
                <a:t>H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J  </a:t>
              </a:r>
              <a:r>
                <a:rPr lang="en-US" altLang="nl-NL" sz="2000" i="0">
                  <a:solidFill>
                    <a:srgbClr val="000000"/>
                  </a:solidFill>
                </a:rPr>
                <a:t>~ </a:t>
              </a:r>
              <a:r>
                <a:rPr lang="en-US" altLang="nl-NL" sz="2600" i="0">
                  <a:solidFill>
                    <a:srgbClr val="000000"/>
                  </a:solidFill>
                  <a:latin typeface="Symbol" pitchFamily="18" charset="2"/>
                </a:rPr>
                <a:t>S </a:t>
              </a:r>
              <a:r>
                <a:rPr lang="en-US" altLang="nl-NL">
                  <a:solidFill>
                    <a:srgbClr val="000000"/>
                  </a:solidFill>
                </a:rPr>
                <a:t>J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ij </a:t>
              </a:r>
              <a:r>
                <a:rPr lang="en-US" altLang="nl-NL" sz="2000">
                  <a:solidFill>
                    <a:srgbClr val="000000"/>
                  </a:solidFill>
                </a:rPr>
                <a:t>(t) 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 </a:t>
              </a:r>
              <a:r>
                <a:rPr lang="en-US" altLang="nl-NL" i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i </a:t>
              </a:r>
              <a:r>
                <a:rPr lang="en-US" altLang="nl-NL" sz="1800" b="1" i="0">
                  <a:solidFill>
                    <a:srgbClr val="000000"/>
                  </a:solidFill>
                  <a:cs typeface="Arial" pitchFamily="34" charset="0"/>
                </a:rPr>
                <a:t>·</a:t>
              </a:r>
              <a:r>
                <a:rPr lang="en-US" altLang="nl-NL" sz="1800" i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altLang="nl-NL" i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r>
                <a:rPr lang="en-US" altLang="nl-NL" b="1" baseline="-25000">
                  <a:solidFill>
                    <a:srgbClr val="000000"/>
                  </a:solidFill>
                </a:rPr>
                <a:t>j</a:t>
              </a:r>
            </a:p>
          </p:txBody>
        </p:sp>
        <p:pic>
          <p:nvPicPr>
            <p:cNvPr id="792600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" y="3322"/>
              <a:ext cx="1686" cy="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94570" name="Group 46"/>
          <p:cNvGrpSpPr>
            <a:grpSpLocks/>
          </p:cNvGrpSpPr>
          <p:nvPr/>
        </p:nvGrpSpPr>
        <p:grpSpPr bwMode="auto">
          <a:xfrm>
            <a:off x="152400" y="2287588"/>
            <a:ext cx="8564563" cy="1293812"/>
            <a:chOff x="96" y="1441"/>
            <a:chExt cx="5395" cy="815"/>
          </a:xfrm>
        </p:grpSpPr>
        <p:sp>
          <p:nvSpPr>
            <p:cNvPr id="792623" name="Rectangle 47"/>
            <p:cNvSpPr>
              <a:spLocks noChangeArrowheads="1"/>
            </p:cNvSpPr>
            <p:nvPr/>
          </p:nvSpPr>
          <p:spPr bwMode="auto">
            <a:xfrm>
              <a:off x="96" y="1718"/>
              <a:ext cx="2996" cy="5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i="0">
                  <a:solidFill>
                    <a:srgbClr val="E08B00"/>
                  </a:solidFill>
                  <a:latin typeface="Arial" charset="0"/>
                  <a:ea typeface="ＭＳ Ｐゴシック" charset="0"/>
                </a:rPr>
                <a:t>Read-out</a:t>
              </a: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    </a:t>
              </a: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      convert spin to charge</a:t>
              </a:r>
            </a:p>
            <a:p>
              <a:pPr eaLnBrk="0" hangingPunct="0">
                <a:defRPr/>
              </a:pPr>
              <a:r>
                <a:rPr lang="en-US" sz="2000" i="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	then measure charge</a:t>
              </a:r>
              <a:r>
                <a:rPr lang="en-US" sz="2000">
                  <a:solidFill>
                    <a:srgbClr val="0143B9"/>
                  </a:solidFill>
                  <a:latin typeface="Arial" charset="0"/>
                  <a:ea typeface="ＭＳ Ｐゴシック" charset="0"/>
                </a:rPr>
                <a:t>	</a:t>
              </a:r>
            </a:p>
          </p:txBody>
        </p:sp>
        <p:sp>
          <p:nvSpPr>
            <p:cNvPr id="792624" name="Oval 48"/>
            <p:cNvSpPr>
              <a:spLocks noChangeArrowheads="1"/>
            </p:cNvSpPr>
            <p:nvPr/>
          </p:nvSpPr>
          <p:spPr bwMode="auto">
            <a:xfrm>
              <a:off x="3966" y="1638"/>
              <a:ext cx="445" cy="42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nl-NL" altLang="nl-NL" sz="3200" i="0">
                  <a:solidFill>
                    <a:srgbClr val="0143B9"/>
                  </a:solidFill>
                  <a:sym typeface="Symbol" pitchFamily="18" charset="2"/>
                </a:rPr>
                <a:t></a:t>
              </a:r>
            </a:p>
          </p:txBody>
        </p:sp>
        <p:sp>
          <p:nvSpPr>
            <p:cNvPr id="792625" name="Oval 49"/>
            <p:cNvSpPr>
              <a:spLocks noChangeArrowheads="1"/>
            </p:cNvSpPr>
            <p:nvPr/>
          </p:nvSpPr>
          <p:spPr bwMode="auto">
            <a:xfrm>
              <a:off x="4887" y="1639"/>
              <a:ext cx="445" cy="42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nl-NL" altLang="nl-NL" sz="3200" i="0">
                  <a:solidFill>
                    <a:srgbClr val="0143B9"/>
                  </a:solidFill>
                  <a:sym typeface="Symbol" pitchFamily="18" charset="2"/>
                </a:rPr>
                <a:t></a:t>
              </a:r>
            </a:p>
          </p:txBody>
        </p:sp>
        <p:sp>
          <p:nvSpPr>
            <p:cNvPr id="792626" name="Freeform 50"/>
            <p:cNvSpPr>
              <a:spLocks/>
            </p:cNvSpPr>
            <p:nvPr/>
          </p:nvSpPr>
          <p:spPr bwMode="auto">
            <a:xfrm>
              <a:off x="5170" y="1562"/>
              <a:ext cx="321" cy="166"/>
            </a:xfrm>
            <a:custGeom>
              <a:avLst/>
              <a:gdLst>
                <a:gd name="T0" fmla="*/ 0 w 321"/>
                <a:gd name="T1" fmla="*/ 158 h 166"/>
                <a:gd name="T2" fmla="*/ 156 w 321"/>
                <a:gd name="T3" fmla="*/ 1 h 166"/>
                <a:gd name="T4" fmla="*/ 321 w 321"/>
                <a:gd name="T5" fmla="*/ 166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1" h="166">
                  <a:moveTo>
                    <a:pt x="0" y="158"/>
                  </a:moveTo>
                  <a:cubicBezTo>
                    <a:pt x="51" y="79"/>
                    <a:pt x="103" y="0"/>
                    <a:pt x="156" y="1"/>
                  </a:cubicBezTo>
                  <a:cubicBezTo>
                    <a:pt x="209" y="2"/>
                    <a:pt x="295" y="147"/>
                    <a:pt x="321" y="166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92627" name="Freeform 51"/>
            <p:cNvSpPr>
              <a:spLocks/>
            </p:cNvSpPr>
            <p:nvPr/>
          </p:nvSpPr>
          <p:spPr bwMode="auto">
            <a:xfrm>
              <a:off x="4267" y="1571"/>
              <a:ext cx="321" cy="166"/>
            </a:xfrm>
            <a:custGeom>
              <a:avLst/>
              <a:gdLst>
                <a:gd name="T0" fmla="*/ 0 w 321"/>
                <a:gd name="T1" fmla="*/ 158 h 166"/>
                <a:gd name="T2" fmla="*/ 156 w 321"/>
                <a:gd name="T3" fmla="*/ 1 h 166"/>
                <a:gd name="T4" fmla="*/ 321 w 321"/>
                <a:gd name="T5" fmla="*/ 166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1" h="166">
                  <a:moveTo>
                    <a:pt x="0" y="158"/>
                  </a:moveTo>
                  <a:cubicBezTo>
                    <a:pt x="51" y="79"/>
                    <a:pt x="103" y="0"/>
                    <a:pt x="156" y="1"/>
                  </a:cubicBezTo>
                  <a:cubicBezTo>
                    <a:pt x="209" y="2"/>
                    <a:pt x="295" y="147"/>
                    <a:pt x="321" y="166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92628" name="Line 52"/>
            <p:cNvSpPr>
              <a:spLocks noChangeShapeType="1"/>
            </p:cNvSpPr>
            <p:nvPr/>
          </p:nvSpPr>
          <p:spPr bwMode="auto">
            <a:xfrm>
              <a:off x="4707" y="1580"/>
              <a:ext cx="0" cy="4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29" name="Line 53"/>
            <p:cNvSpPr>
              <a:spLocks noChangeShapeType="1"/>
            </p:cNvSpPr>
            <p:nvPr/>
          </p:nvSpPr>
          <p:spPr bwMode="auto">
            <a:xfrm>
              <a:off x="4337" y="1441"/>
              <a:ext cx="156" cy="2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30" name="Line 54"/>
            <p:cNvSpPr>
              <a:spLocks noChangeShapeType="1"/>
            </p:cNvSpPr>
            <p:nvPr/>
          </p:nvSpPr>
          <p:spPr bwMode="auto">
            <a:xfrm flipH="1">
              <a:off x="4338" y="1442"/>
              <a:ext cx="156" cy="2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7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defRPr/>
            </a:pPr>
            <a:r>
              <a:rPr lang="en-US" sz="2800" dirty="0"/>
              <a:t>Spin qubits in quantum dots 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grpSp>
        <p:nvGrpSpPr>
          <p:cNvPr id="194569" name="Group 25"/>
          <p:cNvGrpSpPr>
            <a:grpSpLocks/>
          </p:cNvGrpSpPr>
          <p:nvPr/>
        </p:nvGrpSpPr>
        <p:grpSpPr bwMode="auto">
          <a:xfrm>
            <a:off x="6462713" y="63500"/>
            <a:ext cx="2079625" cy="1587500"/>
            <a:chOff x="4071" y="40"/>
            <a:chExt cx="1310" cy="1000"/>
          </a:xfrm>
        </p:grpSpPr>
        <p:grpSp>
          <p:nvGrpSpPr>
            <p:cNvPr id="194579" name="Group 26"/>
            <p:cNvGrpSpPr>
              <a:grpSpLocks noChangeAspect="1"/>
            </p:cNvGrpSpPr>
            <p:nvPr/>
          </p:nvGrpSpPr>
          <p:grpSpPr bwMode="auto">
            <a:xfrm>
              <a:off x="4071" y="40"/>
              <a:ext cx="1310" cy="1000"/>
              <a:chOff x="2739" y="2508"/>
              <a:chExt cx="2217" cy="1692"/>
            </a:xfrm>
          </p:grpSpPr>
          <p:sp>
            <p:nvSpPr>
              <p:cNvPr id="792603" name="Freeform 27"/>
              <p:cNvSpPr>
                <a:spLocks noChangeAspect="1"/>
              </p:cNvSpPr>
              <p:nvPr/>
            </p:nvSpPr>
            <p:spPr bwMode="auto">
              <a:xfrm>
                <a:off x="2868" y="2699"/>
                <a:ext cx="2088" cy="1501"/>
              </a:xfrm>
              <a:custGeom>
                <a:avLst/>
                <a:gdLst>
                  <a:gd name="T0" fmla="*/ 0 w 2088"/>
                  <a:gd name="T1" fmla="*/ 1501 h 1500"/>
                  <a:gd name="T2" fmla="*/ 359 w 2088"/>
                  <a:gd name="T3" fmla="*/ 187 h 1500"/>
                  <a:gd name="T4" fmla="*/ 2088 w 2088"/>
                  <a:gd name="T5" fmla="*/ 0 h 1500"/>
                  <a:gd name="T6" fmla="*/ 1860 w 2088"/>
                  <a:gd name="T7" fmla="*/ 1345 h 1500"/>
                  <a:gd name="T8" fmla="*/ 0 w 2088"/>
                  <a:gd name="T9" fmla="*/ 1501 h 15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8" h="1500">
                    <a:moveTo>
                      <a:pt x="0" y="1500"/>
                    </a:moveTo>
                    <a:lnTo>
                      <a:pt x="359" y="187"/>
                    </a:lnTo>
                    <a:lnTo>
                      <a:pt x="2088" y="0"/>
                    </a:lnTo>
                    <a:lnTo>
                      <a:pt x="1860" y="1344"/>
                    </a:lnTo>
                    <a:lnTo>
                      <a:pt x="0" y="1500"/>
                    </a:lnTo>
                    <a:close/>
                  </a:path>
                </a:pathLst>
              </a:custGeom>
              <a:solidFill>
                <a:srgbClr val="99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4" name="Freeform 28"/>
              <p:cNvSpPr>
                <a:spLocks noChangeAspect="1"/>
              </p:cNvSpPr>
              <p:nvPr/>
            </p:nvSpPr>
            <p:spPr bwMode="auto">
              <a:xfrm>
                <a:off x="2820" y="2562"/>
                <a:ext cx="2082" cy="1513"/>
              </a:xfrm>
              <a:custGeom>
                <a:avLst/>
                <a:gdLst>
                  <a:gd name="T0" fmla="*/ 0 w 2082"/>
                  <a:gd name="T1" fmla="*/ 1513 h 1512"/>
                  <a:gd name="T2" fmla="*/ 382 w 2082"/>
                  <a:gd name="T3" fmla="*/ 189 h 1512"/>
                  <a:gd name="T4" fmla="*/ 2082 w 2082"/>
                  <a:gd name="T5" fmla="*/ 0 h 1512"/>
                  <a:gd name="T6" fmla="*/ 1860 w 2082"/>
                  <a:gd name="T7" fmla="*/ 1357 h 1512"/>
                  <a:gd name="T8" fmla="*/ 0 w 2082"/>
                  <a:gd name="T9" fmla="*/ 1513 h 15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2" h="1512">
                    <a:moveTo>
                      <a:pt x="0" y="1512"/>
                    </a:moveTo>
                    <a:lnTo>
                      <a:pt x="382" y="189"/>
                    </a:lnTo>
                    <a:lnTo>
                      <a:pt x="2082" y="0"/>
                    </a:lnTo>
                    <a:lnTo>
                      <a:pt x="1860" y="1356"/>
                    </a:lnTo>
                    <a:lnTo>
                      <a:pt x="0" y="1512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66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5" name="Freeform 29"/>
              <p:cNvSpPr>
                <a:spLocks noChangeAspect="1"/>
              </p:cNvSpPr>
              <p:nvPr/>
            </p:nvSpPr>
            <p:spPr bwMode="auto">
              <a:xfrm>
                <a:off x="2790" y="2508"/>
                <a:ext cx="2088" cy="1509"/>
              </a:xfrm>
              <a:custGeom>
                <a:avLst/>
                <a:gdLst>
                  <a:gd name="T0" fmla="*/ 0 w 2089"/>
                  <a:gd name="T1" fmla="*/ 1509 h 1509"/>
                  <a:gd name="T2" fmla="*/ 349 w 2089"/>
                  <a:gd name="T3" fmla="*/ 183 h 1509"/>
                  <a:gd name="T4" fmla="*/ 2088 w 2089"/>
                  <a:gd name="T5" fmla="*/ 0 h 1509"/>
                  <a:gd name="T6" fmla="*/ 1866 w 2089"/>
                  <a:gd name="T7" fmla="*/ 1344 h 1509"/>
                  <a:gd name="T8" fmla="*/ 0 w 2089"/>
                  <a:gd name="T9" fmla="*/ 1509 h 1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9" h="1509">
                    <a:moveTo>
                      <a:pt x="0" y="1509"/>
                    </a:moveTo>
                    <a:lnTo>
                      <a:pt x="349" y="183"/>
                    </a:lnTo>
                    <a:lnTo>
                      <a:pt x="2089" y="0"/>
                    </a:lnTo>
                    <a:lnTo>
                      <a:pt x="1867" y="1344"/>
                    </a:lnTo>
                    <a:lnTo>
                      <a:pt x="0" y="150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75E00"/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BottomRight">
                  <a:rot lat="21299997" lon="20999997" rev="0"/>
                </a:camera>
                <a:lightRig rig="legacyFlat2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6" name="Freeform 30"/>
              <p:cNvSpPr>
                <a:spLocks noChangeAspect="1"/>
              </p:cNvSpPr>
              <p:nvPr/>
            </p:nvSpPr>
            <p:spPr bwMode="auto">
              <a:xfrm>
                <a:off x="2739" y="3307"/>
                <a:ext cx="327" cy="486"/>
              </a:xfrm>
              <a:custGeom>
                <a:avLst/>
                <a:gdLst>
                  <a:gd name="T0" fmla="*/ 207 w 327"/>
                  <a:gd name="T1" fmla="*/ 486 h 487"/>
                  <a:gd name="T2" fmla="*/ 327 w 327"/>
                  <a:gd name="T3" fmla="*/ 132 h 487"/>
                  <a:gd name="T4" fmla="*/ 273 w 327"/>
                  <a:gd name="T5" fmla="*/ 0 h 487"/>
                  <a:gd name="T6" fmla="*/ 111 w 327"/>
                  <a:gd name="T7" fmla="*/ 114 h 487"/>
                  <a:gd name="T8" fmla="*/ 0 w 327"/>
                  <a:gd name="T9" fmla="*/ 467 h 487"/>
                  <a:gd name="T10" fmla="*/ 207 w 327"/>
                  <a:gd name="T11" fmla="*/ 486 h 4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7" h="487">
                    <a:moveTo>
                      <a:pt x="207" y="487"/>
                    </a:moveTo>
                    <a:lnTo>
                      <a:pt x="327" y="132"/>
                    </a:lnTo>
                    <a:lnTo>
                      <a:pt x="273" y="0"/>
                    </a:lnTo>
                    <a:lnTo>
                      <a:pt x="111" y="114"/>
                    </a:lnTo>
                    <a:lnTo>
                      <a:pt x="0" y="468"/>
                    </a:lnTo>
                    <a:lnTo>
                      <a:pt x="207" y="487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7" name="Freeform 31"/>
              <p:cNvSpPr>
                <a:spLocks noChangeAspect="1"/>
              </p:cNvSpPr>
              <p:nvPr/>
            </p:nvSpPr>
            <p:spPr bwMode="auto">
              <a:xfrm>
                <a:off x="3546" y="3312"/>
                <a:ext cx="318" cy="474"/>
              </a:xfrm>
              <a:custGeom>
                <a:avLst/>
                <a:gdLst>
                  <a:gd name="T0" fmla="*/ 246 w 318"/>
                  <a:gd name="T1" fmla="*/ 474 h 474"/>
                  <a:gd name="T2" fmla="*/ 246 w 318"/>
                  <a:gd name="T3" fmla="*/ 450 h 474"/>
                  <a:gd name="T4" fmla="*/ 318 w 318"/>
                  <a:gd name="T5" fmla="*/ 138 h 474"/>
                  <a:gd name="T6" fmla="*/ 258 w 318"/>
                  <a:gd name="T7" fmla="*/ 0 h 474"/>
                  <a:gd name="T8" fmla="*/ 96 w 318"/>
                  <a:gd name="T9" fmla="*/ 114 h 474"/>
                  <a:gd name="T10" fmla="*/ 0 w 318"/>
                  <a:gd name="T11" fmla="*/ 450 h 474"/>
                  <a:gd name="T12" fmla="*/ 246 w 318"/>
                  <a:gd name="T13" fmla="*/ 474 h 4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8" h="474">
                    <a:moveTo>
                      <a:pt x="246" y="474"/>
                    </a:moveTo>
                    <a:lnTo>
                      <a:pt x="246" y="450"/>
                    </a:lnTo>
                    <a:lnTo>
                      <a:pt x="318" y="138"/>
                    </a:lnTo>
                    <a:lnTo>
                      <a:pt x="258" y="0"/>
                    </a:lnTo>
                    <a:lnTo>
                      <a:pt x="96" y="114"/>
                    </a:lnTo>
                    <a:lnTo>
                      <a:pt x="0" y="450"/>
                    </a:lnTo>
                    <a:lnTo>
                      <a:pt x="246" y="474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8" name="Freeform 32"/>
              <p:cNvSpPr>
                <a:spLocks noChangeAspect="1"/>
              </p:cNvSpPr>
              <p:nvPr/>
            </p:nvSpPr>
            <p:spPr bwMode="auto">
              <a:xfrm>
                <a:off x="3035" y="2555"/>
                <a:ext cx="289" cy="421"/>
              </a:xfrm>
              <a:custGeom>
                <a:avLst/>
                <a:gdLst>
                  <a:gd name="T0" fmla="*/ 78 w 288"/>
                  <a:gd name="T1" fmla="*/ 0 h 420"/>
                  <a:gd name="T2" fmla="*/ 0 w 288"/>
                  <a:gd name="T3" fmla="*/ 280 h 420"/>
                  <a:gd name="T4" fmla="*/ 60 w 288"/>
                  <a:gd name="T5" fmla="*/ 421 h 420"/>
                  <a:gd name="T6" fmla="*/ 217 w 288"/>
                  <a:gd name="T7" fmla="*/ 301 h 420"/>
                  <a:gd name="T8" fmla="*/ 289 w 288"/>
                  <a:gd name="T9" fmla="*/ 24 h 420"/>
                  <a:gd name="T10" fmla="*/ 78 w 288"/>
                  <a:gd name="T11" fmla="*/ 0 h 4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88" h="420">
                    <a:moveTo>
                      <a:pt x="78" y="0"/>
                    </a:moveTo>
                    <a:lnTo>
                      <a:pt x="0" y="279"/>
                    </a:lnTo>
                    <a:lnTo>
                      <a:pt x="60" y="420"/>
                    </a:lnTo>
                    <a:lnTo>
                      <a:pt x="216" y="300"/>
                    </a:lnTo>
                    <a:lnTo>
                      <a:pt x="288" y="2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09" name="Freeform 33"/>
              <p:cNvSpPr>
                <a:spLocks noChangeAspect="1"/>
              </p:cNvSpPr>
              <p:nvPr/>
            </p:nvSpPr>
            <p:spPr bwMode="auto">
              <a:xfrm>
                <a:off x="3788" y="2555"/>
                <a:ext cx="267" cy="433"/>
              </a:xfrm>
              <a:custGeom>
                <a:avLst/>
                <a:gdLst>
                  <a:gd name="T0" fmla="*/ 70 w 268"/>
                  <a:gd name="T1" fmla="*/ 0 h 432"/>
                  <a:gd name="T2" fmla="*/ 0 w 268"/>
                  <a:gd name="T3" fmla="*/ 295 h 432"/>
                  <a:gd name="T4" fmla="*/ 64 w 268"/>
                  <a:gd name="T5" fmla="*/ 433 h 432"/>
                  <a:gd name="T6" fmla="*/ 219 w 268"/>
                  <a:gd name="T7" fmla="*/ 319 h 432"/>
                  <a:gd name="T8" fmla="*/ 267 w 268"/>
                  <a:gd name="T9" fmla="*/ 18 h 432"/>
                  <a:gd name="T10" fmla="*/ 70 w 268"/>
                  <a:gd name="T11" fmla="*/ 0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8" h="432">
                    <a:moveTo>
                      <a:pt x="70" y="0"/>
                    </a:moveTo>
                    <a:lnTo>
                      <a:pt x="0" y="294"/>
                    </a:lnTo>
                    <a:lnTo>
                      <a:pt x="64" y="432"/>
                    </a:lnTo>
                    <a:lnTo>
                      <a:pt x="220" y="318"/>
                    </a:lnTo>
                    <a:lnTo>
                      <a:pt x="268" y="1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0" name="Freeform 34"/>
              <p:cNvSpPr>
                <a:spLocks noChangeAspect="1"/>
              </p:cNvSpPr>
              <p:nvPr/>
            </p:nvSpPr>
            <p:spPr bwMode="auto">
              <a:xfrm>
                <a:off x="3416" y="2532"/>
                <a:ext cx="298" cy="264"/>
              </a:xfrm>
              <a:custGeom>
                <a:avLst/>
                <a:gdLst>
                  <a:gd name="T0" fmla="*/ 298 w 298"/>
                  <a:gd name="T1" fmla="*/ 36 h 264"/>
                  <a:gd name="T2" fmla="*/ 250 w 298"/>
                  <a:gd name="T3" fmla="*/ 264 h 264"/>
                  <a:gd name="T4" fmla="*/ 0 w 298"/>
                  <a:gd name="T5" fmla="*/ 229 h 264"/>
                  <a:gd name="T6" fmla="*/ 58 w 298"/>
                  <a:gd name="T7" fmla="*/ 0 h 264"/>
                  <a:gd name="T8" fmla="*/ 298 w 298"/>
                  <a:gd name="T9" fmla="*/ 36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" h="264">
                    <a:moveTo>
                      <a:pt x="298" y="36"/>
                    </a:moveTo>
                    <a:lnTo>
                      <a:pt x="250" y="264"/>
                    </a:lnTo>
                    <a:lnTo>
                      <a:pt x="0" y="229"/>
                    </a:lnTo>
                    <a:lnTo>
                      <a:pt x="58" y="0"/>
                    </a:lnTo>
                    <a:lnTo>
                      <a:pt x="298" y="3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699998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1" name="Freeform 35"/>
              <p:cNvSpPr>
                <a:spLocks noChangeAspect="1"/>
              </p:cNvSpPr>
              <p:nvPr/>
            </p:nvSpPr>
            <p:spPr bwMode="auto">
              <a:xfrm>
                <a:off x="4553" y="2532"/>
                <a:ext cx="291" cy="450"/>
              </a:xfrm>
              <a:custGeom>
                <a:avLst/>
                <a:gdLst>
                  <a:gd name="T0" fmla="*/ 63 w 291"/>
                  <a:gd name="T1" fmla="*/ 0 h 449"/>
                  <a:gd name="T2" fmla="*/ 0 w 291"/>
                  <a:gd name="T3" fmla="*/ 328 h 449"/>
                  <a:gd name="T4" fmla="*/ 87 w 291"/>
                  <a:gd name="T5" fmla="*/ 450 h 449"/>
                  <a:gd name="T6" fmla="*/ 241 w 291"/>
                  <a:gd name="T7" fmla="*/ 345 h 449"/>
                  <a:gd name="T8" fmla="*/ 291 w 291"/>
                  <a:gd name="T9" fmla="*/ 27 h 449"/>
                  <a:gd name="T10" fmla="*/ 63 w 291"/>
                  <a:gd name="T11" fmla="*/ 0 h 4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1" h="449">
                    <a:moveTo>
                      <a:pt x="63" y="0"/>
                    </a:moveTo>
                    <a:lnTo>
                      <a:pt x="0" y="327"/>
                    </a:lnTo>
                    <a:lnTo>
                      <a:pt x="87" y="449"/>
                    </a:lnTo>
                    <a:lnTo>
                      <a:pt x="241" y="344"/>
                    </a:lnTo>
                    <a:lnTo>
                      <a:pt x="291" y="27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2" name="Freeform 36"/>
              <p:cNvSpPr>
                <a:spLocks noChangeAspect="1"/>
              </p:cNvSpPr>
              <p:nvPr/>
            </p:nvSpPr>
            <p:spPr bwMode="auto">
              <a:xfrm>
                <a:off x="4374" y="3295"/>
                <a:ext cx="306" cy="474"/>
              </a:xfrm>
              <a:custGeom>
                <a:avLst/>
                <a:gdLst>
                  <a:gd name="T0" fmla="*/ 234 w 306"/>
                  <a:gd name="T1" fmla="*/ 474 h 516"/>
                  <a:gd name="T2" fmla="*/ 306 w 306"/>
                  <a:gd name="T3" fmla="*/ 154 h 516"/>
                  <a:gd name="T4" fmla="*/ 234 w 306"/>
                  <a:gd name="T5" fmla="*/ 0 h 516"/>
                  <a:gd name="T6" fmla="*/ 78 w 306"/>
                  <a:gd name="T7" fmla="*/ 138 h 516"/>
                  <a:gd name="T8" fmla="*/ 0 w 306"/>
                  <a:gd name="T9" fmla="*/ 452 h 516"/>
                  <a:gd name="T10" fmla="*/ 234 w 306"/>
                  <a:gd name="T11" fmla="*/ 474 h 5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06" h="516">
                    <a:moveTo>
                      <a:pt x="234" y="516"/>
                    </a:moveTo>
                    <a:lnTo>
                      <a:pt x="306" y="168"/>
                    </a:lnTo>
                    <a:lnTo>
                      <a:pt x="234" y="0"/>
                    </a:lnTo>
                    <a:lnTo>
                      <a:pt x="78" y="150"/>
                    </a:lnTo>
                    <a:lnTo>
                      <a:pt x="0" y="492"/>
                    </a:lnTo>
                    <a:lnTo>
                      <a:pt x="234" y="51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ObliqueBottomLeft">
                  <a:rot lat="300000" lon="1500000" rev="0"/>
                </a:camera>
                <a:lightRig rig="legacyFlat2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3" name="Freeform 37"/>
              <p:cNvSpPr>
                <a:spLocks noChangeAspect="1"/>
              </p:cNvSpPr>
              <p:nvPr/>
            </p:nvSpPr>
            <p:spPr bwMode="auto">
              <a:xfrm>
                <a:off x="3099" y="3540"/>
                <a:ext cx="325" cy="264"/>
              </a:xfrm>
              <a:custGeom>
                <a:avLst/>
                <a:gdLst>
                  <a:gd name="T0" fmla="*/ 0 w 324"/>
                  <a:gd name="T1" fmla="*/ 244 h 264"/>
                  <a:gd name="T2" fmla="*/ 90 w 324"/>
                  <a:gd name="T3" fmla="*/ 0 h 264"/>
                  <a:gd name="T4" fmla="*/ 325 w 324"/>
                  <a:gd name="T5" fmla="*/ 28 h 264"/>
                  <a:gd name="T6" fmla="*/ 252 w 324"/>
                  <a:gd name="T7" fmla="*/ 264 h 264"/>
                  <a:gd name="T8" fmla="*/ 0 w 324"/>
                  <a:gd name="T9" fmla="*/ 244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4" h="264">
                    <a:moveTo>
                      <a:pt x="0" y="244"/>
                    </a:moveTo>
                    <a:lnTo>
                      <a:pt x="90" y="0"/>
                    </a:lnTo>
                    <a:lnTo>
                      <a:pt x="324" y="28"/>
                    </a:lnTo>
                    <a:lnTo>
                      <a:pt x="251" y="264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999997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4" name="Freeform 38"/>
              <p:cNvSpPr>
                <a:spLocks noChangeAspect="1"/>
              </p:cNvSpPr>
              <p:nvPr/>
            </p:nvSpPr>
            <p:spPr bwMode="auto">
              <a:xfrm>
                <a:off x="4172" y="2528"/>
                <a:ext cx="288" cy="264"/>
              </a:xfrm>
              <a:custGeom>
                <a:avLst/>
                <a:gdLst>
                  <a:gd name="T0" fmla="*/ 288 w 288"/>
                  <a:gd name="T1" fmla="*/ 26 h 264"/>
                  <a:gd name="T2" fmla="*/ 244 w 288"/>
                  <a:gd name="T3" fmla="*/ 264 h 264"/>
                  <a:gd name="T4" fmla="*/ 0 w 288"/>
                  <a:gd name="T5" fmla="*/ 232 h 264"/>
                  <a:gd name="T6" fmla="*/ 67 w 288"/>
                  <a:gd name="T7" fmla="*/ 0 h 264"/>
                  <a:gd name="T8" fmla="*/ 288 w 288"/>
                  <a:gd name="T9" fmla="*/ 26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" h="264">
                    <a:moveTo>
                      <a:pt x="288" y="26"/>
                    </a:moveTo>
                    <a:lnTo>
                      <a:pt x="244" y="264"/>
                    </a:lnTo>
                    <a:lnTo>
                      <a:pt x="0" y="232"/>
                    </a:lnTo>
                    <a:lnTo>
                      <a:pt x="67" y="0"/>
                    </a:lnTo>
                    <a:lnTo>
                      <a:pt x="288" y="26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699998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792615" name="Freeform 39"/>
              <p:cNvSpPr>
                <a:spLocks noChangeAspect="1"/>
              </p:cNvSpPr>
              <p:nvPr/>
            </p:nvSpPr>
            <p:spPr bwMode="auto">
              <a:xfrm>
                <a:off x="3969" y="3525"/>
                <a:ext cx="305" cy="267"/>
              </a:xfrm>
              <a:custGeom>
                <a:avLst/>
                <a:gdLst>
                  <a:gd name="T0" fmla="*/ 0 w 305"/>
                  <a:gd name="T1" fmla="*/ 237 h 267"/>
                  <a:gd name="T2" fmla="*/ 76 w 305"/>
                  <a:gd name="T3" fmla="*/ 0 h 267"/>
                  <a:gd name="T4" fmla="*/ 305 w 305"/>
                  <a:gd name="T5" fmla="*/ 32 h 267"/>
                  <a:gd name="T6" fmla="*/ 241 w 305"/>
                  <a:gd name="T7" fmla="*/ 267 h 267"/>
                  <a:gd name="T8" fmla="*/ 0 w 305"/>
                  <a:gd name="T9" fmla="*/ 237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5" h="267">
                    <a:moveTo>
                      <a:pt x="0" y="237"/>
                    </a:moveTo>
                    <a:lnTo>
                      <a:pt x="76" y="0"/>
                    </a:lnTo>
                    <a:lnTo>
                      <a:pt x="305" y="32"/>
                    </a:lnTo>
                    <a:lnTo>
                      <a:pt x="241" y="267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FFCC00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Left">
                  <a:rot lat="20999997" lon="1200000" rev="0"/>
                </a:camera>
                <a:lightRig rig="legacyFlat2" dir="b"/>
              </a:scene3d>
              <a:sp3d extrusionH="354000" prstMaterial="legacyMatte">
                <a:bevelT w="13500" h="13500" prst="angle"/>
                <a:bevelB w="13500" h="13500" prst="angle"/>
                <a:extrusionClr>
                  <a:srgbClr val="FFCC00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</p:grpSp>
        <p:sp>
          <p:nvSpPr>
            <p:cNvPr id="792616" name="Oval 40"/>
            <p:cNvSpPr>
              <a:spLocks noChangeAspect="1" noChangeArrowheads="1"/>
            </p:cNvSpPr>
            <p:nvPr/>
          </p:nvSpPr>
          <p:spPr bwMode="auto">
            <a:xfrm rot="-1752761">
              <a:off x="4309" y="334"/>
              <a:ext cx="349" cy="26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nl-NL" sz="18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7" name="Oval 41"/>
            <p:cNvSpPr>
              <a:spLocks noChangeAspect="1" noChangeArrowheads="1"/>
            </p:cNvSpPr>
            <p:nvPr/>
          </p:nvSpPr>
          <p:spPr bwMode="auto">
            <a:xfrm rot="-1752761">
              <a:off x="4791" y="334"/>
              <a:ext cx="349" cy="26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8" name="Line 42"/>
            <p:cNvSpPr>
              <a:spLocks noChangeAspect="1" noChangeShapeType="1"/>
            </p:cNvSpPr>
            <p:nvPr/>
          </p:nvSpPr>
          <p:spPr bwMode="auto">
            <a:xfrm rot="18664111" flipV="1">
              <a:off x="4430" y="349"/>
              <a:ext cx="81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19" name="Text Box 43"/>
            <p:cNvSpPr txBox="1">
              <a:spLocks noChangeAspect="1" noChangeArrowheads="1"/>
            </p:cNvSpPr>
            <p:nvPr/>
          </p:nvSpPr>
          <p:spPr bwMode="auto">
            <a:xfrm>
              <a:off x="4453" y="301"/>
              <a:ext cx="25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  <a:defRPr/>
              </a:pPr>
              <a:r>
                <a:rPr lang="de-CH" sz="1800" b="1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S</a:t>
              </a:r>
              <a:r>
                <a:rPr lang="de-CH" sz="1800" b="1" baseline="-25000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L</a:t>
              </a:r>
              <a:endParaRPr lang="de-CH" sz="1800" b="1">
                <a:solidFill>
                  <a:srgbClr val="0143B9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92620" name="Line 44"/>
            <p:cNvSpPr>
              <a:spLocks noChangeAspect="1" noChangeShapeType="1"/>
            </p:cNvSpPr>
            <p:nvPr/>
          </p:nvSpPr>
          <p:spPr bwMode="auto">
            <a:xfrm rot="466732" flipV="1">
              <a:off x="4924" y="335"/>
              <a:ext cx="94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2400" i="0">
                <a:solidFill>
                  <a:srgbClr val="0143B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92621" name="Text Box 45"/>
            <p:cNvSpPr txBox="1">
              <a:spLocks noChangeAspect="1" noChangeArrowheads="1"/>
            </p:cNvSpPr>
            <p:nvPr/>
          </p:nvSpPr>
          <p:spPr bwMode="auto">
            <a:xfrm>
              <a:off x="4912" y="389"/>
              <a:ext cx="2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  <a:defRPr/>
              </a:pPr>
              <a:r>
                <a:rPr lang="de-CH" sz="1800" b="1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S</a:t>
              </a:r>
              <a:r>
                <a:rPr lang="de-CH" sz="1800" b="1" baseline="-25000">
                  <a:solidFill>
                    <a:srgbClr val="0143B9"/>
                  </a:solidFill>
                  <a:latin typeface="Times New Roman" charset="0"/>
                  <a:ea typeface="ＭＳ Ｐゴシック" charset="0"/>
                </a:rPr>
                <a:t>R</a:t>
              </a:r>
              <a:endParaRPr lang="de-CH" sz="1800" b="1">
                <a:solidFill>
                  <a:srgbClr val="0143B9"/>
                </a:solidFill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58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78F625-B9E3-40AC-B559-AE3316434AB0}"/>
              </a:ext>
            </a:extLst>
          </p:cNvPr>
          <p:cNvSpPr/>
          <p:nvPr/>
        </p:nvSpPr>
        <p:spPr bwMode="auto">
          <a:xfrm>
            <a:off x="177799" y="5855798"/>
            <a:ext cx="4591051" cy="7937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476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 </a:t>
            </a:r>
          </a:p>
        </p:txBody>
      </p:sp>
      <p:sp>
        <p:nvSpPr>
          <p:cNvPr id="822274" name="Oval 2"/>
          <p:cNvSpPr>
            <a:spLocks noChangeArrowheads="1"/>
          </p:cNvSpPr>
          <p:nvPr/>
        </p:nvSpPr>
        <p:spPr bwMode="auto">
          <a:xfrm>
            <a:off x="6419850" y="838200"/>
            <a:ext cx="2116138" cy="1979613"/>
          </a:xfrm>
          <a:prstGeom prst="ellipse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pic>
        <p:nvPicPr>
          <p:cNvPr id="205828" name="Picture 4" descr="formu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5" y="1244702"/>
            <a:ext cx="4159250" cy="87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277" name="Text Box 5"/>
          <p:cNvSpPr txBox="1">
            <a:spLocks noChangeArrowheads="1"/>
          </p:cNvSpPr>
          <p:nvPr/>
        </p:nvSpPr>
        <p:spPr bwMode="auto">
          <a:xfrm>
            <a:off x="3251200" y="2392363"/>
            <a:ext cx="280987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Overhauser field 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B</a:t>
            </a:r>
            <a:r>
              <a:rPr kumimoji="0" lang="en-US" sz="2200" b="1" i="1" u="none" strike="noStrike" kern="1200" cap="none" spc="0" normalizeH="0" baseline="-2500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05830" name="Group 6"/>
          <p:cNvGrpSpPr>
            <a:grpSpLocks/>
          </p:cNvGrpSpPr>
          <p:nvPr/>
        </p:nvGrpSpPr>
        <p:grpSpPr bwMode="auto">
          <a:xfrm>
            <a:off x="457200" y="2852936"/>
            <a:ext cx="8248650" cy="1219200"/>
            <a:chOff x="288" y="1920"/>
            <a:chExt cx="5196" cy="768"/>
          </a:xfrm>
        </p:grpSpPr>
        <p:sp>
          <p:nvSpPr>
            <p:cNvPr id="822279" name="Rectangle 7"/>
            <p:cNvSpPr>
              <a:spLocks noChangeArrowheads="1"/>
            </p:cNvSpPr>
            <p:nvPr/>
          </p:nvSpPr>
          <p:spPr bwMode="auto">
            <a:xfrm>
              <a:off x="288" y="1920"/>
              <a:ext cx="5196" cy="768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280" name="Text Box 8"/>
            <p:cNvSpPr txBox="1">
              <a:spLocks noChangeArrowheads="1"/>
            </p:cNvSpPr>
            <p:nvPr/>
          </p:nvSpPr>
          <p:spPr bwMode="auto">
            <a:xfrm>
              <a:off x="522" y="2031"/>
              <a:ext cx="135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Full polarization</a:t>
              </a:r>
            </a:p>
          </p:txBody>
        </p:sp>
        <p:pic>
          <p:nvPicPr>
            <p:cNvPr id="205878" name="Picture 9" descr="formul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0" y="2051"/>
              <a:ext cx="1226" cy="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2282" name="Rectangle 10"/>
            <p:cNvSpPr>
              <a:spLocks noChangeArrowheads="1"/>
            </p:cNvSpPr>
            <p:nvPr/>
          </p:nvSpPr>
          <p:spPr bwMode="auto">
            <a:xfrm>
              <a:off x="3906" y="2102"/>
              <a:ext cx="137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GaAs: </a:t>
              </a:r>
              <a:r>
                <a:rPr kumimoji="0" lang="en-US" sz="2200" b="0" i="1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 ~ </a:t>
              </a: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5.5 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Paget, 1977</a:t>
              </a:r>
            </a:p>
          </p:txBody>
        </p:sp>
        <p:grpSp>
          <p:nvGrpSpPr>
            <p:cNvPr id="205880" name="Group 11"/>
            <p:cNvGrpSpPr>
              <a:grpSpLocks/>
            </p:cNvGrpSpPr>
            <p:nvPr/>
          </p:nvGrpSpPr>
          <p:grpSpPr bwMode="auto">
            <a:xfrm>
              <a:off x="432" y="2352"/>
              <a:ext cx="1632" cy="192"/>
              <a:chOff x="432" y="3024"/>
              <a:chExt cx="1632" cy="192"/>
            </a:xfrm>
          </p:grpSpPr>
          <p:sp>
            <p:nvSpPr>
              <p:cNvPr id="822284" name="Line 12"/>
              <p:cNvSpPr>
                <a:spLocks noChangeShapeType="1"/>
              </p:cNvSpPr>
              <p:nvPr/>
            </p:nvSpPr>
            <p:spPr bwMode="auto">
              <a:xfrm flipV="1">
                <a:off x="1424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85" name="Line 13"/>
              <p:cNvSpPr>
                <a:spLocks noChangeShapeType="1"/>
              </p:cNvSpPr>
              <p:nvPr/>
            </p:nvSpPr>
            <p:spPr bwMode="auto">
              <a:xfrm flipV="1">
                <a:off x="1589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86" name="Line 14"/>
              <p:cNvSpPr>
                <a:spLocks noChangeShapeType="1"/>
              </p:cNvSpPr>
              <p:nvPr/>
            </p:nvSpPr>
            <p:spPr bwMode="auto">
              <a:xfrm flipV="1">
                <a:off x="1755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87" name="Line 15"/>
              <p:cNvSpPr>
                <a:spLocks noChangeShapeType="1"/>
              </p:cNvSpPr>
              <p:nvPr/>
            </p:nvSpPr>
            <p:spPr bwMode="auto">
              <a:xfrm flipV="1">
                <a:off x="1920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88" name="Line 16"/>
              <p:cNvSpPr>
                <a:spLocks noChangeShapeType="1"/>
              </p:cNvSpPr>
              <p:nvPr/>
            </p:nvSpPr>
            <p:spPr bwMode="auto">
              <a:xfrm flipV="1">
                <a:off x="1259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89" name="Line 17"/>
              <p:cNvSpPr>
                <a:spLocks noChangeShapeType="1"/>
              </p:cNvSpPr>
              <p:nvPr/>
            </p:nvSpPr>
            <p:spPr bwMode="auto">
              <a:xfrm flipV="1">
                <a:off x="597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90" name="Line 18"/>
              <p:cNvSpPr>
                <a:spLocks noChangeShapeType="1"/>
              </p:cNvSpPr>
              <p:nvPr/>
            </p:nvSpPr>
            <p:spPr bwMode="auto">
              <a:xfrm flipV="1">
                <a:off x="763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91" name="Line 19"/>
              <p:cNvSpPr>
                <a:spLocks noChangeShapeType="1"/>
              </p:cNvSpPr>
              <p:nvPr/>
            </p:nvSpPr>
            <p:spPr bwMode="auto">
              <a:xfrm flipV="1">
                <a:off x="928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92" name="Line 20"/>
              <p:cNvSpPr>
                <a:spLocks noChangeShapeType="1"/>
              </p:cNvSpPr>
              <p:nvPr/>
            </p:nvSpPr>
            <p:spPr bwMode="auto">
              <a:xfrm flipV="1">
                <a:off x="1093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93" name="Line 21"/>
              <p:cNvSpPr>
                <a:spLocks noChangeShapeType="1"/>
              </p:cNvSpPr>
              <p:nvPr/>
            </p:nvSpPr>
            <p:spPr bwMode="auto">
              <a:xfrm flipV="1">
                <a:off x="432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2294" name="Line 22"/>
              <p:cNvSpPr>
                <a:spLocks noChangeShapeType="1"/>
              </p:cNvSpPr>
              <p:nvPr/>
            </p:nvSpPr>
            <p:spPr bwMode="auto">
              <a:xfrm flipV="1">
                <a:off x="2064" y="302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822295" name="AutoShape 23"/>
          <p:cNvSpPr>
            <a:spLocks/>
          </p:cNvSpPr>
          <p:nvPr/>
        </p:nvSpPr>
        <p:spPr bwMode="auto">
          <a:xfrm rot="-5400000">
            <a:off x="4536281" y="1412082"/>
            <a:ext cx="223837" cy="1644650"/>
          </a:xfrm>
          <a:prstGeom prst="leftBrace">
            <a:avLst>
              <a:gd name="adj1" fmla="val 6122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05832" name="Group 24"/>
          <p:cNvGrpSpPr>
            <a:grpSpLocks/>
          </p:cNvGrpSpPr>
          <p:nvPr/>
        </p:nvGrpSpPr>
        <p:grpSpPr bwMode="auto">
          <a:xfrm>
            <a:off x="457200" y="4300736"/>
            <a:ext cx="8248650" cy="1463675"/>
            <a:chOff x="288" y="2832"/>
            <a:chExt cx="5196" cy="922"/>
          </a:xfrm>
        </p:grpSpPr>
        <p:sp>
          <p:nvSpPr>
            <p:cNvPr id="822297" name="Rectangle 25"/>
            <p:cNvSpPr>
              <a:spLocks noChangeArrowheads="1"/>
            </p:cNvSpPr>
            <p:nvPr/>
          </p:nvSpPr>
          <p:spPr bwMode="auto">
            <a:xfrm>
              <a:off x="288" y="2832"/>
              <a:ext cx="5196" cy="922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298" name="Text Box 26"/>
            <p:cNvSpPr txBox="1">
              <a:spLocks noChangeArrowheads="1"/>
            </p:cNvSpPr>
            <p:nvPr/>
          </p:nvSpPr>
          <p:spPr bwMode="auto">
            <a:xfrm>
              <a:off x="324" y="2928"/>
              <a:ext cx="181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Statistical polarization</a:t>
              </a:r>
            </a:p>
          </p:txBody>
        </p:sp>
        <p:pic>
          <p:nvPicPr>
            <p:cNvPr id="205863" name="Picture 27" descr="formul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" y="3024"/>
              <a:ext cx="766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2300" name="Rectangle 28"/>
            <p:cNvSpPr>
              <a:spLocks noChangeArrowheads="1"/>
            </p:cNvSpPr>
            <p:nvPr/>
          </p:nvSpPr>
          <p:spPr bwMode="auto">
            <a:xfrm>
              <a:off x="3766" y="2880"/>
              <a:ext cx="168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GaAs dot: </a:t>
              </a:r>
              <a:r>
                <a:rPr kumimoji="0" lang="en-US" sz="2200" b="0" i="1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N ~ </a:t>
              </a: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10</a:t>
              </a:r>
              <a:r>
                <a:rPr kumimoji="0" lang="en-US" sz="2200" b="0" i="0" u="none" strike="noStrike" kern="1200" cap="none" spc="0" normalizeH="0" baseline="3000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6</a:t>
              </a: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1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B</a:t>
              </a:r>
              <a:r>
                <a:rPr kumimoji="0" lang="en-US" sz="2200" b="1" i="1" u="none" strike="noStrike" kern="1200" cap="none" spc="0" normalizeH="0" baseline="-2500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N</a:t>
              </a:r>
              <a:r>
                <a:rPr kumimoji="0" lang="en-US" sz="2200" b="0" i="1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= A </a:t>
              </a: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/</a:t>
              </a:r>
              <a:r>
                <a:rPr kumimoji="0" lang="en-US" sz="2200" b="0" i="1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N</a:t>
              </a:r>
              <a:r>
                <a:rPr kumimoji="0" lang="en-US" sz="2200" b="0" i="0" u="none" strike="noStrike" kern="1200" cap="none" spc="0" normalizeH="0" baseline="3000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1/2</a:t>
              </a: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2200" b="0" i="1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~</a:t>
              </a: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5 mT</a:t>
              </a:r>
            </a:p>
          </p:txBody>
        </p:sp>
        <p:sp>
          <p:nvSpPr>
            <p:cNvPr id="822301" name="Line 29"/>
            <p:cNvSpPr>
              <a:spLocks noChangeShapeType="1"/>
            </p:cNvSpPr>
            <p:nvPr/>
          </p:nvSpPr>
          <p:spPr bwMode="auto">
            <a:xfrm rot="1882380" flipV="1">
              <a:off x="1424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02" name="Line 30"/>
            <p:cNvSpPr>
              <a:spLocks noChangeShapeType="1"/>
            </p:cNvSpPr>
            <p:nvPr/>
          </p:nvSpPr>
          <p:spPr bwMode="auto">
            <a:xfrm rot="7640961" flipV="1">
              <a:off x="1589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03" name="Line 31"/>
            <p:cNvSpPr>
              <a:spLocks noChangeShapeType="1"/>
            </p:cNvSpPr>
            <p:nvPr/>
          </p:nvSpPr>
          <p:spPr bwMode="auto">
            <a:xfrm rot="20245551" flipV="1">
              <a:off x="1755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04" name="Line 32"/>
            <p:cNvSpPr>
              <a:spLocks noChangeShapeType="1"/>
            </p:cNvSpPr>
            <p:nvPr/>
          </p:nvSpPr>
          <p:spPr bwMode="auto">
            <a:xfrm rot="3548347" flipV="1">
              <a:off x="1921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05" name="Line 33"/>
            <p:cNvSpPr>
              <a:spLocks noChangeShapeType="1"/>
            </p:cNvSpPr>
            <p:nvPr/>
          </p:nvSpPr>
          <p:spPr bwMode="auto">
            <a:xfrm rot="20628647" flipV="1">
              <a:off x="1259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06" name="Line 34"/>
            <p:cNvSpPr>
              <a:spLocks noChangeShapeType="1"/>
            </p:cNvSpPr>
            <p:nvPr/>
          </p:nvSpPr>
          <p:spPr bwMode="auto">
            <a:xfrm rot="3548347" flipV="1">
              <a:off x="597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07" name="Line 35"/>
            <p:cNvSpPr>
              <a:spLocks noChangeShapeType="1"/>
            </p:cNvSpPr>
            <p:nvPr/>
          </p:nvSpPr>
          <p:spPr bwMode="auto">
            <a:xfrm rot="21137286" flipV="1">
              <a:off x="763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08" name="Line 36"/>
            <p:cNvSpPr>
              <a:spLocks noChangeShapeType="1"/>
            </p:cNvSpPr>
            <p:nvPr/>
          </p:nvSpPr>
          <p:spPr bwMode="auto">
            <a:xfrm rot="8227266" flipV="1">
              <a:off x="928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09" name="Line 37"/>
            <p:cNvSpPr>
              <a:spLocks noChangeShapeType="1"/>
            </p:cNvSpPr>
            <p:nvPr/>
          </p:nvSpPr>
          <p:spPr bwMode="auto">
            <a:xfrm rot="1895935" flipV="1">
              <a:off x="1093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10" name="Line 38"/>
            <p:cNvSpPr>
              <a:spLocks noChangeShapeType="1"/>
            </p:cNvSpPr>
            <p:nvPr/>
          </p:nvSpPr>
          <p:spPr bwMode="auto">
            <a:xfrm rot="19942735" flipV="1">
              <a:off x="432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2311" name="Line 39"/>
            <p:cNvSpPr>
              <a:spLocks noChangeShapeType="1"/>
            </p:cNvSpPr>
            <p:nvPr/>
          </p:nvSpPr>
          <p:spPr bwMode="auto">
            <a:xfrm rot="1354449" flipV="1">
              <a:off x="2064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22312" name="Text Box 40"/>
          <p:cNvSpPr txBox="1">
            <a:spLocks noChangeArrowheads="1"/>
          </p:cNvSpPr>
          <p:nvPr/>
        </p:nvSpPr>
        <p:spPr bwMode="auto">
          <a:xfrm>
            <a:off x="4946650" y="5157192"/>
            <a:ext cx="43053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642938">
              <a:tabLst>
                <a:tab pos="749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320675" algn="l" defTabSz="642938">
              <a:tabLst>
                <a:tab pos="749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642938" algn="l" defTabSz="642938">
              <a:tabLst>
                <a:tab pos="749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963613" algn="l" defTabSz="642938">
              <a:tabLst>
                <a:tab pos="749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285875" algn="l" defTabSz="642938">
              <a:tabLst>
                <a:tab pos="749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743075" defTabSz="642938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00275" defTabSz="642938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657475" defTabSz="642938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114675" defTabSz="642938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6429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Merkulov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Efros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, Rosen, PRB 2002</a:t>
            </a:r>
          </a:p>
          <a:p>
            <a:pPr marL="0" marR="0" lvl="0" indent="0" algn="l" defTabSz="6429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Khaetskii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, Loss,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Glazman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, PRL 2002</a:t>
            </a:r>
          </a:p>
        </p:txBody>
      </p:sp>
      <p:sp>
        <p:nvSpPr>
          <p:cNvPr id="822313" name="Rectangle 41"/>
          <p:cNvSpPr>
            <a:spLocks noChangeArrowheads="1"/>
          </p:cNvSpPr>
          <p:nvPr/>
        </p:nvSpPr>
        <p:spPr bwMode="auto">
          <a:xfrm>
            <a:off x="457200" y="5970786"/>
            <a:ext cx="8248650" cy="533400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05835" name="Group 42"/>
          <p:cNvGrpSpPr>
            <a:grpSpLocks/>
          </p:cNvGrpSpPr>
          <p:nvPr/>
        </p:nvGrpSpPr>
        <p:grpSpPr bwMode="auto">
          <a:xfrm>
            <a:off x="465138" y="6000949"/>
            <a:ext cx="7827962" cy="452437"/>
            <a:chOff x="293" y="3903"/>
            <a:chExt cx="4931" cy="285"/>
          </a:xfrm>
        </p:grpSpPr>
        <p:sp>
          <p:nvSpPr>
            <p:cNvPr id="822315" name="Text Box 43"/>
            <p:cNvSpPr txBox="1">
              <a:spLocks noChangeArrowheads="1"/>
            </p:cNvSpPr>
            <p:nvPr/>
          </p:nvSpPr>
          <p:spPr bwMode="auto">
            <a:xfrm>
              <a:off x="293" y="3903"/>
              <a:ext cx="202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Nuclear correlation time </a:t>
              </a:r>
            </a:p>
          </p:txBody>
        </p:sp>
        <p:sp>
          <p:nvSpPr>
            <p:cNvPr id="822316" name="Rectangle 44"/>
            <p:cNvSpPr>
              <a:spLocks noChangeArrowheads="1"/>
            </p:cNvSpPr>
            <p:nvPr/>
          </p:nvSpPr>
          <p:spPr bwMode="auto">
            <a:xfrm>
              <a:off x="3034" y="3919"/>
              <a:ext cx="2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GaAs: </a:t>
              </a:r>
              <a:r>
                <a:rPr kumimoji="0" lang="en-US" sz="2200" b="0" i="1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~ </a:t>
              </a: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100 </a:t>
              </a: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m</a:t>
              </a: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s - few sec. </a:t>
              </a:r>
            </a:p>
          </p:txBody>
        </p:sp>
      </p:grpSp>
      <p:sp>
        <p:nvSpPr>
          <p:cNvPr id="822317" name="Line 45"/>
          <p:cNvSpPr>
            <a:spLocks noChangeAspect="1" noChangeShapeType="1"/>
          </p:cNvSpPr>
          <p:nvPr/>
        </p:nvSpPr>
        <p:spPr bwMode="auto">
          <a:xfrm rot="14980635" flipV="1">
            <a:off x="7013575" y="2552701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18" name="Line 46"/>
          <p:cNvSpPr>
            <a:spLocks noChangeAspect="1" noChangeShapeType="1"/>
          </p:cNvSpPr>
          <p:nvPr/>
        </p:nvSpPr>
        <p:spPr bwMode="auto">
          <a:xfrm rot="20474396" flipV="1">
            <a:off x="7023100" y="2184400"/>
            <a:ext cx="3270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19" name="Line 47"/>
          <p:cNvSpPr>
            <a:spLocks noChangeAspect="1" noChangeShapeType="1"/>
          </p:cNvSpPr>
          <p:nvPr/>
        </p:nvSpPr>
        <p:spPr bwMode="auto">
          <a:xfrm rot="1022443" flipV="1">
            <a:off x="7239000" y="2400300"/>
            <a:ext cx="3270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0" name="Line 48"/>
          <p:cNvSpPr>
            <a:spLocks noChangeAspect="1" noChangeShapeType="1"/>
          </p:cNvSpPr>
          <p:nvPr/>
        </p:nvSpPr>
        <p:spPr bwMode="auto">
          <a:xfrm rot="5264993" flipV="1">
            <a:off x="6877050" y="1825626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1" name="Line 49"/>
          <p:cNvSpPr>
            <a:spLocks noChangeAspect="1" noChangeShapeType="1"/>
          </p:cNvSpPr>
          <p:nvPr/>
        </p:nvSpPr>
        <p:spPr bwMode="auto">
          <a:xfrm rot="18505875" flipV="1">
            <a:off x="7092950" y="1538288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2" name="Line 50"/>
          <p:cNvSpPr>
            <a:spLocks noChangeAspect="1" noChangeShapeType="1"/>
          </p:cNvSpPr>
          <p:nvPr/>
        </p:nvSpPr>
        <p:spPr bwMode="auto">
          <a:xfrm rot="17644530" flipV="1">
            <a:off x="6516687" y="1360488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3" name="Line 51"/>
          <p:cNvSpPr>
            <a:spLocks noChangeAspect="1" noChangeShapeType="1"/>
          </p:cNvSpPr>
          <p:nvPr/>
        </p:nvSpPr>
        <p:spPr bwMode="auto">
          <a:xfrm rot="14728360" flipV="1">
            <a:off x="7308850" y="1249363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4" name="Line 52"/>
          <p:cNvSpPr>
            <a:spLocks noChangeAspect="1" noChangeShapeType="1"/>
          </p:cNvSpPr>
          <p:nvPr/>
        </p:nvSpPr>
        <p:spPr bwMode="auto">
          <a:xfrm rot="4550471" flipV="1">
            <a:off x="7524750" y="2401888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5" name="Line 53"/>
          <p:cNvSpPr>
            <a:spLocks noChangeAspect="1" noChangeShapeType="1"/>
          </p:cNvSpPr>
          <p:nvPr/>
        </p:nvSpPr>
        <p:spPr bwMode="auto">
          <a:xfrm rot="17107830" flipV="1">
            <a:off x="7669212" y="2041526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6" name="Line 54"/>
          <p:cNvSpPr>
            <a:spLocks noChangeAspect="1" noChangeShapeType="1"/>
          </p:cNvSpPr>
          <p:nvPr/>
        </p:nvSpPr>
        <p:spPr bwMode="auto">
          <a:xfrm rot="459434" flipV="1">
            <a:off x="6516688" y="2092325"/>
            <a:ext cx="3270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7" name="Line 55"/>
          <p:cNvSpPr>
            <a:spLocks noChangeAspect="1" noChangeShapeType="1"/>
          </p:cNvSpPr>
          <p:nvPr/>
        </p:nvSpPr>
        <p:spPr bwMode="auto">
          <a:xfrm rot="14609709" flipV="1">
            <a:off x="7947025" y="2152651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8" name="Line 56"/>
          <p:cNvSpPr>
            <a:spLocks noChangeAspect="1" noChangeShapeType="1"/>
          </p:cNvSpPr>
          <p:nvPr/>
        </p:nvSpPr>
        <p:spPr bwMode="auto">
          <a:xfrm rot="12827278" flipV="1">
            <a:off x="7886700" y="1752600"/>
            <a:ext cx="3270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29" name="Line 57"/>
          <p:cNvSpPr>
            <a:spLocks noChangeAspect="1" noChangeShapeType="1"/>
          </p:cNvSpPr>
          <p:nvPr/>
        </p:nvSpPr>
        <p:spPr bwMode="auto">
          <a:xfrm rot="16200000" flipV="1">
            <a:off x="7669212" y="1322388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0" name="Line 58"/>
          <p:cNvSpPr>
            <a:spLocks noChangeAspect="1" noChangeShapeType="1"/>
          </p:cNvSpPr>
          <p:nvPr/>
        </p:nvSpPr>
        <p:spPr bwMode="auto">
          <a:xfrm rot="15488414" flipV="1">
            <a:off x="7956550" y="1322388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1" name="Line 59"/>
          <p:cNvSpPr>
            <a:spLocks noChangeAspect="1" noChangeShapeType="1"/>
          </p:cNvSpPr>
          <p:nvPr/>
        </p:nvSpPr>
        <p:spPr bwMode="auto">
          <a:xfrm rot="1522227" flipV="1">
            <a:off x="7815263" y="2400300"/>
            <a:ext cx="3270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2" name="Line 60"/>
          <p:cNvSpPr>
            <a:spLocks noChangeAspect="1" noChangeShapeType="1"/>
          </p:cNvSpPr>
          <p:nvPr/>
        </p:nvSpPr>
        <p:spPr bwMode="auto">
          <a:xfrm rot="20125106" flipV="1">
            <a:off x="8174038" y="1968500"/>
            <a:ext cx="3270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3" name="Line 61"/>
          <p:cNvSpPr>
            <a:spLocks noChangeAspect="1" noChangeShapeType="1"/>
          </p:cNvSpPr>
          <p:nvPr/>
        </p:nvSpPr>
        <p:spPr bwMode="auto">
          <a:xfrm rot="17464651" flipV="1">
            <a:off x="8121650" y="1555751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4" name="Line 62"/>
          <p:cNvSpPr>
            <a:spLocks noChangeAspect="1" noChangeShapeType="1"/>
          </p:cNvSpPr>
          <p:nvPr/>
        </p:nvSpPr>
        <p:spPr bwMode="auto">
          <a:xfrm rot="14832735" flipV="1">
            <a:off x="6805612" y="1322388"/>
            <a:ext cx="327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5" name="Line 63"/>
          <p:cNvSpPr>
            <a:spLocks noChangeAspect="1" noChangeShapeType="1"/>
          </p:cNvSpPr>
          <p:nvPr/>
        </p:nvSpPr>
        <p:spPr bwMode="auto">
          <a:xfrm rot="19360876" flipV="1">
            <a:off x="6589713" y="1785938"/>
            <a:ext cx="327025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6" name="Line 64"/>
          <p:cNvSpPr>
            <a:spLocks noChangeAspect="1" noChangeShapeType="1"/>
          </p:cNvSpPr>
          <p:nvPr/>
        </p:nvSpPr>
        <p:spPr bwMode="auto">
          <a:xfrm rot="12753699" flipV="1">
            <a:off x="6554788" y="2398713"/>
            <a:ext cx="327025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7" name="AutoShape 65"/>
          <p:cNvSpPr>
            <a:spLocks noChangeArrowheads="1"/>
          </p:cNvSpPr>
          <p:nvPr/>
        </p:nvSpPr>
        <p:spPr bwMode="auto">
          <a:xfrm rot="2036679">
            <a:off x="7466013" y="1412875"/>
            <a:ext cx="77787" cy="681038"/>
          </a:xfrm>
          <a:prstGeom prst="upArrow">
            <a:avLst>
              <a:gd name="adj1" fmla="val 50000"/>
              <a:gd name="adj2" fmla="val 218879"/>
            </a:avLst>
          </a:prstGeom>
          <a:solidFill>
            <a:schemeClr val="accent1"/>
          </a:solidFill>
          <a:ln w="222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8" name="Oval 66"/>
          <p:cNvSpPr>
            <a:spLocks noChangeArrowheads="1"/>
          </p:cNvSpPr>
          <p:nvPr/>
        </p:nvSpPr>
        <p:spPr bwMode="auto">
          <a:xfrm>
            <a:off x="7327900" y="1662113"/>
            <a:ext cx="287338" cy="2873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22339" name="Line 67"/>
          <p:cNvSpPr>
            <a:spLocks noChangeAspect="1" noChangeShapeType="1"/>
          </p:cNvSpPr>
          <p:nvPr/>
        </p:nvSpPr>
        <p:spPr bwMode="auto">
          <a:xfrm rot="20125106" flipV="1">
            <a:off x="7075488" y="1044575"/>
            <a:ext cx="32702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9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Hyperfine interaction with the nuclear spins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AEBC7D6-B76B-2943-0270-940534511A57}"/>
              </a:ext>
            </a:extLst>
          </p:cNvPr>
          <p:cNvSpPr txBox="1">
            <a:spLocks/>
          </p:cNvSpPr>
          <p:nvPr/>
        </p:nvSpPr>
        <p:spPr>
          <a:xfrm>
            <a:off x="8433196" y="6426087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88233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3"/>
          <p:cNvGrpSpPr>
            <a:grpSpLocks/>
          </p:cNvGrpSpPr>
          <p:nvPr/>
        </p:nvGrpSpPr>
        <p:grpSpPr bwMode="auto">
          <a:xfrm>
            <a:off x="2932846" y="1196752"/>
            <a:ext cx="1999194" cy="4988818"/>
            <a:chOff x="29940" y="1396902"/>
            <a:chExt cx="1998562" cy="4989587"/>
          </a:xfrm>
        </p:grpSpPr>
        <p:pic>
          <p:nvPicPr>
            <p:cNvPr id="21096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0" y="1906748"/>
              <a:ext cx="1911021" cy="1895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607607" y="1396902"/>
              <a:ext cx="955373" cy="4620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GaAs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2253" y="4258018"/>
              <a:ext cx="1296740" cy="3693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~ 10 ns</a:t>
              </a:r>
              <a:endPara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8033" y="5309105"/>
              <a:ext cx="1530103" cy="1077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Petta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et al,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Science 2005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Bluhm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et al.,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Nat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Phys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2008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1336" y="4688297"/>
              <a:ext cx="1827166" cy="3693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CPMG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~ 0.2 ms</a:t>
              </a:r>
              <a:endPara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 bwMode="auto">
          <a:xfrm>
            <a:off x="219874" y="1377727"/>
            <a:ext cx="2695942" cy="4189412"/>
          </a:xfrm>
          <a:prstGeom prst="roundRect">
            <a:avLst>
              <a:gd name="adj" fmla="val 11385"/>
            </a:avLst>
          </a:prstGeom>
          <a:solidFill>
            <a:srgbClr val="E5E5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4829907" y="1227609"/>
            <a:ext cx="1974340" cy="4691624"/>
            <a:chOff x="2547503" y="1392044"/>
            <a:chExt cx="1974858" cy="4692044"/>
          </a:xfrm>
        </p:grpSpPr>
        <p:pic>
          <p:nvPicPr>
            <p:cNvPr id="210955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503" y="1957544"/>
              <a:ext cx="1974858" cy="1895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3343643" y="1392044"/>
              <a:ext cx="458449" cy="4617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Si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47951" y="4227573"/>
              <a:ext cx="1174026" cy="36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~ 1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Symbol" charset="2"/>
                  <a:ea typeface="ＭＳ Ｐゴシック"/>
                  <a:cs typeface="Symbol" charset="2"/>
                </a:rPr>
                <a:t>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s</a:t>
              </a:r>
              <a:endPara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649662" y="5253017"/>
              <a:ext cx="1861995" cy="8310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Kawakami,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Scarlino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, et al,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Nature Nano 2014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47951" y="4653061"/>
              <a:ext cx="1828223" cy="36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CPMG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~ 0.5 ms</a:t>
              </a:r>
              <a:endPara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6811207" y="1288381"/>
            <a:ext cx="2225289" cy="4885635"/>
            <a:chOff x="4768626" y="1453749"/>
            <a:chExt cx="2226026" cy="4885911"/>
          </a:xfrm>
        </p:grpSpPr>
        <p:pic>
          <p:nvPicPr>
            <p:cNvPr id="210949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153" y="1982440"/>
              <a:ext cx="1898700" cy="1793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500705" y="1453749"/>
              <a:ext cx="686027" cy="4619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28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Si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27382" y="4251082"/>
              <a:ext cx="1892491" cy="369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~ 100-250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Symbol" charset="2"/>
                  <a:ea typeface="ＭＳ Ｐゴシック"/>
                  <a:cs typeface="Symbol" charset="2"/>
                </a:rPr>
                <a:t>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s</a:t>
              </a:r>
              <a:endPara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01586" y="5232212"/>
              <a:ext cx="1862124" cy="5848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Veldhorst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, et al,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Nature Nano 2014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768626" y="4676556"/>
              <a:ext cx="2226026" cy="3693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CPMG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~ 28-500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ms</a:t>
              </a:r>
              <a:endPara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980942" y="5754851"/>
              <a:ext cx="1862124" cy="584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Muhonen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et al,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Nature Nano 2014</a:t>
              </a:r>
            </a:p>
          </p:txBody>
        </p:sp>
      </p:grp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1" u="none" strike="noStrike" kern="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Trend 1: Eliminate nuclear spins</a:t>
            </a:r>
          </a:p>
        </p:txBody>
      </p:sp>
      <p:sp>
        <p:nvSpPr>
          <p:cNvPr id="23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210965" name="Picture 2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" t="59452" r="68430" b="28837"/>
          <a:stretch/>
        </p:blipFill>
        <p:spPr bwMode="auto">
          <a:xfrm>
            <a:off x="362051" y="2436167"/>
            <a:ext cx="2396032" cy="57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7" t="59347" r="35891" b="28838"/>
          <a:stretch/>
        </p:blipFill>
        <p:spPr bwMode="auto">
          <a:xfrm>
            <a:off x="362049" y="3401888"/>
            <a:ext cx="2396033" cy="61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4" t="54984" r="4017" b="28837"/>
          <a:stretch/>
        </p:blipFill>
        <p:spPr bwMode="auto">
          <a:xfrm>
            <a:off x="362050" y="4436688"/>
            <a:ext cx="2396033" cy="83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 bwMode="auto">
          <a:xfrm>
            <a:off x="311049" y="1428055"/>
            <a:ext cx="24416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Pulse toolbox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Dynamical decoupling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253958" y="2144689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Ramsey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262186" y="4135784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CPMG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257974" y="3112814"/>
            <a:ext cx="13003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Hahn echo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68283-42B2-3C48-9E05-FE1A636A9336}"/>
              </a:ext>
            </a:extLst>
          </p:cNvPr>
          <p:cNvSpPr txBox="1"/>
          <p:nvPr/>
        </p:nvSpPr>
        <p:spPr>
          <a:xfrm>
            <a:off x="10116616" y="2978695"/>
            <a:ext cx="4224233" cy="846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New kid on the block: Ge </a:t>
            </a:r>
            <a:endParaRPr kumimoji="0" lang="en-NL" sz="1800" b="0" i="1" u="none" strike="noStrike" kern="120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Hendrickx et al, </a:t>
            </a:r>
            <a:r>
              <a:rPr kumimoji="0" lang="en-NL" sz="1800" b="0" i="1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Nature </a:t>
            </a:r>
            <a:r>
              <a:rPr kumimoji="0" lang="en-NL" sz="1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577, 487 (2020)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04A696A-1E1E-5BFF-3C2F-541F7135F842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7">
            <a:extLst>
              <a:ext uri="{FF2B5EF4-FFF2-40B4-BE49-F238E27FC236}">
                <a16:creationId xmlns:a16="http://schemas.microsoft.com/office/drawing/2014/main" id="{F7E245EF-B43E-4869-82F1-79CB7AE7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924" y="1144803"/>
            <a:ext cx="1307996" cy="125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4">
            <a:extLst>
              <a:ext uri="{FF2B5EF4-FFF2-40B4-BE49-F238E27FC236}">
                <a16:creationId xmlns:a16="http://schemas.microsoft.com/office/drawing/2014/main" id="{72068C65-2F0E-4CE4-B52B-3C2165AC92AC}"/>
              </a:ext>
            </a:extLst>
          </p:cNvPr>
          <p:cNvSpPr txBox="1">
            <a:spLocks/>
          </p:cNvSpPr>
          <p:nvPr/>
        </p:nvSpPr>
        <p:spPr bwMode="gray">
          <a:xfrm>
            <a:off x="829132" y="1064392"/>
            <a:ext cx="2840015" cy="405000"/>
          </a:xfrm>
          <a:prstGeom prst="rect">
            <a:avLst/>
          </a:prstGeom>
          <a:noFill/>
        </p:spPr>
        <p:txBody>
          <a:bodyPr vert="horz" lIns="108000" tIns="40500" rIns="108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DINPro-Bold" panose="020B0804020101020102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j-cs"/>
              </a:rPr>
              <a:t>Coherent spins in isotopically purified silicon</a:t>
            </a:r>
          </a:p>
        </p:txBody>
      </p:sp>
      <p:pic>
        <p:nvPicPr>
          <p:cNvPr id="10" name="Picture 57">
            <a:extLst>
              <a:ext uri="{FF2B5EF4-FFF2-40B4-BE49-F238E27FC236}">
                <a16:creationId xmlns:a16="http://schemas.microsoft.com/office/drawing/2014/main" id="{888125A2-9FAD-42F7-AED1-739341B49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49" y="1162064"/>
            <a:ext cx="1307996" cy="125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8">
            <a:extLst>
              <a:ext uri="{FF2B5EF4-FFF2-40B4-BE49-F238E27FC236}">
                <a16:creationId xmlns:a16="http://schemas.microsoft.com/office/drawing/2014/main" id="{76A3770B-86EC-4723-BFCE-84B3CAC4D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35" y="1162063"/>
            <a:ext cx="1257527" cy="118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6E7CEB7-296F-4994-B450-39762B3FA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87" y="4666028"/>
            <a:ext cx="2795293" cy="119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1">
            <a:extLst>
              <a:ext uri="{FF2B5EF4-FFF2-40B4-BE49-F238E27FC236}">
                <a16:creationId xmlns:a16="http://schemas.microsoft.com/office/drawing/2014/main" id="{198F2CDB-CAEF-4C39-9605-C2AFD1474A00}"/>
              </a:ext>
            </a:extLst>
          </p:cNvPr>
          <p:cNvSpPr/>
          <p:nvPr/>
        </p:nvSpPr>
        <p:spPr>
          <a:xfrm>
            <a:off x="6910143" y="1706040"/>
            <a:ext cx="263622" cy="158100"/>
          </a:xfrm>
          <a:prstGeom prst="rightArrow">
            <a:avLst/>
          </a:prstGeom>
          <a:solidFill>
            <a:srgbClr val="1F407A"/>
          </a:solidFill>
          <a:ln w="25400" cap="rnd" cmpd="sng" algn="ctr">
            <a:solidFill>
              <a:srgbClr val="1F40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AB0E8-08BB-449B-872C-D4B12E6E4F7E}"/>
              </a:ext>
            </a:extLst>
          </p:cNvPr>
          <p:cNvSpPr txBox="1"/>
          <p:nvPr/>
        </p:nvSpPr>
        <p:spPr>
          <a:xfrm>
            <a:off x="2517221" y="3801665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For electron spin: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T</a:t>
            </a:r>
            <a:r>
              <a:rPr kumimoji="0" lang="en-GB" sz="135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2</a:t>
            </a:r>
            <a:r>
              <a:rPr kumimoji="0" lang="en-GB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*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= 200us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T</a:t>
            </a:r>
            <a:r>
              <a:rPr kumimoji="0" lang="en-GB" sz="135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2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 = 28ms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F</a:t>
            </a:r>
            <a:r>
              <a:rPr kumimoji="0" lang="en-GB" sz="135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C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Arial" panose="020B0604020202020204" pitchFamily="34" charset="0"/>
              </a:rPr>
              <a:t> = 99.9%</a:t>
            </a:r>
          </a:p>
        </p:txBody>
      </p:sp>
      <p:sp>
        <p:nvSpPr>
          <p:cNvPr id="15" name="CasellaDiTesto 26">
            <a:extLst>
              <a:ext uri="{FF2B5EF4-FFF2-40B4-BE49-F238E27FC236}">
                <a16:creationId xmlns:a16="http://schemas.microsoft.com/office/drawing/2014/main" id="{2376FBE0-6966-4FA3-837D-26B93BA8F993}"/>
              </a:ext>
            </a:extLst>
          </p:cNvPr>
          <p:cNvSpPr txBox="1"/>
          <p:nvPr/>
        </p:nvSpPr>
        <p:spPr>
          <a:xfrm>
            <a:off x="2439035" y="5960313"/>
            <a:ext cx="295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Veldhorst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, et al.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Nat. Nanotech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, 981 (2014)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13D996-DD8B-49F8-96F7-F9BC7EC11618}"/>
              </a:ext>
            </a:extLst>
          </p:cNvPr>
          <p:cNvGrpSpPr/>
          <p:nvPr/>
        </p:nvGrpSpPr>
        <p:grpSpPr>
          <a:xfrm>
            <a:off x="5921119" y="3168626"/>
            <a:ext cx="2994281" cy="2742708"/>
            <a:chOff x="1733370" y="6516687"/>
            <a:chExt cx="3992375" cy="365694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211B64ED-970E-408E-9F33-3CC08C9E9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3370" y="6516687"/>
              <a:ext cx="3157085" cy="328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CasellaDiTesto 30">
              <a:extLst>
                <a:ext uri="{FF2B5EF4-FFF2-40B4-BE49-F238E27FC236}">
                  <a16:creationId xmlns:a16="http://schemas.microsoft.com/office/drawing/2014/main" id="{0E867666-B7A4-4ABA-A819-5300CBB44AF1}"/>
                </a:ext>
              </a:extLst>
            </p:cNvPr>
            <p:cNvSpPr txBox="1"/>
            <p:nvPr/>
          </p:nvSpPr>
          <p:spPr>
            <a:xfrm>
              <a:off x="1786003" y="9804298"/>
              <a:ext cx="3939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22FBE"/>
                  </a:solidFill>
                  <a:effectLst/>
                  <a:uLnTx/>
                  <a:uFillTx/>
                  <a:latin typeface="DINPro" panose="020B0504020101020102"/>
                  <a:ea typeface="ＭＳ Ｐゴシック"/>
                  <a:cs typeface="+mn-cs"/>
                </a:rPr>
                <a:t>Yoneda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22FBE"/>
                  </a:solidFill>
                  <a:effectLst/>
                  <a:uLnTx/>
                  <a:uFillTx/>
                  <a:latin typeface="DINPro" panose="020B0504020101020102"/>
                  <a:ea typeface="ＭＳ Ｐゴシック"/>
                  <a:cs typeface="+mn-cs"/>
                </a:rPr>
                <a:t>, et al. </a:t>
              </a: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22FBE"/>
                  </a:solidFill>
                  <a:effectLst/>
                  <a:uLnTx/>
                  <a:uFillTx/>
                  <a:latin typeface="DINPro" panose="020B0504020101020102"/>
                  <a:ea typeface="ＭＳ Ｐゴシック"/>
                  <a:cs typeface="+mn-cs"/>
                </a:rPr>
                <a:t>Nat. Nanotech </a:t>
              </a: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22FBE"/>
                  </a:solidFill>
                  <a:effectLst/>
                  <a:uLnTx/>
                  <a:uFillTx/>
                  <a:latin typeface="DINPro" panose="020B0504020101020102"/>
                  <a:ea typeface="ＭＳ Ｐゴシック"/>
                  <a:cs typeface="+mn-cs"/>
                </a:rPr>
                <a:t>13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22FBE"/>
                  </a:solidFill>
                  <a:effectLst/>
                  <a:uLnTx/>
                  <a:uFillTx/>
                  <a:latin typeface="DINPro" panose="020B0504020101020102"/>
                  <a:ea typeface="ＭＳ Ｐゴシック"/>
                  <a:cs typeface="+mn-cs"/>
                </a:rPr>
                <a:t>, 102 (2018)</a:t>
              </a:r>
            </a:p>
          </p:txBody>
        </p:sp>
      </p:grpSp>
      <p:sp>
        <p:nvSpPr>
          <p:cNvPr id="25" name="Right Arrow 11">
            <a:extLst>
              <a:ext uri="{FF2B5EF4-FFF2-40B4-BE49-F238E27FC236}">
                <a16:creationId xmlns:a16="http://schemas.microsoft.com/office/drawing/2014/main" id="{00C8A0B6-5FF9-4F43-8C86-A523EF299EBE}"/>
              </a:ext>
            </a:extLst>
          </p:cNvPr>
          <p:cNvSpPr/>
          <p:nvPr/>
        </p:nvSpPr>
        <p:spPr>
          <a:xfrm>
            <a:off x="5228031" y="1722900"/>
            <a:ext cx="263622" cy="158100"/>
          </a:xfrm>
          <a:prstGeom prst="rightArrow">
            <a:avLst/>
          </a:prstGeom>
          <a:solidFill>
            <a:srgbClr val="1F407A"/>
          </a:solidFill>
          <a:ln w="25400" cap="rnd" cmpd="sng" algn="ctr">
            <a:solidFill>
              <a:srgbClr val="1F40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26" name="Rettangolo 46">
            <a:extLst>
              <a:ext uri="{FF2B5EF4-FFF2-40B4-BE49-F238E27FC236}">
                <a16:creationId xmlns:a16="http://schemas.microsoft.com/office/drawing/2014/main" id="{00A63A31-9C6E-4291-B2B2-813EC8D28B24}"/>
              </a:ext>
            </a:extLst>
          </p:cNvPr>
          <p:cNvSpPr/>
          <p:nvPr/>
        </p:nvSpPr>
        <p:spPr>
          <a:xfrm>
            <a:off x="5859461" y="971724"/>
            <a:ext cx="88197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Bold" panose="020B0804020101020102" pitchFamily="34" charset="0"/>
                <a:ea typeface="ＭＳ Ｐゴシック"/>
                <a:cs typeface="+mn-cs"/>
              </a:rPr>
              <a:t>Si-natural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27" name="Rettangolo 47">
            <a:extLst>
              <a:ext uri="{FF2B5EF4-FFF2-40B4-BE49-F238E27FC236}">
                <a16:creationId xmlns:a16="http://schemas.microsoft.com/office/drawing/2014/main" id="{57860A02-8EC9-43BA-B838-B7D114D9128F}"/>
              </a:ext>
            </a:extLst>
          </p:cNvPr>
          <p:cNvSpPr/>
          <p:nvPr/>
        </p:nvSpPr>
        <p:spPr>
          <a:xfrm>
            <a:off x="7387344" y="999900"/>
            <a:ext cx="9300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Bold" panose="020B0804020101020102" pitchFamily="34" charset="0"/>
                <a:ea typeface="ＭＳ Ｐゴシック"/>
                <a:cs typeface="+mn-cs"/>
              </a:rPr>
              <a:t>Si-purified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28" name="Rettangolo 48">
            <a:extLst>
              <a:ext uri="{FF2B5EF4-FFF2-40B4-BE49-F238E27FC236}">
                <a16:creationId xmlns:a16="http://schemas.microsoft.com/office/drawing/2014/main" id="{C53DFEA2-0FFD-413D-8491-73C5F9D83F20}"/>
              </a:ext>
            </a:extLst>
          </p:cNvPr>
          <p:cNvSpPr/>
          <p:nvPr/>
        </p:nvSpPr>
        <p:spPr>
          <a:xfrm>
            <a:off x="4393026" y="969391"/>
            <a:ext cx="55335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Bold" panose="020B0804020101020102" pitchFamily="34" charset="0"/>
                <a:ea typeface="ＭＳ Ｐゴシック"/>
                <a:cs typeface="+mn-cs"/>
              </a:rPr>
              <a:t>GaAs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29" name="Picture 57">
            <a:extLst>
              <a:ext uri="{FF2B5EF4-FFF2-40B4-BE49-F238E27FC236}">
                <a16:creationId xmlns:a16="http://schemas.microsoft.com/office/drawing/2014/main" id="{F0B4BDBC-D292-4C7B-90A1-D87FBD68A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 rot="12012787">
            <a:off x="4637543" y="2017111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7">
            <a:extLst>
              <a:ext uri="{FF2B5EF4-FFF2-40B4-BE49-F238E27FC236}">
                <a16:creationId xmlns:a16="http://schemas.microsoft.com/office/drawing/2014/main" id="{DB875F1F-76F8-4370-BFF7-0CEE54A84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 rot="4936189">
            <a:off x="4652296" y="1333744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57">
            <a:extLst>
              <a:ext uri="{FF2B5EF4-FFF2-40B4-BE49-F238E27FC236}">
                <a16:creationId xmlns:a16="http://schemas.microsoft.com/office/drawing/2014/main" id="{E0CFEC16-29D9-4CB2-A0C0-C70A611A1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 rot="3711046">
            <a:off x="4251529" y="1434168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7">
            <a:extLst>
              <a:ext uri="{FF2B5EF4-FFF2-40B4-BE49-F238E27FC236}">
                <a16:creationId xmlns:a16="http://schemas.microsoft.com/office/drawing/2014/main" id="{BF25AF27-128C-47BC-A3EE-35AD1279B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 rot="18556201">
            <a:off x="4139732" y="1582078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7">
            <a:extLst>
              <a:ext uri="{FF2B5EF4-FFF2-40B4-BE49-F238E27FC236}">
                <a16:creationId xmlns:a16="http://schemas.microsoft.com/office/drawing/2014/main" id="{B5EA52B3-48F9-4066-A468-266967A0C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 rot="13873617">
            <a:off x="4292478" y="1242715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7">
            <a:extLst>
              <a:ext uri="{FF2B5EF4-FFF2-40B4-BE49-F238E27FC236}">
                <a16:creationId xmlns:a16="http://schemas.microsoft.com/office/drawing/2014/main" id="{127079D5-D561-4675-8A72-19FF2221F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 rot="17331086">
            <a:off x="4279229" y="1791432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7">
            <a:extLst>
              <a:ext uri="{FF2B5EF4-FFF2-40B4-BE49-F238E27FC236}">
                <a16:creationId xmlns:a16="http://schemas.microsoft.com/office/drawing/2014/main" id="{EF45DA57-0539-40CD-9839-1C3588C11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 rot="10800000">
            <a:off x="4501595" y="1968631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7">
            <a:extLst>
              <a:ext uri="{FF2B5EF4-FFF2-40B4-BE49-F238E27FC236}">
                <a16:creationId xmlns:a16="http://schemas.microsoft.com/office/drawing/2014/main" id="{E83E97C6-53D4-4B72-82DD-627F12406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>
            <a:off x="4803947" y="1866327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101855-ADE2-471B-85D6-3D1FE41D3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>
            <a:off x="4731515" y="1545868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7">
            <a:extLst>
              <a:ext uri="{FF2B5EF4-FFF2-40B4-BE49-F238E27FC236}">
                <a16:creationId xmlns:a16="http://schemas.microsoft.com/office/drawing/2014/main" id="{C19C3B8D-47B1-49C1-B6E8-898460584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1" t="13139" r="44068" b="69107"/>
          <a:stretch/>
        </p:blipFill>
        <p:spPr bwMode="auto">
          <a:xfrm rot="7148404">
            <a:off x="4411496" y="1419222"/>
            <a:ext cx="165735" cy="22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F25E550-08D8-49DD-90A2-B4972240E3FF}"/>
              </a:ext>
            </a:extLst>
          </p:cNvPr>
          <p:cNvGrpSpPr/>
          <p:nvPr/>
        </p:nvGrpSpPr>
        <p:grpSpPr>
          <a:xfrm>
            <a:off x="700858" y="1842070"/>
            <a:ext cx="3282761" cy="1255982"/>
            <a:chOff x="7060177" y="4223574"/>
            <a:chExt cx="4377015" cy="1674643"/>
          </a:xfrm>
        </p:grpSpPr>
        <p:pic>
          <p:nvPicPr>
            <p:cNvPr id="40" name="Picture 2" descr="Z:\talks\Intel seminar 2018\groundstate.png">
              <a:extLst>
                <a:ext uri="{FF2B5EF4-FFF2-40B4-BE49-F238E27FC236}">
                  <a16:creationId xmlns:a16="http://schemas.microsoft.com/office/drawing/2014/main" id="{5CE472F6-4AF1-449A-B545-D0128D710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177" y="4571758"/>
              <a:ext cx="557904" cy="96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Z:\talks\Intel seminar 2018\meas.png">
              <a:extLst>
                <a:ext uri="{FF2B5EF4-FFF2-40B4-BE49-F238E27FC236}">
                  <a16:creationId xmlns:a16="http://schemas.microsoft.com/office/drawing/2014/main" id="{CFCD9443-31DB-4563-BF27-653A4BDBE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978" y="4618876"/>
              <a:ext cx="652421" cy="51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" descr="Z:\talks\Intel seminar 2018\Xgate.png">
              <a:extLst>
                <a:ext uri="{FF2B5EF4-FFF2-40B4-BE49-F238E27FC236}">
                  <a16:creationId xmlns:a16="http://schemas.microsoft.com/office/drawing/2014/main" id="{7265A1D9-4095-45CB-B2B8-53D0E4690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177" y="5292451"/>
              <a:ext cx="665517" cy="56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Z:\talks\Intel seminar 2018\Ygate.png">
              <a:extLst>
                <a:ext uri="{FF2B5EF4-FFF2-40B4-BE49-F238E27FC236}">
                  <a16:creationId xmlns:a16="http://schemas.microsoft.com/office/drawing/2014/main" id="{1CA9B393-87AF-49B0-886D-77F702708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787" y="5281969"/>
              <a:ext cx="619504" cy="56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5" descr="Z:\talks\Intel seminar 2018\Zgate.png">
              <a:extLst>
                <a:ext uri="{FF2B5EF4-FFF2-40B4-BE49-F238E27FC236}">
                  <a16:creationId xmlns:a16="http://schemas.microsoft.com/office/drawing/2014/main" id="{5F2C93F6-B12B-4F9F-8C11-662007B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0198" y="5283512"/>
              <a:ext cx="597639" cy="5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Z:\talks\Intel seminar 2018\CZgate.png">
              <a:extLst>
                <a:ext uri="{FF2B5EF4-FFF2-40B4-BE49-F238E27FC236}">
                  <a16:creationId xmlns:a16="http://schemas.microsoft.com/office/drawing/2014/main" id="{09648E3B-ECE8-41D7-89D0-CE1A0C118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7228" y="4223574"/>
              <a:ext cx="1649964" cy="167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57AF8D4-B974-4B47-8DA8-9DBFC541957D}"/>
              </a:ext>
            </a:extLst>
          </p:cNvPr>
          <p:cNvSpPr/>
          <p:nvPr/>
        </p:nvSpPr>
        <p:spPr>
          <a:xfrm>
            <a:off x="635675" y="1933759"/>
            <a:ext cx="1920764" cy="1262219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AFF389C5-C38E-405D-8050-F309931AB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1" u="none" strike="noStrike" kern="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Trend 1: Eliminate nuclear spins</a:t>
            </a:r>
          </a:p>
        </p:txBody>
      </p:sp>
      <p:sp>
        <p:nvSpPr>
          <p:cNvPr id="48" name="Footer Placeholder 3">
            <a:extLst>
              <a:ext uri="{FF2B5EF4-FFF2-40B4-BE49-F238E27FC236}">
                <a16:creationId xmlns:a16="http://schemas.microsoft.com/office/drawing/2014/main" id="{2C1F71C3-7126-4B9E-A174-B9DEC7D406CA}"/>
              </a:ext>
            </a:extLst>
          </p:cNvPr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2D6ECB-0B3F-4F3C-89EA-8FA8CB89C9B1}"/>
              </a:ext>
            </a:extLst>
          </p:cNvPr>
          <p:cNvSpPr txBox="1"/>
          <p:nvPr/>
        </p:nvSpPr>
        <p:spPr>
          <a:xfrm>
            <a:off x="2353151" y="3432333"/>
            <a:ext cx="265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In Si28 epilayer (Si-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SiOx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)</a:t>
            </a:r>
            <a:endParaRPr kumimoji="0" lang="en-CH" sz="18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6EC51-90A9-4C5D-8640-14CA3C64D524}"/>
              </a:ext>
            </a:extLst>
          </p:cNvPr>
          <p:cNvSpPr txBox="1"/>
          <p:nvPr/>
        </p:nvSpPr>
        <p:spPr>
          <a:xfrm>
            <a:off x="5960594" y="2775664"/>
            <a:ext cx="281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In Si28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quantu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m well (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SiGe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n-cs"/>
              </a:rPr>
              <a:t>)</a:t>
            </a:r>
            <a:endParaRPr kumimoji="0" lang="en-CH" sz="18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934ED86-F9B6-6785-941A-279B617C2FFD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42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47" grpId="0" animBg="1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4">
            <a:extLst>
              <a:ext uri="{FF2B5EF4-FFF2-40B4-BE49-F238E27FC236}">
                <a16:creationId xmlns:a16="http://schemas.microsoft.com/office/drawing/2014/main" id="{26A3689F-4CA4-42B8-9749-15E2E623D851}"/>
              </a:ext>
            </a:extLst>
          </p:cNvPr>
          <p:cNvSpPr txBox="1">
            <a:spLocks/>
          </p:cNvSpPr>
          <p:nvPr/>
        </p:nvSpPr>
        <p:spPr bwMode="gray">
          <a:xfrm>
            <a:off x="2626312" y="1008226"/>
            <a:ext cx="5558698" cy="405000"/>
          </a:xfrm>
          <a:prstGeom prst="rect">
            <a:avLst/>
          </a:prstGeom>
          <a:noFill/>
        </p:spPr>
        <p:txBody>
          <a:bodyPr vert="horz" lIns="108000" tIns="40500" rIns="108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DINPro-Bold" panose="020B0804020101020102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j-cs"/>
              </a:rPr>
              <a:t>Two-qubit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j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ＭＳ Ｐゴシック"/>
                <a:cs typeface="+mj-cs"/>
              </a:rPr>
              <a:t>devices for electrons in silicon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FC35E43-BB04-4E7F-95DE-A730780CE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1" y="1770675"/>
            <a:ext cx="1306851" cy="217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Z:\My papers\2017\Twoqubitprocessor\Device_schematic.png">
            <a:extLst>
              <a:ext uri="{FF2B5EF4-FFF2-40B4-BE49-F238E27FC236}">
                <a16:creationId xmlns:a16="http://schemas.microsoft.com/office/drawing/2014/main" id="{46748D94-0644-4935-B270-D574FA1B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95" y="1896003"/>
            <a:ext cx="2987068" cy="163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B30F8-11F2-4384-AA89-1B6015A01901}"/>
              </a:ext>
            </a:extLst>
          </p:cNvPr>
          <p:cNvSpPr txBox="1"/>
          <p:nvPr/>
        </p:nvSpPr>
        <p:spPr>
          <a:xfrm>
            <a:off x="1266109" y="1478191"/>
            <a:ext cx="13217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28</a:t>
            </a: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SiMOS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53E02A24-DF0F-41F7-B2C0-D4E58C83A0D1}"/>
              </a:ext>
            </a:extLst>
          </p:cNvPr>
          <p:cNvSpPr txBox="1"/>
          <p:nvPr/>
        </p:nvSpPr>
        <p:spPr>
          <a:xfrm>
            <a:off x="4263451" y="1403709"/>
            <a:ext cx="13217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SiGe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6DB82FC-BAB1-4346-9DDD-991731383976}"/>
              </a:ext>
            </a:extLst>
          </p:cNvPr>
          <p:cNvSpPr txBox="1"/>
          <p:nvPr/>
        </p:nvSpPr>
        <p:spPr>
          <a:xfrm>
            <a:off x="7155535" y="1509486"/>
            <a:ext cx="13217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SiGe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228EEF34-E96F-4DA0-AE5B-3A3F13CE677F}"/>
              </a:ext>
            </a:extLst>
          </p:cNvPr>
          <p:cNvSpPr/>
          <p:nvPr/>
        </p:nvSpPr>
        <p:spPr>
          <a:xfrm>
            <a:off x="678657" y="3960630"/>
            <a:ext cx="2656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Veldhorst et al.,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Nature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526,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410 (2015)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F1E0E232-E7D4-4D01-8A11-6DDDD8F1748A}"/>
              </a:ext>
            </a:extLst>
          </p:cNvPr>
          <p:cNvSpPr/>
          <p:nvPr/>
        </p:nvSpPr>
        <p:spPr>
          <a:xfrm>
            <a:off x="3674514" y="3620566"/>
            <a:ext cx="25383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Watson et al.,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Nature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555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, 633 (2018)</a:t>
            </a:r>
          </a:p>
        </p:txBody>
      </p:sp>
      <p:grpSp>
        <p:nvGrpSpPr>
          <p:cNvPr id="21" name="Gruppo 34">
            <a:extLst>
              <a:ext uri="{FF2B5EF4-FFF2-40B4-BE49-F238E27FC236}">
                <a16:creationId xmlns:a16="http://schemas.microsoft.com/office/drawing/2014/main" id="{8C03384B-C106-4380-AB24-6D6400DB79DE}"/>
              </a:ext>
            </a:extLst>
          </p:cNvPr>
          <p:cNvGrpSpPr/>
          <p:nvPr/>
        </p:nvGrpSpPr>
        <p:grpSpPr>
          <a:xfrm>
            <a:off x="6312382" y="1746385"/>
            <a:ext cx="2368038" cy="1822358"/>
            <a:chOff x="8577498" y="1508173"/>
            <a:chExt cx="3157384" cy="2429810"/>
          </a:xfrm>
        </p:grpSpPr>
        <p:pic>
          <p:nvPicPr>
            <p:cNvPr id="22" name="Immagine 7">
              <a:extLst>
                <a:ext uri="{FF2B5EF4-FFF2-40B4-BE49-F238E27FC236}">
                  <a16:creationId xmlns:a16="http://schemas.microsoft.com/office/drawing/2014/main" id="{3017CE69-CB0A-4F5E-9B8A-D9F380462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5431" y="1593232"/>
              <a:ext cx="3023878" cy="2286198"/>
            </a:xfrm>
            <a:prstGeom prst="rect">
              <a:avLst/>
            </a:prstGeom>
          </p:spPr>
        </p:pic>
        <p:sp>
          <p:nvSpPr>
            <p:cNvPr id="23" name="Rettangolo 31">
              <a:extLst>
                <a:ext uri="{FF2B5EF4-FFF2-40B4-BE49-F238E27FC236}">
                  <a16:creationId xmlns:a16="http://schemas.microsoft.com/office/drawing/2014/main" id="{806F42D5-9FBD-4598-B7EF-DBF12A205E91}"/>
                </a:ext>
              </a:extLst>
            </p:cNvPr>
            <p:cNvSpPr/>
            <p:nvPr/>
          </p:nvSpPr>
          <p:spPr>
            <a:xfrm>
              <a:off x="8577498" y="1605932"/>
              <a:ext cx="358684" cy="317504"/>
            </a:xfrm>
            <a:prstGeom prst="rect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24" name="Rettangolo 32">
              <a:extLst>
                <a:ext uri="{FF2B5EF4-FFF2-40B4-BE49-F238E27FC236}">
                  <a16:creationId xmlns:a16="http://schemas.microsoft.com/office/drawing/2014/main" id="{0DDFBE3F-E111-4E1B-8CBF-3F9B300BC444}"/>
                </a:ext>
              </a:extLst>
            </p:cNvPr>
            <p:cNvSpPr/>
            <p:nvPr/>
          </p:nvSpPr>
          <p:spPr>
            <a:xfrm>
              <a:off x="11376198" y="1508173"/>
              <a:ext cx="358684" cy="317504"/>
            </a:xfrm>
            <a:prstGeom prst="rect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25" name="Rettangolo 33">
              <a:extLst>
                <a:ext uri="{FF2B5EF4-FFF2-40B4-BE49-F238E27FC236}">
                  <a16:creationId xmlns:a16="http://schemas.microsoft.com/office/drawing/2014/main" id="{B2B65202-B45D-448A-B897-D78C3C11508C}"/>
                </a:ext>
              </a:extLst>
            </p:cNvPr>
            <p:cNvSpPr/>
            <p:nvPr/>
          </p:nvSpPr>
          <p:spPr>
            <a:xfrm>
              <a:off x="8577498" y="3620479"/>
              <a:ext cx="358684" cy="317504"/>
            </a:xfrm>
            <a:prstGeom prst="rect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F72FF7-BB81-4353-80B4-C612211DF86E}"/>
              </a:ext>
            </a:extLst>
          </p:cNvPr>
          <p:cNvGrpSpPr/>
          <p:nvPr/>
        </p:nvGrpSpPr>
        <p:grpSpPr>
          <a:xfrm>
            <a:off x="5295133" y="4024931"/>
            <a:ext cx="3375866" cy="1354878"/>
            <a:chOff x="7060177" y="4223574"/>
            <a:chExt cx="4501155" cy="1806504"/>
          </a:xfrm>
        </p:grpSpPr>
        <p:pic>
          <p:nvPicPr>
            <p:cNvPr id="12" name="Picture 2" descr="Z:\talks\Intel seminar 2018\groundstate.png">
              <a:extLst>
                <a:ext uri="{FF2B5EF4-FFF2-40B4-BE49-F238E27FC236}">
                  <a16:creationId xmlns:a16="http://schemas.microsoft.com/office/drawing/2014/main" id="{2A8D4C0E-E255-4A67-AD69-F0FA29361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177" y="4571758"/>
              <a:ext cx="557904" cy="96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Z:\talks\Intel seminar 2018\meas.png">
              <a:extLst>
                <a:ext uri="{FF2B5EF4-FFF2-40B4-BE49-F238E27FC236}">
                  <a16:creationId xmlns:a16="http://schemas.microsoft.com/office/drawing/2014/main" id="{E095C74E-8E12-4814-9C64-BA78B407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978" y="4618876"/>
              <a:ext cx="652421" cy="51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Z:\talks\Intel seminar 2018\Xgate.png">
              <a:extLst>
                <a:ext uri="{FF2B5EF4-FFF2-40B4-BE49-F238E27FC236}">
                  <a16:creationId xmlns:a16="http://schemas.microsoft.com/office/drawing/2014/main" id="{6A3AAC70-3089-41E1-A959-C9CF8DFAB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177" y="5292451"/>
              <a:ext cx="665517" cy="56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Z:\talks\Intel seminar 2018\Ygate.png">
              <a:extLst>
                <a:ext uri="{FF2B5EF4-FFF2-40B4-BE49-F238E27FC236}">
                  <a16:creationId xmlns:a16="http://schemas.microsoft.com/office/drawing/2014/main" id="{AFB4E973-5FF2-4A91-A8BB-D74D1AFA7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787" y="5281969"/>
              <a:ext cx="619504" cy="56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Z:\talks\Intel seminar 2018\Zgate.png">
              <a:extLst>
                <a:ext uri="{FF2B5EF4-FFF2-40B4-BE49-F238E27FC236}">
                  <a16:creationId xmlns:a16="http://schemas.microsoft.com/office/drawing/2014/main" id="{4C692B0C-8C9E-4CAF-B2D8-941D0220A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0198" y="5283512"/>
              <a:ext cx="597639" cy="5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Z:\talks\Intel seminar 2018\CZgate.png">
              <a:extLst>
                <a:ext uri="{FF2B5EF4-FFF2-40B4-BE49-F238E27FC236}">
                  <a16:creationId xmlns:a16="http://schemas.microsoft.com/office/drawing/2014/main" id="{3EB44636-3AC7-46EE-86FD-F27DD0613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7228" y="4223574"/>
              <a:ext cx="1649964" cy="167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B64B5A-0E82-4C9F-9F11-4D0924BF876E}"/>
                </a:ext>
              </a:extLst>
            </p:cNvPr>
            <p:cNvSpPr/>
            <p:nvPr/>
          </p:nvSpPr>
          <p:spPr>
            <a:xfrm>
              <a:off x="9652504" y="4347119"/>
              <a:ext cx="1908828" cy="1682959"/>
            </a:xfrm>
            <a:prstGeom prst="rect">
              <a:avLst/>
            </a:prstGeom>
            <a:noFill/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</p:grpSp>
      <p:sp>
        <p:nvSpPr>
          <p:cNvPr id="28" name="Rettangolo 29">
            <a:extLst>
              <a:ext uri="{FF2B5EF4-FFF2-40B4-BE49-F238E27FC236}">
                <a16:creationId xmlns:a16="http://schemas.microsoft.com/office/drawing/2014/main" id="{0924891C-B817-4B64-BB6C-55F9A5E97B83}"/>
              </a:ext>
            </a:extLst>
          </p:cNvPr>
          <p:cNvSpPr/>
          <p:nvPr/>
        </p:nvSpPr>
        <p:spPr>
          <a:xfrm>
            <a:off x="6446889" y="3600386"/>
            <a:ext cx="2440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Zajac et al.,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Science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359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, 439 (2018)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E0D3-7C0A-49EA-8C7D-335C2BB20E8A}"/>
              </a:ext>
            </a:extLst>
          </p:cNvPr>
          <p:cNvSpPr txBox="1"/>
          <p:nvPr/>
        </p:nvSpPr>
        <p:spPr>
          <a:xfrm>
            <a:off x="556168" y="4713240"/>
            <a:ext cx="48407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Xiao Xue, et al., </a:t>
            </a: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Nature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 </a:t>
            </a: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601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, 343 (2022)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Y.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Noiri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, et al. </a:t>
            </a: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Nature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 </a:t>
            </a: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601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22FBE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, 338 (2022)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022FBE"/>
              </a:solidFill>
              <a:effectLst/>
              <a:uLnTx/>
              <a:uFillTx/>
              <a:latin typeface="DINPro-Medium" panose="020B0604020101020102"/>
              <a:ea typeface="ＭＳ Ｐゴシック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Computing with spin qubits at the surface code error threshold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‘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Now that the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99%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DINPro-Medium" panose="020B0604020101020102"/>
                <a:ea typeface="ＭＳ Ｐゴシック"/>
                <a:cs typeface="+mn-cs"/>
              </a:rPr>
              <a:t> barrier for the two-qubit gate fidelity has been surpassed, semiconductor qubits have gained credibility as a leading platform, not only for scaling but also for high-fidelity control.’</a:t>
            </a:r>
            <a:endParaRPr kumimoji="0" lang="it-IT" sz="1200" b="0" i="1" u="none" strike="noStrike" kern="1200" cap="none" spc="0" normalizeH="0" baseline="0" noProof="0" dirty="0">
              <a:ln>
                <a:noFill/>
              </a:ln>
              <a:solidFill>
                <a:srgbClr val="413C3A"/>
              </a:solidFill>
              <a:effectLst/>
              <a:uLnTx/>
              <a:uFillTx/>
              <a:latin typeface="DINPro-Medium" panose="020B0604020101020102"/>
              <a:ea typeface="ＭＳ Ｐゴシック"/>
              <a:cs typeface="+mn-cs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5EAE545A-A143-4B7E-B089-01F81EBC9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1" u="none" strike="noStrike" kern="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Trend 1: Eliminate nuclear spins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CEB579F1-5ABE-458A-82B3-425721876D03}"/>
              </a:ext>
            </a:extLst>
          </p:cNvPr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3BEFA8-6044-1392-F21E-BA31C8EB06E9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29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834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1234">
            <a:extLst>
              <a:ext uri="{FF2B5EF4-FFF2-40B4-BE49-F238E27FC236}">
                <a16:creationId xmlns:a16="http://schemas.microsoft.com/office/drawing/2014/main" id="{83151238-F4FD-41C5-AE06-B0EF73EC370C}"/>
              </a:ext>
            </a:extLst>
          </p:cNvPr>
          <p:cNvGrpSpPr>
            <a:grpSpLocks/>
          </p:cNvGrpSpPr>
          <p:nvPr/>
        </p:nvGrpSpPr>
        <p:grpSpPr bwMode="auto">
          <a:xfrm>
            <a:off x="4046344" y="3388275"/>
            <a:ext cx="4897438" cy="3214688"/>
            <a:chOff x="113" y="2176"/>
            <a:chExt cx="3085" cy="2025"/>
          </a:xfrm>
        </p:grpSpPr>
        <p:pic>
          <p:nvPicPr>
            <p:cNvPr id="88" name="Picture 1167" descr="rtsb">
              <a:extLst>
                <a:ext uri="{FF2B5EF4-FFF2-40B4-BE49-F238E27FC236}">
                  <a16:creationId xmlns:a16="http://schemas.microsoft.com/office/drawing/2014/main" id="{9D96EF9A-CCAE-40A6-8ADC-9E828909D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176"/>
              <a:ext cx="2586" cy="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Line 1204">
              <a:extLst>
                <a:ext uri="{FF2B5EF4-FFF2-40B4-BE49-F238E27FC236}">
                  <a16:creationId xmlns:a16="http://schemas.microsoft.com/office/drawing/2014/main" id="{FCEEDAB3-6A37-4D69-BA1D-36C833044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3254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0" name="Line 1205">
              <a:extLst>
                <a:ext uri="{FF2B5EF4-FFF2-40B4-BE49-F238E27FC236}">
                  <a16:creationId xmlns:a16="http://schemas.microsoft.com/office/drawing/2014/main" id="{F5A8F6A0-6B3D-4FB0-B6DD-5EF1A3714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3254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1" name="Rectangle 1206">
              <a:extLst>
                <a:ext uri="{FF2B5EF4-FFF2-40B4-BE49-F238E27FC236}">
                  <a16:creationId xmlns:a16="http://schemas.microsoft.com/office/drawing/2014/main" id="{F2C89A1B-8A4F-4531-8079-B96C61CB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3026"/>
              <a:ext cx="69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2" name="Rectangle 1207">
              <a:extLst>
                <a:ext uri="{FF2B5EF4-FFF2-40B4-BE49-F238E27FC236}">
                  <a16:creationId xmlns:a16="http://schemas.microsoft.com/office/drawing/2014/main" id="{A79B0A4D-AF05-4263-A0BB-623720DD4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027"/>
              <a:ext cx="70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3" name="Line 1208">
              <a:extLst>
                <a:ext uri="{FF2B5EF4-FFF2-40B4-BE49-F238E27FC236}">
                  <a16:creationId xmlns:a16="http://schemas.microsoft.com/office/drawing/2014/main" id="{07189BF4-F0B6-4FA8-B192-CEEFF87773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3254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4" name="Line 1209">
              <a:extLst>
                <a:ext uri="{FF2B5EF4-FFF2-40B4-BE49-F238E27FC236}">
                  <a16:creationId xmlns:a16="http://schemas.microsoft.com/office/drawing/2014/main" id="{143D1EA5-3C91-4CF5-B06D-80F965AEE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3254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5" name="Line 1210">
              <a:extLst>
                <a:ext uri="{FF2B5EF4-FFF2-40B4-BE49-F238E27FC236}">
                  <a16:creationId xmlns:a16="http://schemas.microsoft.com/office/drawing/2014/main" id="{FFBB6727-8BF1-4E9A-B9B7-F86AAE05B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2" y="3253"/>
              <a:ext cx="24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6" name="Rectangle 1211">
              <a:extLst>
                <a:ext uri="{FF2B5EF4-FFF2-40B4-BE49-F238E27FC236}">
                  <a16:creationId xmlns:a16="http://schemas.microsoft.com/office/drawing/2014/main" id="{51AB406F-B0B9-4867-89F4-F0BB0AEA5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3026"/>
              <a:ext cx="69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7" name="Rectangle 1212">
              <a:extLst>
                <a:ext uri="{FF2B5EF4-FFF2-40B4-BE49-F238E27FC236}">
                  <a16:creationId xmlns:a16="http://schemas.microsoft.com/office/drawing/2014/main" id="{8760EB50-C60D-4264-A27E-B25D587B0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027"/>
              <a:ext cx="152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" name="Freeform 1213">
              <a:extLst>
                <a:ext uri="{FF2B5EF4-FFF2-40B4-BE49-F238E27FC236}">
                  <a16:creationId xmlns:a16="http://schemas.microsoft.com/office/drawing/2014/main" id="{40ACE325-2BCA-4C56-AF79-E0D7DBF3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3117"/>
              <a:ext cx="272" cy="91"/>
            </a:xfrm>
            <a:custGeom>
              <a:avLst/>
              <a:gdLst>
                <a:gd name="T0" fmla="*/ 0 w 363"/>
                <a:gd name="T1" fmla="*/ 91 h 91"/>
                <a:gd name="T2" fmla="*/ 43 w 363"/>
                <a:gd name="T3" fmla="*/ 0 h 91"/>
                <a:gd name="T4" fmla="*/ 86 w 363"/>
                <a:gd name="T5" fmla="*/ 91 h 91"/>
                <a:gd name="T6" fmla="*/ 0 60000 65536"/>
                <a:gd name="T7" fmla="*/ 0 60000 65536"/>
                <a:gd name="T8" fmla="*/ 0 60000 65536"/>
                <a:gd name="T9" fmla="*/ 0 w 363"/>
                <a:gd name="T10" fmla="*/ 0 h 91"/>
                <a:gd name="T11" fmla="*/ 363 w 363"/>
                <a:gd name="T12" fmla="*/ 91 h 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3" h="91">
                  <a:moveTo>
                    <a:pt x="0" y="91"/>
                  </a:moveTo>
                  <a:cubicBezTo>
                    <a:pt x="60" y="45"/>
                    <a:pt x="121" y="0"/>
                    <a:pt x="181" y="0"/>
                  </a:cubicBezTo>
                  <a:cubicBezTo>
                    <a:pt x="241" y="0"/>
                    <a:pt x="333" y="76"/>
                    <a:pt x="363" y="9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9" name="Line 1214">
              <a:extLst>
                <a:ext uri="{FF2B5EF4-FFF2-40B4-BE49-F238E27FC236}">
                  <a16:creationId xmlns:a16="http://schemas.microsoft.com/office/drawing/2014/main" id="{DE487352-58B7-4FB9-9D6C-7725807F1B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3749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0" name="Line 1215">
              <a:extLst>
                <a:ext uri="{FF2B5EF4-FFF2-40B4-BE49-F238E27FC236}">
                  <a16:creationId xmlns:a16="http://schemas.microsoft.com/office/drawing/2014/main" id="{5C7CC142-DF0F-4F9F-B55C-74617FD99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3749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1" name="Rectangle 1217">
              <a:extLst>
                <a:ext uri="{FF2B5EF4-FFF2-40B4-BE49-F238E27FC236}">
                  <a16:creationId xmlns:a16="http://schemas.microsoft.com/office/drawing/2014/main" id="{FA4F4A0C-F328-46C4-8C10-B944150EB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522"/>
              <a:ext cx="70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2" name="Line 1218">
              <a:extLst>
                <a:ext uri="{FF2B5EF4-FFF2-40B4-BE49-F238E27FC236}">
                  <a16:creationId xmlns:a16="http://schemas.microsoft.com/office/drawing/2014/main" id="{95D5AD7E-1A6F-4CE1-BFD8-E680AE900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3749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3" name="Line 1219">
              <a:extLst>
                <a:ext uri="{FF2B5EF4-FFF2-40B4-BE49-F238E27FC236}">
                  <a16:creationId xmlns:a16="http://schemas.microsoft.com/office/drawing/2014/main" id="{08BD1A42-4B2E-4BB5-9BE6-1125D1C30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3749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4" name="Line 1220">
              <a:extLst>
                <a:ext uri="{FF2B5EF4-FFF2-40B4-BE49-F238E27FC236}">
                  <a16:creationId xmlns:a16="http://schemas.microsoft.com/office/drawing/2014/main" id="{F74C1F45-3AAC-4B77-84D1-14083FD72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2" y="3748"/>
              <a:ext cx="24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5" name="Rectangle 1221">
              <a:extLst>
                <a:ext uri="{FF2B5EF4-FFF2-40B4-BE49-F238E27FC236}">
                  <a16:creationId xmlns:a16="http://schemas.microsoft.com/office/drawing/2014/main" id="{D818BB1F-0D49-4D27-8AF5-4C25A78FD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3521"/>
              <a:ext cx="34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6" name="Rectangle 1222">
              <a:extLst>
                <a:ext uri="{FF2B5EF4-FFF2-40B4-BE49-F238E27FC236}">
                  <a16:creationId xmlns:a16="http://schemas.microsoft.com/office/drawing/2014/main" id="{CA16EC8B-BFE8-4443-BE43-928B794C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522"/>
              <a:ext cx="152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7" name="Freeform 1223">
              <a:extLst>
                <a:ext uri="{FF2B5EF4-FFF2-40B4-BE49-F238E27FC236}">
                  <a16:creationId xmlns:a16="http://schemas.microsoft.com/office/drawing/2014/main" id="{948AE25B-4900-42FF-9722-5E72D37F3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3612"/>
              <a:ext cx="272" cy="91"/>
            </a:xfrm>
            <a:custGeom>
              <a:avLst/>
              <a:gdLst>
                <a:gd name="T0" fmla="*/ 0 w 363"/>
                <a:gd name="T1" fmla="*/ 91 h 91"/>
                <a:gd name="T2" fmla="*/ 43 w 363"/>
                <a:gd name="T3" fmla="*/ 0 h 91"/>
                <a:gd name="T4" fmla="*/ 86 w 363"/>
                <a:gd name="T5" fmla="*/ 91 h 91"/>
                <a:gd name="T6" fmla="*/ 0 60000 65536"/>
                <a:gd name="T7" fmla="*/ 0 60000 65536"/>
                <a:gd name="T8" fmla="*/ 0 60000 65536"/>
                <a:gd name="T9" fmla="*/ 0 w 363"/>
                <a:gd name="T10" fmla="*/ 0 h 91"/>
                <a:gd name="T11" fmla="*/ 363 w 363"/>
                <a:gd name="T12" fmla="*/ 91 h 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3" h="91">
                  <a:moveTo>
                    <a:pt x="0" y="91"/>
                  </a:moveTo>
                  <a:cubicBezTo>
                    <a:pt x="60" y="45"/>
                    <a:pt x="121" y="0"/>
                    <a:pt x="181" y="0"/>
                  </a:cubicBezTo>
                  <a:cubicBezTo>
                    <a:pt x="241" y="0"/>
                    <a:pt x="333" y="76"/>
                    <a:pt x="363" y="9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8" name="Line 1224">
              <a:extLst>
                <a:ext uri="{FF2B5EF4-FFF2-40B4-BE49-F238E27FC236}">
                  <a16:creationId xmlns:a16="http://schemas.microsoft.com/office/drawing/2014/main" id="{0DD5B856-BE79-414F-8CB7-577784A01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2751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9" name="Line 1225">
              <a:extLst>
                <a:ext uri="{FF2B5EF4-FFF2-40B4-BE49-F238E27FC236}">
                  <a16:creationId xmlns:a16="http://schemas.microsoft.com/office/drawing/2014/main" id="{4F88473F-1921-4842-8AAE-586E0A495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2751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0" name="Rectangle 1226">
              <a:extLst>
                <a:ext uri="{FF2B5EF4-FFF2-40B4-BE49-F238E27FC236}">
                  <a16:creationId xmlns:a16="http://schemas.microsoft.com/office/drawing/2014/main" id="{14E99B49-BBF5-44BB-9227-FEB25066F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523"/>
              <a:ext cx="69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1" name="Rectangle 1227">
              <a:extLst>
                <a:ext uri="{FF2B5EF4-FFF2-40B4-BE49-F238E27FC236}">
                  <a16:creationId xmlns:a16="http://schemas.microsoft.com/office/drawing/2014/main" id="{593DA7D7-AC7D-4B8D-B848-B5F84EF66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524"/>
              <a:ext cx="70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2" name="Line 1228">
              <a:extLst>
                <a:ext uri="{FF2B5EF4-FFF2-40B4-BE49-F238E27FC236}">
                  <a16:creationId xmlns:a16="http://schemas.microsoft.com/office/drawing/2014/main" id="{A85A92BF-9FAD-412E-AA97-63B4ED589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2751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3" name="Line 1229">
              <a:extLst>
                <a:ext uri="{FF2B5EF4-FFF2-40B4-BE49-F238E27FC236}">
                  <a16:creationId xmlns:a16="http://schemas.microsoft.com/office/drawing/2014/main" id="{5FAD758C-E856-4BD4-8684-6022040DF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2751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4" name="Line 1230">
              <a:extLst>
                <a:ext uri="{FF2B5EF4-FFF2-40B4-BE49-F238E27FC236}">
                  <a16:creationId xmlns:a16="http://schemas.microsoft.com/office/drawing/2014/main" id="{CF505A60-8B61-428E-BCE4-18079310C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2" y="2750"/>
              <a:ext cx="24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5" name="Rectangle 1231">
              <a:extLst>
                <a:ext uri="{FF2B5EF4-FFF2-40B4-BE49-F238E27FC236}">
                  <a16:creationId xmlns:a16="http://schemas.microsoft.com/office/drawing/2014/main" id="{6A6EFBE2-8E02-4E91-B1D0-651807F63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" y="2523"/>
              <a:ext cx="100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6" name="Rectangle 1232">
              <a:extLst>
                <a:ext uri="{FF2B5EF4-FFF2-40B4-BE49-F238E27FC236}">
                  <a16:creationId xmlns:a16="http://schemas.microsoft.com/office/drawing/2014/main" id="{FEF77D78-8B31-486C-A23D-D358DF7C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524"/>
              <a:ext cx="152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7" name="Freeform 1233">
              <a:extLst>
                <a:ext uri="{FF2B5EF4-FFF2-40B4-BE49-F238E27FC236}">
                  <a16:creationId xmlns:a16="http://schemas.microsoft.com/office/drawing/2014/main" id="{3991D19A-1301-4553-BF7B-22614BBD0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2614"/>
              <a:ext cx="272" cy="91"/>
            </a:xfrm>
            <a:custGeom>
              <a:avLst/>
              <a:gdLst>
                <a:gd name="T0" fmla="*/ 0 w 363"/>
                <a:gd name="T1" fmla="*/ 91 h 91"/>
                <a:gd name="T2" fmla="*/ 43 w 363"/>
                <a:gd name="T3" fmla="*/ 0 h 91"/>
                <a:gd name="T4" fmla="*/ 86 w 363"/>
                <a:gd name="T5" fmla="*/ 91 h 91"/>
                <a:gd name="T6" fmla="*/ 0 60000 65536"/>
                <a:gd name="T7" fmla="*/ 0 60000 65536"/>
                <a:gd name="T8" fmla="*/ 0 60000 65536"/>
                <a:gd name="T9" fmla="*/ 0 w 363"/>
                <a:gd name="T10" fmla="*/ 0 h 91"/>
                <a:gd name="T11" fmla="*/ 363 w 363"/>
                <a:gd name="T12" fmla="*/ 91 h 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3" h="91">
                  <a:moveTo>
                    <a:pt x="0" y="91"/>
                  </a:moveTo>
                  <a:cubicBezTo>
                    <a:pt x="60" y="45"/>
                    <a:pt x="121" y="0"/>
                    <a:pt x="181" y="0"/>
                  </a:cubicBezTo>
                  <a:cubicBezTo>
                    <a:pt x="241" y="0"/>
                    <a:pt x="333" y="76"/>
                    <a:pt x="363" y="9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197634" name="Group 3"/>
          <p:cNvGrpSpPr>
            <a:grpSpLocks/>
          </p:cNvGrpSpPr>
          <p:nvPr/>
        </p:nvGrpSpPr>
        <p:grpSpPr bwMode="auto">
          <a:xfrm>
            <a:off x="4322653" y="538470"/>
            <a:ext cx="4664075" cy="3051175"/>
            <a:chOff x="124" y="556"/>
            <a:chExt cx="2938" cy="1922"/>
          </a:xfrm>
        </p:grpSpPr>
        <p:pic>
          <p:nvPicPr>
            <p:cNvPr id="759812" name="Picture 4" descr="rts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" y="556"/>
              <a:ext cx="2303" cy="1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59813" name="Line 5"/>
            <p:cNvSpPr>
              <a:spLocks noChangeShapeType="1"/>
            </p:cNvSpPr>
            <p:nvPr/>
          </p:nvSpPr>
          <p:spPr bwMode="auto">
            <a:xfrm>
              <a:off x="2862" y="978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14" name="Line 6"/>
            <p:cNvSpPr>
              <a:spLocks noChangeShapeType="1"/>
            </p:cNvSpPr>
            <p:nvPr/>
          </p:nvSpPr>
          <p:spPr bwMode="auto">
            <a:xfrm>
              <a:off x="2405" y="978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15" name="Line 7"/>
            <p:cNvSpPr>
              <a:spLocks noChangeShapeType="1"/>
            </p:cNvSpPr>
            <p:nvPr/>
          </p:nvSpPr>
          <p:spPr bwMode="auto">
            <a:xfrm>
              <a:off x="2616" y="903"/>
              <a:ext cx="24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16" name="Rectangle 8"/>
            <p:cNvSpPr>
              <a:spLocks noChangeArrowheads="1"/>
            </p:cNvSpPr>
            <p:nvPr/>
          </p:nvSpPr>
          <p:spPr bwMode="auto">
            <a:xfrm>
              <a:off x="2572" y="750"/>
              <a:ext cx="69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17" name="Rectangle 9"/>
            <p:cNvSpPr>
              <a:spLocks noChangeArrowheads="1"/>
            </p:cNvSpPr>
            <p:nvPr/>
          </p:nvSpPr>
          <p:spPr bwMode="auto">
            <a:xfrm>
              <a:off x="2835" y="751"/>
              <a:ext cx="70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18" name="Line 10"/>
            <p:cNvSpPr>
              <a:spLocks noChangeShapeType="1"/>
            </p:cNvSpPr>
            <p:nvPr/>
          </p:nvSpPr>
          <p:spPr bwMode="auto">
            <a:xfrm>
              <a:off x="2862" y="978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19" name="Line 11"/>
            <p:cNvSpPr>
              <a:spLocks noChangeShapeType="1"/>
            </p:cNvSpPr>
            <p:nvPr/>
          </p:nvSpPr>
          <p:spPr bwMode="auto">
            <a:xfrm>
              <a:off x="2405" y="978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0" name="Line 12"/>
            <p:cNvSpPr>
              <a:spLocks noChangeShapeType="1"/>
            </p:cNvSpPr>
            <p:nvPr/>
          </p:nvSpPr>
          <p:spPr bwMode="auto">
            <a:xfrm>
              <a:off x="2616" y="903"/>
              <a:ext cx="24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1" name="Rectangle 13"/>
            <p:cNvSpPr>
              <a:spLocks noChangeArrowheads="1"/>
            </p:cNvSpPr>
            <p:nvPr/>
          </p:nvSpPr>
          <p:spPr bwMode="auto">
            <a:xfrm>
              <a:off x="2572" y="750"/>
              <a:ext cx="69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2" name="Rectangle 14"/>
            <p:cNvSpPr>
              <a:spLocks noChangeArrowheads="1"/>
            </p:cNvSpPr>
            <p:nvPr/>
          </p:nvSpPr>
          <p:spPr bwMode="auto">
            <a:xfrm>
              <a:off x="2835" y="751"/>
              <a:ext cx="152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3" name="Line 15"/>
            <p:cNvSpPr>
              <a:spLocks noChangeShapeType="1"/>
            </p:cNvSpPr>
            <p:nvPr/>
          </p:nvSpPr>
          <p:spPr bwMode="auto">
            <a:xfrm>
              <a:off x="2862" y="1477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4" name="Line 16"/>
            <p:cNvSpPr>
              <a:spLocks noChangeShapeType="1"/>
            </p:cNvSpPr>
            <p:nvPr/>
          </p:nvSpPr>
          <p:spPr bwMode="auto">
            <a:xfrm>
              <a:off x="2405" y="1477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5" name="Rectangle 17"/>
            <p:cNvSpPr>
              <a:spLocks noChangeArrowheads="1"/>
            </p:cNvSpPr>
            <p:nvPr/>
          </p:nvSpPr>
          <p:spPr bwMode="auto">
            <a:xfrm>
              <a:off x="2572" y="1249"/>
              <a:ext cx="69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6" name="Rectangle 18"/>
            <p:cNvSpPr>
              <a:spLocks noChangeArrowheads="1"/>
            </p:cNvSpPr>
            <p:nvPr/>
          </p:nvSpPr>
          <p:spPr bwMode="auto">
            <a:xfrm>
              <a:off x="2835" y="1250"/>
              <a:ext cx="70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7" name="Line 19"/>
            <p:cNvSpPr>
              <a:spLocks noChangeShapeType="1"/>
            </p:cNvSpPr>
            <p:nvPr/>
          </p:nvSpPr>
          <p:spPr bwMode="auto">
            <a:xfrm>
              <a:off x="2862" y="1477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8" name="Line 20"/>
            <p:cNvSpPr>
              <a:spLocks noChangeShapeType="1"/>
            </p:cNvSpPr>
            <p:nvPr/>
          </p:nvSpPr>
          <p:spPr bwMode="auto">
            <a:xfrm>
              <a:off x="2405" y="1477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29" name="Line 21"/>
            <p:cNvSpPr>
              <a:spLocks noChangeShapeType="1"/>
            </p:cNvSpPr>
            <p:nvPr/>
          </p:nvSpPr>
          <p:spPr bwMode="auto">
            <a:xfrm>
              <a:off x="2616" y="1476"/>
              <a:ext cx="24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0" name="Rectangle 22"/>
            <p:cNvSpPr>
              <a:spLocks noChangeArrowheads="1"/>
            </p:cNvSpPr>
            <p:nvPr/>
          </p:nvSpPr>
          <p:spPr bwMode="auto">
            <a:xfrm>
              <a:off x="2572" y="1249"/>
              <a:ext cx="69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1" name="Rectangle 23"/>
            <p:cNvSpPr>
              <a:spLocks noChangeArrowheads="1"/>
            </p:cNvSpPr>
            <p:nvPr/>
          </p:nvSpPr>
          <p:spPr bwMode="auto">
            <a:xfrm>
              <a:off x="2835" y="1250"/>
              <a:ext cx="152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2" name="Line 24"/>
            <p:cNvSpPr>
              <a:spLocks noChangeShapeType="1"/>
            </p:cNvSpPr>
            <p:nvPr/>
          </p:nvSpPr>
          <p:spPr bwMode="auto">
            <a:xfrm>
              <a:off x="2862" y="1976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3" name="Line 25"/>
            <p:cNvSpPr>
              <a:spLocks noChangeShapeType="1"/>
            </p:cNvSpPr>
            <p:nvPr/>
          </p:nvSpPr>
          <p:spPr bwMode="auto">
            <a:xfrm>
              <a:off x="2405" y="1976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4" name="Rectangle 26"/>
            <p:cNvSpPr>
              <a:spLocks noChangeArrowheads="1"/>
            </p:cNvSpPr>
            <p:nvPr/>
          </p:nvSpPr>
          <p:spPr bwMode="auto">
            <a:xfrm>
              <a:off x="2572" y="1748"/>
              <a:ext cx="69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5" name="Rectangle 27"/>
            <p:cNvSpPr>
              <a:spLocks noChangeArrowheads="1"/>
            </p:cNvSpPr>
            <p:nvPr/>
          </p:nvSpPr>
          <p:spPr bwMode="auto">
            <a:xfrm>
              <a:off x="2835" y="1749"/>
              <a:ext cx="70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6" name="Line 28"/>
            <p:cNvSpPr>
              <a:spLocks noChangeShapeType="1"/>
            </p:cNvSpPr>
            <p:nvPr/>
          </p:nvSpPr>
          <p:spPr bwMode="auto">
            <a:xfrm>
              <a:off x="2862" y="1976"/>
              <a:ext cx="200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7" name="Line 29"/>
            <p:cNvSpPr>
              <a:spLocks noChangeShapeType="1"/>
            </p:cNvSpPr>
            <p:nvPr/>
          </p:nvSpPr>
          <p:spPr bwMode="auto">
            <a:xfrm>
              <a:off x="2405" y="1976"/>
              <a:ext cx="203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8" name="Line 30"/>
            <p:cNvSpPr>
              <a:spLocks noChangeShapeType="1"/>
            </p:cNvSpPr>
            <p:nvPr/>
          </p:nvSpPr>
          <p:spPr bwMode="auto">
            <a:xfrm>
              <a:off x="2616" y="2066"/>
              <a:ext cx="24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39" name="Rectangle 31"/>
            <p:cNvSpPr>
              <a:spLocks noChangeArrowheads="1"/>
            </p:cNvSpPr>
            <p:nvPr/>
          </p:nvSpPr>
          <p:spPr bwMode="auto">
            <a:xfrm>
              <a:off x="2572" y="1748"/>
              <a:ext cx="69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40" name="Rectangle 32"/>
            <p:cNvSpPr>
              <a:spLocks noChangeArrowheads="1"/>
            </p:cNvSpPr>
            <p:nvPr/>
          </p:nvSpPr>
          <p:spPr bwMode="auto">
            <a:xfrm>
              <a:off x="2835" y="1749"/>
              <a:ext cx="152" cy="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841" name="Freeform 33"/>
            <p:cNvSpPr>
              <a:spLocks/>
            </p:cNvSpPr>
            <p:nvPr/>
          </p:nvSpPr>
          <p:spPr bwMode="auto">
            <a:xfrm>
              <a:off x="2450" y="1340"/>
              <a:ext cx="272" cy="91"/>
            </a:xfrm>
            <a:custGeom>
              <a:avLst/>
              <a:gdLst>
                <a:gd name="T0" fmla="*/ 0 w 363"/>
                <a:gd name="T1" fmla="*/ 91 h 91"/>
                <a:gd name="T2" fmla="*/ 136 w 363"/>
                <a:gd name="T3" fmla="*/ 0 h 91"/>
                <a:gd name="T4" fmla="*/ 272 w 363"/>
                <a:gd name="T5" fmla="*/ 91 h 9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3" h="91">
                  <a:moveTo>
                    <a:pt x="0" y="91"/>
                  </a:moveTo>
                  <a:cubicBezTo>
                    <a:pt x="60" y="45"/>
                    <a:pt x="121" y="0"/>
                    <a:pt x="181" y="0"/>
                  </a:cubicBezTo>
                  <a:cubicBezTo>
                    <a:pt x="241" y="0"/>
                    <a:pt x="333" y="76"/>
                    <a:pt x="363" y="9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59842" name="Freeform 34"/>
            <p:cNvSpPr>
              <a:spLocks/>
            </p:cNvSpPr>
            <p:nvPr/>
          </p:nvSpPr>
          <p:spPr bwMode="auto">
            <a:xfrm rot="1362865">
              <a:off x="2450" y="1884"/>
              <a:ext cx="272" cy="91"/>
            </a:xfrm>
            <a:custGeom>
              <a:avLst/>
              <a:gdLst>
                <a:gd name="T0" fmla="*/ 0 w 363"/>
                <a:gd name="T1" fmla="*/ 91 h 91"/>
                <a:gd name="T2" fmla="*/ 136 w 363"/>
                <a:gd name="T3" fmla="*/ 0 h 91"/>
                <a:gd name="T4" fmla="*/ 272 w 363"/>
                <a:gd name="T5" fmla="*/ 91 h 9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3" h="91">
                  <a:moveTo>
                    <a:pt x="0" y="91"/>
                  </a:moveTo>
                  <a:cubicBezTo>
                    <a:pt x="60" y="45"/>
                    <a:pt x="121" y="0"/>
                    <a:pt x="181" y="0"/>
                  </a:cubicBezTo>
                  <a:cubicBezTo>
                    <a:pt x="241" y="0"/>
                    <a:pt x="333" y="76"/>
                    <a:pt x="363" y="9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59843" name="Freeform 35"/>
            <p:cNvSpPr>
              <a:spLocks/>
            </p:cNvSpPr>
            <p:nvPr/>
          </p:nvSpPr>
          <p:spPr bwMode="auto">
            <a:xfrm rot="20237135" flipH="1">
              <a:off x="2450" y="796"/>
              <a:ext cx="272" cy="91"/>
            </a:xfrm>
            <a:custGeom>
              <a:avLst/>
              <a:gdLst>
                <a:gd name="T0" fmla="*/ 0 w 363"/>
                <a:gd name="T1" fmla="*/ 91 h 91"/>
                <a:gd name="T2" fmla="*/ 136 w 363"/>
                <a:gd name="T3" fmla="*/ 0 h 91"/>
                <a:gd name="T4" fmla="*/ 272 w 363"/>
                <a:gd name="T5" fmla="*/ 91 h 9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3" h="91">
                  <a:moveTo>
                    <a:pt x="0" y="91"/>
                  </a:moveTo>
                  <a:cubicBezTo>
                    <a:pt x="60" y="45"/>
                    <a:pt x="121" y="0"/>
                    <a:pt x="181" y="0"/>
                  </a:cubicBezTo>
                  <a:cubicBezTo>
                    <a:pt x="241" y="0"/>
                    <a:pt x="333" y="76"/>
                    <a:pt x="363" y="9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197635" name="Group 67"/>
          <p:cNvGrpSpPr>
            <a:grpSpLocks/>
          </p:cNvGrpSpPr>
          <p:nvPr/>
        </p:nvGrpSpPr>
        <p:grpSpPr bwMode="auto">
          <a:xfrm>
            <a:off x="388828" y="898832"/>
            <a:ext cx="3295650" cy="2363788"/>
            <a:chOff x="144" y="531"/>
            <a:chExt cx="2491" cy="1846"/>
          </a:xfrm>
        </p:grpSpPr>
        <p:pic>
          <p:nvPicPr>
            <p:cNvPr id="197680" name="Picture 68"/>
            <p:cNvPicPr>
              <a:picLocks noChangeAspect="1" noChangeArrowheads="1"/>
            </p:cNvPicPr>
            <p:nvPr/>
          </p:nvPicPr>
          <p:blipFill>
            <a:blip r:embed="rId4">
              <a:lum bright="-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" y="531"/>
              <a:ext cx="2490" cy="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7681" name="Group 69"/>
            <p:cNvGrpSpPr>
              <a:grpSpLocks/>
            </p:cNvGrpSpPr>
            <p:nvPr/>
          </p:nvGrpSpPr>
          <p:grpSpPr bwMode="auto">
            <a:xfrm>
              <a:off x="144" y="1124"/>
              <a:ext cx="883" cy="1251"/>
              <a:chOff x="6" y="1923"/>
              <a:chExt cx="781" cy="1106"/>
            </a:xfrm>
          </p:grpSpPr>
          <p:pic>
            <p:nvPicPr>
              <p:cNvPr id="197682" name="Picture 70"/>
              <p:cNvPicPr>
                <a:picLocks noChangeAspect="1" noChangeArrowheads="1"/>
              </p:cNvPicPr>
              <p:nvPr/>
            </p:nvPicPr>
            <p:blipFill>
              <a:blip r:embed="rId5">
                <a:lum bright="-6000" contras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" y="1923"/>
                <a:ext cx="658" cy="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683" name="Picture 71"/>
              <p:cNvPicPr>
                <a:picLocks noChangeAspect="1" noChangeArrowheads="1"/>
              </p:cNvPicPr>
              <p:nvPr/>
            </p:nvPicPr>
            <p:blipFill>
              <a:blip r:embed="rId6">
                <a:lum bright="-6000" contras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" y="2473"/>
                <a:ext cx="671" cy="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7636" name="Rectangle 72"/>
          <p:cNvSpPr>
            <a:spLocks noChangeArrowheads="1"/>
          </p:cNvSpPr>
          <p:nvPr/>
        </p:nvSpPr>
        <p:spPr bwMode="auto">
          <a:xfrm>
            <a:off x="2593866" y="1410007"/>
            <a:ext cx="6524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ja-JP" sz="2000" b="1">
                <a:solidFill>
                  <a:srgbClr val="FF9933"/>
                </a:solidFill>
              </a:rPr>
              <a:t>I</a:t>
            </a:r>
            <a:r>
              <a:rPr lang="en-GB" altLang="ja-JP" sz="2400" b="1" i="0" baseline="-25000">
                <a:solidFill>
                  <a:srgbClr val="FF9933"/>
                </a:solidFill>
              </a:rPr>
              <a:t>QPC</a:t>
            </a:r>
          </a:p>
        </p:txBody>
      </p:sp>
      <p:grpSp>
        <p:nvGrpSpPr>
          <p:cNvPr id="197637" name="Group 73"/>
          <p:cNvGrpSpPr>
            <a:grpSpLocks/>
          </p:cNvGrpSpPr>
          <p:nvPr/>
        </p:nvGrpSpPr>
        <p:grpSpPr bwMode="auto">
          <a:xfrm rot="2282200" flipV="1">
            <a:off x="2574816" y="1902132"/>
            <a:ext cx="417512" cy="450850"/>
            <a:chOff x="16437" y="9479"/>
            <a:chExt cx="350" cy="444"/>
          </a:xfrm>
        </p:grpSpPr>
        <p:sp>
          <p:nvSpPr>
            <p:cNvPr id="197678" name="Freeform 74"/>
            <p:cNvSpPr>
              <a:spLocks/>
            </p:cNvSpPr>
            <p:nvPr/>
          </p:nvSpPr>
          <p:spPr bwMode="auto">
            <a:xfrm>
              <a:off x="16434" y="9703"/>
              <a:ext cx="157" cy="222"/>
            </a:xfrm>
            <a:custGeom>
              <a:avLst/>
              <a:gdLst>
                <a:gd name="T0" fmla="*/ 0 w 159"/>
                <a:gd name="T1" fmla="*/ 222 h 222"/>
                <a:gd name="T2" fmla="*/ 145 w 159"/>
                <a:gd name="T3" fmla="*/ 69 h 222"/>
                <a:gd name="T4" fmla="*/ 145 w 159"/>
                <a:gd name="T5" fmla="*/ 69 h 222"/>
                <a:gd name="T6" fmla="*/ 138 w 159"/>
                <a:gd name="T7" fmla="*/ 69 h 222"/>
                <a:gd name="T8" fmla="*/ 135 w 159"/>
                <a:gd name="T9" fmla="*/ 69 h 222"/>
                <a:gd name="T10" fmla="*/ 128 w 159"/>
                <a:gd name="T11" fmla="*/ 69 h 222"/>
                <a:gd name="T12" fmla="*/ 121 w 159"/>
                <a:gd name="T13" fmla="*/ 69 h 222"/>
                <a:gd name="T14" fmla="*/ 118 w 159"/>
                <a:gd name="T15" fmla="*/ 69 h 222"/>
                <a:gd name="T16" fmla="*/ 115 w 159"/>
                <a:gd name="T17" fmla="*/ 69 h 222"/>
                <a:gd name="T18" fmla="*/ 111 w 159"/>
                <a:gd name="T19" fmla="*/ 66 h 222"/>
                <a:gd name="T20" fmla="*/ 107 w 159"/>
                <a:gd name="T21" fmla="*/ 66 h 222"/>
                <a:gd name="T22" fmla="*/ 100 w 159"/>
                <a:gd name="T23" fmla="*/ 66 h 222"/>
                <a:gd name="T24" fmla="*/ 97 w 159"/>
                <a:gd name="T25" fmla="*/ 66 h 222"/>
                <a:gd name="T26" fmla="*/ 90 w 159"/>
                <a:gd name="T27" fmla="*/ 62 h 222"/>
                <a:gd name="T28" fmla="*/ 86 w 159"/>
                <a:gd name="T29" fmla="*/ 62 h 222"/>
                <a:gd name="T30" fmla="*/ 80 w 159"/>
                <a:gd name="T31" fmla="*/ 59 h 222"/>
                <a:gd name="T32" fmla="*/ 76 w 159"/>
                <a:gd name="T33" fmla="*/ 59 h 222"/>
                <a:gd name="T34" fmla="*/ 69 w 159"/>
                <a:gd name="T35" fmla="*/ 55 h 222"/>
                <a:gd name="T36" fmla="*/ 66 w 159"/>
                <a:gd name="T37" fmla="*/ 55 h 222"/>
                <a:gd name="T38" fmla="*/ 59 w 159"/>
                <a:gd name="T39" fmla="*/ 52 h 222"/>
                <a:gd name="T40" fmla="*/ 55 w 159"/>
                <a:gd name="T41" fmla="*/ 48 h 222"/>
                <a:gd name="T42" fmla="*/ 48 w 159"/>
                <a:gd name="T43" fmla="*/ 48 h 222"/>
                <a:gd name="T44" fmla="*/ 45 w 159"/>
                <a:gd name="T45" fmla="*/ 45 h 222"/>
                <a:gd name="T46" fmla="*/ 41 w 159"/>
                <a:gd name="T47" fmla="*/ 41 h 222"/>
                <a:gd name="T48" fmla="*/ 39 w 159"/>
                <a:gd name="T49" fmla="*/ 38 h 222"/>
                <a:gd name="T50" fmla="*/ 38 w 159"/>
                <a:gd name="T51" fmla="*/ 35 h 222"/>
                <a:gd name="T52" fmla="*/ 35 w 159"/>
                <a:gd name="T53" fmla="*/ 31 h 222"/>
                <a:gd name="T54" fmla="*/ 31 w 159"/>
                <a:gd name="T55" fmla="*/ 28 h 222"/>
                <a:gd name="T56" fmla="*/ 24 w 159"/>
                <a:gd name="T57" fmla="*/ 24 h 222"/>
                <a:gd name="T58" fmla="*/ 21 w 159"/>
                <a:gd name="T59" fmla="*/ 21 h 222"/>
                <a:gd name="T60" fmla="*/ 17 w 159"/>
                <a:gd name="T61" fmla="*/ 17 h 222"/>
                <a:gd name="T62" fmla="*/ 14 w 159"/>
                <a:gd name="T63" fmla="*/ 14 h 222"/>
                <a:gd name="T64" fmla="*/ 7 w 159"/>
                <a:gd name="T65" fmla="*/ 10 h 222"/>
                <a:gd name="T66" fmla="*/ 3 w 159"/>
                <a:gd name="T67" fmla="*/ 7 h 222"/>
                <a:gd name="T68" fmla="*/ 0 w 159"/>
                <a:gd name="T69" fmla="*/ 0 h 222"/>
                <a:gd name="T70" fmla="*/ 0 w 159"/>
                <a:gd name="T71" fmla="*/ 222 h 222"/>
                <a:gd name="T72" fmla="*/ 0 w 159"/>
                <a:gd name="T73" fmla="*/ 222 h 2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22">
                  <a:moveTo>
                    <a:pt x="0" y="222"/>
                  </a:moveTo>
                  <a:lnTo>
                    <a:pt x="159" y="69"/>
                  </a:lnTo>
                  <a:lnTo>
                    <a:pt x="152" y="69"/>
                  </a:lnTo>
                  <a:lnTo>
                    <a:pt x="149" y="69"/>
                  </a:lnTo>
                  <a:lnTo>
                    <a:pt x="142" y="69"/>
                  </a:lnTo>
                  <a:lnTo>
                    <a:pt x="135" y="69"/>
                  </a:lnTo>
                  <a:lnTo>
                    <a:pt x="132" y="69"/>
                  </a:lnTo>
                  <a:lnTo>
                    <a:pt x="125" y="69"/>
                  </a:lnTo>
                  <a:lnTo>
                    <a:pt x="118" y="66"/>
                  </a:lnTo>
                  <a:lnTo>
                    <a:pt x="11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97" y="62"/>
                  </a:lnTo>
                  <a:lnTo>
                    <a:pt x="93" y="62"/>
                  </a:lnTo>
                  <a:lnTo>
                    <a:pt x="87" y="59"/>
                  </a:lnTo>
                  <a:lnTo>
                    <a:pt x="83" y="59"/>
                  </a:lnTo>
                  <a:lnTo>
                    <a:pt x="76" y="55"/>
                  </a:lnTo>
                  <a:lnTo>
                    <a:pt x="73" y="55"/>
                  </a:lnTo>
                  <a:lnTo>
                    <a:pt x="66" y="52"/>
                  </a:lnTo>
                  <a:lnTo>
                    <a:pt x="62" y="48"/>
                  </a:lnTo>
                  <a:lnTo>
                    <a:pt x="55" y="48"/>
                  </a:lnTo>
                  <a:lnTo>
                    <a:pt x="52" y="45"/>
                  </a:lnTo>
                  <a:lnTo>
                    <a:pt x="48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5" y="31"/>
                  </a:lnTo>
                  <a:lnTo>
                    <a:pt x="31" y="28"/>
                  </a:lnTo>
                  <a:lnTo>
                    <a:pt x="24" y="24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7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9933"/>
            </a:solidFill>
            <a:ln w="9525">
              <a:solidFill>
                <a:srgbClr val="FF99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97679" name="Freeform 75"/>
            <p:cNvSpPr>
              <a:spLocks/>
            </p:cNvSpPr>
            <p:nvPr/>
          </p:nvSpPr>
          <p:spPr bwMode="auto">
            <a:xfrm>
              <a:off x="16478" y="9480"/>
              <a:ext cx="301" cy="299"/>
            </a:xfrm>
            <a:custGeom>
              <a:avLst/>
              <a:gdLst>
                <a:gd name="T0" fmla="*/ 28 w 302"/>
                <a:gd name="T1" fmla="*/ 305 h 298"/>
                <a:gd name="T2" fmla="*/ 42 w 302"/>
                <a:gd name="T3" fmla="*/ 274 h 298"/>
                <a:gd name="T4" fmla="*/ 87 w 302"/>
                <a:gd name="T5" fmla="*/ 198 h 298"/>
                <a:gd name="T6" fmla="*/ 104 w 302"/>
                <a:gd name="T7" fmla="*/ 173 h 298"/>
                <a:gd name="T8" fmla="*/ 125 w 302"/>
                <a:gd name="T9" fmla="*/ 146 h 298"/>
                <a:gd name="T10" fmla="*/ 146 w 302"/>
                <a:gd name="T11" fmla="*/ 121 h 298"/>
                <a:gd name="T12" fmla="*/ 167 w 302"/>
                <a:gd name="T13" fmla="*/ 100 h 298"/>
                <a:gd name="T14" fmla="*/ 194 w 302"/>
                <a:gd name="T15" fmla="*/ 80 h 298"/>
                <a:gd name="T16" fmla="*/ 222 w 302"/>
                <a:gd name="T17" fmla="*/ 59 h 298"/>
                <a:gd name="T18" fmla="*/ 257 w 302"/>
                <a:gd name="T19" fmla="*/ 42 h 298"/>
                <a:gd name="T20" fmla="*/ 295 w 302"/>
                <a:gd name="T21" fmla="*/ 24 h 298"/>
                <a:gd name="T22" fmla="*/ 285 w 302"/>
                <a:gd name="T23" fmla="*/ 0 h 298"/>
                <a:gd name="T24" fmla="*/ 243 w 302"/>
                <a:gd name="T25" fmla="*/ 14 h 298"/>
                <a:gd name="T26" fmla="*/ 208 w 302"/>
                <a:gd name="T27" fmla="*/ 35 h 298"/>
                <a:gd name="T28" fmla="*/ 177 w 302"/>
                <a:gd name="T29" fmla="*/ 55 h 298"/>
                <a:gd name="T30" fmla="*/ 151 w 302"/>
                <a:gd name="T31" fmla="*/ 76 h 298"/>
                <a:gd name="T32" fmla="*/ 129 w 302"/>
                <a:gd name="T33" fmla="*/ 100 h 298"/>
                <a:gd name="T34" fmla="*/ 104 w 302"/>
                <a:gd name="T35" fmla="*/ 125 h 298"/>
                <a:gd name="T36" fmla="*/ 84 w 302"/>
                <a:gd name="T37" fmla="*/ 156 h 298"/>
                <a:gd name="T38" fmla="*/ 63 w 302"/>
                <a:gd name="T39" fmla="*/ 180 h 298"/>
                <a:gd name="T40" fmla="*/ 18 w 302"/>
                <a:gd name="T41" fmla="*/ 260 h 298"/>
                <a:gd name="T42" fmla="*/ 0 w 302"/>
                <a:gd name="T43" fmla="*/ 295 h 298"/>
                <a:gd name="T44" fmla="*/ 28 w 302"/>
                <a:gd name="T45" fmla="*/ 305 h 29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2" h="298">
                  <a:moveTo>
                    <a:pt x="28" y="298"/>
                  </a:moveTo>
                  <a:lnTo>
                    <a:pt x="42" y="267"/>
                  </a:lnTo>
                  <a:lnTo>
                    <a:pt x="87" y="191"/>
                  </a:lnTo>
                  <a:lnTo>
                    <a:pt x="104" y="166"/>
                  </a:lnTo>
                  <a:lnTo>
                    <a:pt x="125" y="146"/>
                  </a:lnTo>
                  <a:lnTo>
                    <a:pt x="146" y="121"/>
                  </a:lnTo>
                  <a:lnTo>
                    <a:pt x="174" y="100"/>
                  </a:lnTo>
                  <a:lnTo>
                    <a:pt x="201" y="80"/>
                  </a:lnTo>
                  <a:lnTo>
                    <a:pt x="229" y="59"/>
                  </a:lnTo>
                  <a:lnTo>
                    <a:pt x="264" y="42"/>
                  </a:lnTo>
                  <a:lnTo>
                    <a:pt x="302" y="24"/>
                  </a:lnTo>
                  <a:lnTo>
                    <a:pt x="292" y="0"/>
                  </a:lnTo>
                  <a:lnTo>
                    <a:pt x="250" y="14"/>
                  </a:lnTo>
                  <a:lnTo>
                    <a:pt x="215" y="35"/>
                  </a:lnTo>
                  <a:lnTo>
                    <a:pt x="184" y="55"/>
                  </a:lnTo>
                  <a:lnTo>
                    <a:pt x="153" y="76"/>
                  </a:lnTo>
                  <a:lnTo>
                    <a:pt x="129" y="100"/>
                  </a:lnTo>
                  <a:lnTo>
                    <a:pt x="104" y="125"/>
                  </a:lnTo>
                  <a:lnTo>
                    <a:pt x="84" y="149"/>
                  </a:lnTo>
                  <a:lnTo>
                    <a:pt x="63" y="173"/>
                  </a:lnTo>
                  <a:lnTo>
                    <a:pt x="18" y="253"/>
                  </a:lnTo>
                  <a:lnTo>
                    <a:pt x="0" y="28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rgbClr val="FF9933"/>
            </a:solidFill>
            <a:ln w="9525">
              <a:solidFill>
                <a:srgbClr val="FF9933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197638" name="Rectangle 76"/>
          <p:cNvSpPr>
            <a:spLocks noChangeArrowheads="1"/>
          </p:cNvSpPr>
          <p:nvPr/>
        </p:nvSpPr>
        <p:spPr bwMode="auto">
          <a:xfrm>
            <a:off x="2992328" y="917882"/>
            <a:ext cx="762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33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ja-JP" sz="1600" b="1" i="0">
                <a:solidFill>
                  <a:srgbClr val="FF9933"/>
                </a:solidFill>
              </a:rPr>
              <a:t>DRAIN</a:t>
            </a:r>
          </a:p>
        </p:txBody>
      </p:sp>
      <p:sp>
        <p:nvSpPr>
          <p:cNvPr id="197639" name="Rectangle 77"/>
          <p:cNvSpPr>
            <a:spLocks noChangeArrowheads="1"/>
          </p:cNvSpPr>
          <p:nvPr/>
        </p:nvSpPr>
        <p:spPr bwMode="auto">
          <a:xfrm>
            <a:off x="2801828" y="2983220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33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ja-JP" sz="1600" b="1" i="0">
                <a:solidFill>
                  <a:srgbClr val="FF9933"/>
                </a:solidFill>
              </a:rPr>
              <a:t>SOURCE</a:t>
            </a:r>
          </a:p>
        </p:txBody>
      </p:sp>
      <p:sp>
        <p:nvSpPr>
          <p:cNvPr id="197640" name="Rectangle 78"/>
          <p:cNvSpPr>
            <a:spLocks noChangeArrowheads="1"/>
          </p:cNvSpPr>
          <p:nvPr/>
        </p:nvSpPr>
        <p:spPr bwMode="auto">
          <a:xfrm rot="-5400000">
            <a:off x="-46940" y="1386988"/>
            <a:ext cx="1290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33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ja-JP" sz="1600" b="1" i="0">
                <a:solidFill>
                  <a:srgbClr val="FFFFFF"/>
                </a:solidFill>
              </a:rPr>
              <a:t>RESERVOIR</a:t>
            </a:r>
          </a:p>
        </p:txBody>
      </p:sp>
      <p:sp>
        <p:nvSpPr>
          <p:cNvPr id="759887" name="Oval 79"/>
          <p:cNvSpPr>
            <a:spLocks noChangeArrowheads="1"/>
          </p:cNvSpPr>
          <p:nvPr/>
        </p:nvSpPr>
        <p:spPr bwMode="auto">
          <a:xfrm>
            <a:off x="1792178" y="2040245"/>
            <a:ext cx="311150" cy="306387"/>
          </a:xfrm>
          <a:prstGeom prst="ellipse">
            <a:avLst/>
          </a:prstGeom>
          <a:noFill/>
          <a:ln w="38100">
            <a:solidFill>
              <a:srgbClr val="FF99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200" i="0">
              <a:solidFill>
                <a:srgbClr val="0143B9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97642" name="Group 80"/>
          <p:cNvGrpSpPr>
            <a:grpSpLocks/>
          </p:cNvGrpSpPr>
          <p:nvPr/>
        </p:nvGrpSpPr>
        <p:grpSpPr bwMode="auto">
          <a:xfrm rot="2382663">
            <a:off x="1087328" y="1940232"/>
            <a:ext cx="417513" cy="450850"/>
            <a:chOff x="16437" y="9479"/>
            <a:chExt cx="350" cy="444"/>
          </a:xfrm>
        </p:grpSpPr>
        <p:sp>
          <p:nvSpPr>
            <p:cNvPr id="197676" name="Freeform 81"/>
            <p:cNvSpPr>
              <a:spLocks/>
            </p:cNvSpPr>
            <p:nvPr/>
          </p:nvSpPr>
          <p:spPr bwMode="auto">
            <a:xfrm>
              <a:off x="16431" y="9696"/>
              <a:ext cx="157" cy="222"/>
            </a:xfrm>
            <a:custGeom>
              <a:avLst/>
              <a:gdLst>
                <a:gd name="T0" fmla="*/ 0 w 159"/>
                <a:gd name="T1" fmla="*/ 222 h 222"/>
                <a:gd name="T2" fmla="*/ 145 w 159"/>
                <a:gd name="T3" fmla="*/ 69 h 222"/>
                <a:gd name="T4" fmla="*/ 145 w 159"/>
                <a:gd name="T5" fmla="*/ 69 h 222"/>
                <a:gd name="T6" fmla="*/ 138 w 159"/>
                <a:gd name="T7" fmla="*/ 69 h 222"/>
                <a:gd name="T8" fmla="*/ 135 w 159"/>
                <a:gd name="T9" fmla="*/ 69 h 222"/>
                <a:gd name="T10" fmla="*/ 128 w 159"/>
                <a:gd name="T11" fmla="*/ 69 h 222"/>
                <a:gd name="T12" fmla="*/ 121 w 159"/>
                <a:gd name="T13" fmla="*/ 69 h 222"/>
                <a:gd name="T14" fmla="*/ 118 w 159"/>
                <a:gd name="T15" fmla="*/ 69 h 222"/>
                <a:gd name="T16" fmla="*/ 115 w 159"/>
                <a:gd name="T17" fmla="*/ 69 h 222"/>
                <a:gd name="T18" fmla="*/ 111 w 159"/>
                <a:gd name="T19" fmla="*/ 66 h 222"/>
                <a:gd name="T20" fmla="*/ 107 w 159"/>
                <a:gd name="T21" fmla="*/ 66 h 222"/>
                <a:gd name="T22" fmla="*/ 100 w 159"/>
                <a:gd name="T23" fmla="*/ 66 h 222"/>
                <a:gd name="T24" fmla="*/ 97 w 159"/>
                <a:gd name="T25" fmla="*/ 66 h 222"/>
                <a:gd name="T26" fmla="*/ 90 w 159"/>
                <a:gd name="T27" fmla="*/ 62 h 222"/>
                <a:gd name="T28" fmla="*/ 86 w 159"/>
                <a:gd name="T29" fmla="*/ 62 h 222"/>
                <a:gd name="T30" fmla="*/ 80 w 159"/>
                <a:gd name="T31" fmla="*/ 59 h 222"/>
                <a:gd name="T32" fmla="*/ 76 w 159"/>
                <a:gd name="T33" fmla="*/ 59 h 222"/>
                <a:gd name="T34" fmla="*/ 69 w 159"/>
                <a:gd name="T35" fmla="*/ 55 h 222"/>
                <a:gd name="T36" fmla="*/ 66 w 159"/>
                <a:gd name="T37" fmla="*/ 55 h 222"/>
                <a:gd name="T38" fmla="*/ 59 w 159"/>
                <a:gd name="T39" fmla="*/ 52 h 222"/>
                <a:gd name="T40" fmla="*/ 55 w 159"/>
                <a:gd name="T41" fmla="*/ 48 h 222"/>
                <a:gd name="T42" fmla="*/ 48 w 159"/>
                <a:gd name="T43" fmla="*/ 48 h 222"/>
                <a:gd name="T44" fmla="*/ 45 w 159"/>
                <a:gd name="T45" fmla="*/ 45 h 222"/>
                <a:gd name="T46" fmla="*/ 41 w 159"/>
                <a:gd name="T47" fmla="*/ 41 h 222"/>
                <a:gd name="T48" fmla="*/ 39 w 159"/>
                <a:gd name="T49" fmla="*/ 38 h 222"/>
                <a:gd name="T50" fmla="*/ 38 w 159"/>
                <a:gd name="T51" fmla="*/ 35 h 222"/>
                <a:gd name="T52" fmla="*/ 35 w 159"/>
                <a:gd name="T53" fmla="*/ 31 h 222"/>
                <a:gd name="T54" fmla="*/ 31 w 159"/>
                <a:gd name="T55" fmla="*/ 28 h 222"/>
                <a:gd name="T56" fmla="*/ 24 w 159"/>
                <a:gd name="T57" fmla="*/ 24 h 222"/>
                <a:gd name="T58" fmla="*/ 21 w 159"/>
                <a:gd name="T59" fmla="*/ 21 h 222"/>
                <a:gd name="T60" fmla="*/ 17 w 159"/>
                <a:gd name="T61" fmla="*/ 17 h 222"/>
                <a:gd name="T62" fmla="*/ 14 w 159"/>
                <a:gd name="T63" fmla="*/ 14 h 222"/>
                <a:gd name="T64" fmla="*/ 7 w 159"/>
                <a:gd name="T65" fmla="*/ 10 h 222"/>
                <a:gd name="T66" fmla="*/ 3 w 159"/>
                <a:gd name="T67" fmla="*/ 7 h 222"/>
                <a:gd name="T68" fmla="*/ 0 w 159"/>
                <a:gd name="T69" fmla="*/ 0 h 222"/>
                <a:gd name="T70" fmla="*/ 0 w 159"/>
                <a:gd name="T71" fmla="*/ 222 h 222"/>
                <a:gd name="T72" fmla="*/ 0 w 159"/>
                <a:gd name="T73" fmla="*/ 222 h 2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22">
                  <a:moveTo>
                    <a:pt x="0" y="222"/>
                  </a:moveTo>
                  <a:lnTo>
                    <a:pt x="159" y="69"/>
                  </a:lnTo>
                  <a:lnTo>
                    <a:pt x="152" y="69"/>
                  </a:lnTo>
                  <a:lnTo>
                    <a:pt x="149" y="69"/>
                  </a:lnTo>
                  <a:lnTo>
                    <a:pt x="142" y="69"/>
                  </a:lnTo>
                  <a:lnTo>
                    <a:pt x="135" y="69"/>
                  </a:lnTo>
                  <a:lnTo>
                    <a:pt x="132" y="69"/>
                  </a:lnTo>
                  <a:lnTo>
                    <a:pt x="125" y="69"/>
                  </a:lnTo>
                  <a:lnTo>
                    <a:pt x="118" y="66"/>
                  </a:lnTo>
                  <a:lnTo>
                    <a:pt x="11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97" y="62"/>
                  </a:lnTo>
                  <a:lnTo>
                    <a:pt x="93" y="62"/>
                  </a:lnTo>
                  <a:lnTo>
                    <a:pt x="87" y="59"/>
                  </a:lnTo>
                  <a:lnTo>
                    <a:pt x="83" y="59"/>
                  </a:lnTo>
                  <a:lnTo>
                    <a:pt x="76" y="55"/>
                  </a:lnTo>
                  <a:lnTo>
                    <a:pt x="73" y="55"/>
                  </a:lnTo>
                  <a:lnTo>
                    <a:pt x="66" y="52"/>
                  </a:lnTo>
                  <a:lnTo>
                    <a:pt x="62" y="48"/>
                  </a:lnTo>
                  <a:lnTo>
                    <a:pt x="55" y="48"/>
                  </a:lnTo>
                  <a:lnTo>
                    <a:pt x="52" y="45"/>
                  </a:lnTo>
                  <a:lnTo>
                    <a:pt x="48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5" y="31"/>
                  </a:lnTo>
                  <a:lnTo>
                    <a:pt x="31" y="28"/>
                  </a:lnTo>
                  <a:lnTo>
                    <a:pt x="24" y="24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7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97677" name="Freeform 82"/>
            <p:cNvSpPr>
              <a:spLocks/>
            </p:cNvSpPr>
            <p:nvPr/>
          </p:nvSpPr>
          <p:spPr bwMode="auto">
            <a:xfrm>
              <a:off x="16478" y="9478"/>
              <a:ext cx="301" cy="299"/>
            </a:xfrm>
            <a:custGeom>
              <a:avLst/>
              <a:gdLst>
                <a:gd name="T0" fmla="*/ 28 w 302"/>
                <a:gd name="T1" fmla="*/ 305 h 298"/>
                <a:gd name="T2" fmla="*/ 42 w 302"/>
                <a:gd name="T3" fmla="*/ 274 h 298"/>
                <a:gd name="T4" fmla="*/ 87 w 302"/>
                <a:gd name="T5" fmla="*/ 198 h 298"/>
                <a:gd name="T6" fmla="*/ 104 w 302"/>
                <a:gd name="T7" fmla="*/ 173 h 298"/>
                <a:gd name="T8" fmla="*/ 125 w 302"/>
                <a:gd name="T9" fmla="*/ 146 h 298"/>
                <a:gd name="T10" fmla="*/ 146 w 302"/>
                <a:gd name="T11" fmla="*/ 121 h 298"/>
                <a:gd name="T12" fmla="*/ 167 w 302"/>
                <a:gd name="T13" fmla="*/ 100 h 298"/>
                <a:gd name="T14" fmla="*/ 194 w 302"/>
                <a:gd name="T15" fmla="*/ 80 h 298"/>
                <a:gd name="T16" fmla="*/ 222 w 302"/>
                <a:gd name="T17" fmla="*/ 59 h 298"/>
                <a:gd name="T18" fmla="*/ 257 w 302"/>
                <a:gd name="T19" fmla="*/ 42 h 298"/>
                <a:gd name="T20" fmla="*/ 295 w 302"/>
                <a:gd name="T21" fmla="*/ 24 h 298"/>
                <a:gd name="T22" fmla="*/ 285 w 302"/>
                <a:gd name="T23" fmla="*/ 0 h 298"/>
                <a:gd name="T24" fmla="*/ 243 w 302"/>
                <a:gd name="T25" fmla="*/ 14 h 298"/>
                <a:gd name="T26" fmla="*/ 208 w 302"/>
                <a:gd name="T27" fmla="*/ 35 h 298"/>
                <a:gd name="T28" fmla="*/ 177 w 302"/>
                <a:gd name="T29" fmla="*/ 55 h 298"/>
                <a:gd name="T30" fmla="*/ 151 w 302"/>
                <a:gd name="T31" fmla="*/ 76 h 298"/>
                <a:gd name="T32" fmla="*/ 129 w 302"/>
                <a:gd name="T33" fmla="*/ 100 h 298"/>
                <a:gd name="T34" fmla="*/ 104 w 302"/>
                <a:gd name="T35" fmla="*/ 125 h 298"/>
                <a:gd name="T36" fmla="*/ 84 w 302"/>
                <a:gd name="T37" fmla="*/ 156 h 298"/>
                <a:gd name="T38" fmla="*/ 63 w 302"/>
                <a:gd name="T39" fmla="*/ 180 h 298"/>
                <a:gd name="T40" fmla="*/ 18 w 302"/>
                <a:gd name="T41" fmla="*/ 260 h 298"/>
                <a:gd name="T42" fmla="*/ 0 w 302"/>
                <a:gd name="T43" fmla="*/ 295 h 298"/>
                <a:gd name="T44" fmla="*/ 28 w 302"/>
                <a:gd name="T45" fmla="*/ 305 h 29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2" h="298">
                  <a:moveTo>
                    <a:pt x="28" y="298"/>
                  </a:moveTo>
                  <a:lnTo>
                    <a:pt x="42" y="267"/>
                  </a:lnTo>
                  <a:lnTo>
                    <a:pt x="87" y="191"/>
                  </a:lnTo>
                  <a:lnTo>
                    <a:pt x="104" y="166"/>
                  </a:lnTo>
                  <a:lnTo>
                    <a:pt x="125" y="146"/>
                  </a:lnTo>
                  <a:lnTo>
                    <a:pt x="146" y="121"/>
                  </a:lnTo>
                  <a:lnTo>
                    <a:pt x="174" y="100"/>
                  </a:lnTo>
                  <a:lnTo>
                    <a:pt x="201" y="80"/>
                  </a:lnTo>
                  <a:lnTo>
                    <a:pt x="229" y="59"/>
                  </a:lnTo>
                  <a:lnTo>
                    <a:pt x="264" y="42"/>
                  </a:lnTo>
                  <a:lnTo>
                    <a:pt x="302" y="24"/>
                  </a:lnTo>
                  <a:lnTo>
                    <a:pt x="292" y="0"/>
                  </a:lnTo>
                  <a:lnTo>
                    <a:pt x="250" y="14"/>
                  </a:lnTo>
                  <a:lnTo>
                    <a:pt x="215" y="35"/>
                  </a:lnTo>
                  <a:lnTo>
                    <a:pt x="184" y="55"/>
                  </a:lnTo>
                  <a:lnTo>
                    <a:pt x="153" y="76"/>
                  </a:lnTo>
                  <a:lnTo>
                    <a:pt x="129" y="100"/>
                  </a:lnTo>
                  <a:lnTo>
                    <a:pt x="104" y="125"/>
                  </a:lnTo>
                  <a:lnTo>
                    <a:pt x="84" y="149"/>
                  </a:lnTo>
                  <a:lnTo>
                    <a:pt x="63" y="173"/>
                  </a:lnTo>
                  <a:lnTo>
                    <a:pt x="18" y="253"/>
                  </a:lnTo>
                  <a:lnTo>
                    <a:pt x="0" y="28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197643" name="Group 83"/>
          <p:cNvGrpSpPr>
            <a:grpSpLocks/>
          </p:cNvGrpSpPr>
          <p:nvPr/>
        </p:nvGrpSpPr>
        <p:grpSpPr bwMode="auto">
          <a:xfrm rot="18050040" flipH="1">
            <a:off x="1118284" y="2118826"/>
            <a:ext cx="404813" cy="466725"/>
            <a:chOff x="16437" y="9479"/>
            <a:chExt cx="350" cy="444"/>
          </a:xfrm>
        </p:grpSpPr>
        <p:sp>
          <p:nvSpPr>
            <p:cNvPr id="197674" name="Freeform 84"/>
            <p:cNvSpPr>
              <a:spLocks/>
            </p:cNvSpPr>
            <p:nvPr/>
          </p:nvSpPr>
          <p:spPr bwMode="auto">
            <a:xfrm>
              <a:off x="16440" y="9699"/>
              <a:ext cx="159" cy="222"/>
            </a:xfrm>
            <a:custGeom>
              <a:avLst/>
              <a:gdLst>
                <a:gd name="T0" fmla="*/ 0 w 159"/>
                <a:gd name="T1" fmla="*/ 222 h 222"/>
                <a:gd name="T2" fmla="*/ 159 w 159"/>
                <a:gd name="T3" fmla="*/ 69 h 222"/>
                <a:gd name="T4" fmla="*/ 159 w 159"/>
                <a:gd name="T5" fmla="*/ 69 h 222"/>
                <a:gd name="T6" fmla="*/ 152 w 159"/>
                <a:gd name="T7" fmla="*/ 69 h 222"/>
                <a:gd name="T8" fmla="*/ 149 w 159"/>
                <a:gd name="T9" fmla="*/ 69 h 222"/>
                <a:gd name="T10" fmla="*/ 142 w 159"/>
                <a:gd name="T11" fmla="*/ 69 h 222"/>
                <a:gd name="T12" fmla="*/ 135 w 159"/>
                <a:gd name="T13" fmla="*/ 69 h 222"/>
                <a:gd name="T14" fmla="*/ 132 w 159"/>
                <a:gd name="T15" fmla="*/ 69 h 222"/>
                <a:gd name="T16" fmla="*/ 125 w 159"/>
                <a:gd name="T17" fmla="*/ 69 h 222"/>
                <a:gd name="T18" fmla="*/ 118 w 159"/>
                <a:gd name="T19" fmla="*/ 66 h 222"/>
                <a:gd name="T20" fmla="*/ 114 w 159"/>
                <a:gd name="T21" fmla="*/ 66 h 222"/>
                <a:gd name="T22" fmla="*/ 107 w 159"/>
                <a:gd name="T23" fmla="*/ 66 h 222"/>
                <a:gd name="T24" fmla="*/ 104 w 159"/>
                <a:gd name="T25" fmla="*/ 66 h 222"/>
                <a:gd name="T26" fmla="*/ 97 w 159"/>
                <a:gd name="T27" fmla="*/ 62 h 222"/>
                <a:gd name="T28" fmla="*/ 93 w 159"/>
                <a:gd name="T29" fmla="*/ 62 h 222"/>
                <a:gd name="T30" fmla="*/ 87 w 159"/>
                <a:gd name="T31" fmla="*/ 59 h 222"/>
                <a:gd name="T32" fmla="*/ 83 w 159"/>
                <a:gd name="T33" fmla="*/ 59 h 222"/>
                <a:gd name="T34" fmla="*/ 76 w 159"/>
                <a:gd name="T35" fmla="*/ 55 h 222"/>
                <a:gd name="T36" fmla="*/ 73 w 159"/>
                <a:gd name="T37" fmla="*/ 55 h 222"/>
                <a:gd name="T38" fmla="*/ 66 w 159"/>
                <a:gd name="T39" fmla="*/ 52 h 222"/>
                <a:gd name="T40" fmla="*/ 62 w 159"/>
                <a:gd name="T41" fmla="*/ 48 h 222"/>
                <a:gd name="T42" fmla="*/ 55 w 159"/>
                <a:gd name="T43" fmla="*/ 48 h 222"/>
                <a:gd name="T44" fmla="*/ 52 w 159"/>
                <a:gd name="T45" fmla="*/ 45 h 222"/>
                <a:gd name="T46" fmla="*/ 48 w 159"/>
                <a:gd name="T47" fmla="*/ 41 h 222"/>
                <a:gd name="T48" fmla="*/ 42 w 159"/>
                <a:gd name="T49" fmla="*/ 38 h 222"/>
                <a:gd name="T50" fmla="*/ 38 w 159"/>
                <a:gd name="T51" fmla="*/ 35 h 222"/>
                <a:gd name="T52" fmla="*/ 35 w 159"/>
                <a:gd name="T53" fmla="*/ 31 h 222"/>
                <a:gd name="T54" fmla="*/ 31 w 159"/>
                <a:gd name="T55" fmla="*/ 28 h 222"/>
                <a:gd name="T56" fmla="*/ 24 w 159"/>
                <a:gd name="T57" fmla="*/ 24 h 222"/>
                <a:gd name="T58" fmla="*/ 21 w 159"/>
                <a:gd name="T59" fmla="*/ 21 h 222"/>
                <a:gd name="T60" fmla="*/ 17 w 159"/>
                <a:gd name="T61" fmla="*/ 17 h 222"/>
                <a:gd name="T62" fmla="*/ 14 w 159"/>
                <a:gd name="T63" fmla="*/ 14 h 222"/>
                <a:gd name="T64" fmla="*/ 7 w 159"/>
                <a:gd name="T65" fmla="*/ 10 h 222"/>
                <a:gd name="T66" fmla="*/ 3 w 159"/>
                <a:gd name="T67" fmla="*/ 7 h 222"/>
                <a:gd name="T68" fmla="*/ 0 w 159"/>
                <a:gd name="T69" fmla="*/ 0 h 222"/>
                <a:gd name="T70" fmla="*/ 0 w 159"/>
                <a:gd name="T71" fmla="*/ 222 h 222"/>
                <a:gd name="T72" fmla="*/ 0 w 159"/>
                <a:gd name="T73" fmla="*/ 222 h 2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22">
                  <a:moveTo>
                    <a:pt x="0" y="222"/>
                  </a:moveTo>
                  <a:lnTo>
                    <a:pt x="159" y="69"/>
                  </a:lnTo>
                  <a:lnTo>
                    <a:pt x="152" y="69"/>
                  </a:lnTo>
                  <a:lnTo>
                    <a:pt x="149" y="69"/>
                  </a:lnTo>
                  <a:lnTo>
                    <a:pt x="142" y="69"/>
                  </a:lnTo>
                  <a:lnTo>
                    <a:pt x="135" y="69"/>
                  </a:lnTo>
                  <a:lnTo>
                    <a:pt x="132" y="69"/>
                  </a:lnTo>
                  <a:lnTo>
                    <a:pt x="125" y="69"/>
                  </a:lnTo>
                  <a:lnTo>
                    <a:pt x="118" y="66"/>
                  </a:lnTo>
                  <a:lnTo>
                    <a:pt x="11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97" y="62"/>
                  </a:lnTo>
                  <a:lnTo>
                    <a:pt x="93" y="62"/>
                  </a:lnTo>
                  <a:lnTo>
                    <a:pt x="87" y="59"/>
                  </a:lnTo>
                  <a:lnTo>
                    <a:pt x="83" y="59"/>
                  </a:lnTo>
                  <a:lnTo>
                    <a:pt x="76" y="55"/>
                  </a:lnTo>
                  <a:lnTo>
                    <a:pt x="73" y="55"/>
                  </a:lnTo>
                  <a:lnTo>
                    <a:pt x="66" y="52"/>
                  </a:lnTo>
                  <a:lnTo>
                    <a:pt x="62" y="48"/>
                  </a:lnTo>
                  <a:lnTo>
                    <a:pt x="55" y="48"/>
                  </a:lnTo>
                  <a:lnTo>
                    <a:pt x="52" y="45"/>
                  </a:lnTo>
                  <a:lnTo>
                    <a:pt x="48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5" y="31"/>
                  </a:lnTo>
                  <a:lnTo>
                    <a:pt x="31" y="28"/>
                  </a:lnTo>
                  <a:lnTo>
                    <a:pt x="24" y="24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7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97675" name="Freeform 85"/>
            <p:cNvSpPr>
              <a:spLocks/>
            </p:cNvSpPr>
            <p:nvPr/>
          </p:nvSpPr>
          <p:spPr bwMode="auto">
            <a:xfrm>
              <a:off x="16489" y="9477"/>
              <a:ext cx="302" cy="299"/>
            </a:xfrm>
            <a:custGeom>
              <a:avLst/>
              <a:gdLst>
                <a:gd name="T0" fmla="*/ 28 w 302"/>
                <a:gd name="T1" fmla="*/ 305 h 298"/>
                <a:gd name="T2" fmla="*/ 42 w 302"/>
                <a:gd name="T3" fmla="*/ 274 h 298"/>
                <a:gd name="T4" fmla="*/ 87 w 302"/>
                <a:gd name="T5" fmla="*/ 198 h 298"/>
                <a:gd name="T6" fmla="*/ 104 w 302"/>
                <a:gd name="T7" fmla="*/ 173 h 298"/>
                <a:gd name="T8" fmla="*/ 125 w 302"/>
                <a:gd name="T9" fmla="*/ 146 h 298"/>
                <a:gd name="T10" fmla="*/ 146 w 302"/>
                <a:gd name="T11" fmla="*/ 121 h 298"/>
                <a:gd name="T12" fmla="*/ 174 w 302"/>
                <a:gd name="T13" fmla="*/ 100 h 298"/>
                <a:gd name="T14" fmla="*/ 201 w 302"/>
                <a:gd name="T15" fmla="*/ 80 h 298"/>
                <a:gd name="T16" fmla="*/ 229 w 302"/>
                <a:gd name="T17" fmla="*/ 59 h 298"/>
                <a:gd name="T18" fmla="*/ 264 w 302"/>
                <a:gd name="T19" fmla="*/ 42 h 298"/>
                <a:gd name="T20" fmla="*/ 302 w 302"/>
                <a:gd name="T21" fmla="*/ 24 h 298"/>
                <a:gd name="T22" fmla="*/ 292 w 302"/>
                <a:gd name="T23" fmla="*/ 0 h 298"/>
                <a:gd name="T24" fmla="*/ 250 w 302"/>
                <a:gd name="T25" fmla="*/ 14 h 298"/>
                <a:gd name="T26" fmla="*/ 215 w 302"/>
                <a:gd name="T27" fmla="*/ 35 h 298"/>
                <a:gd name="T28" fmla="*/ 184 w 302"/>
                <a:gd name="T29" fmla="*/ 55 h 298"/>
                <a:gd name="T30" fmla="*/ 153 w 302"/>
                <a:gd name="T31" fmla="*/ 76 h 298"/>
                <a:gd name="T32" fmla="*/ 129 w 302"/>
                <a:gd name="T33" fmla="*/ 100 h 298"/>
                <a:gd name="T34" fmla="*/ 104 w 302"/>
                <a:gd name="T35" fmla="*/ 125 h 298"/>
                <a:gd name="T36" fmla="*/ 84 w 302"/>
                <a:gd name="T37" fmla="*/ 156 h 298"/>
                <a:gd name="T38" fmla="*/ 63 w 302"/>
                <a:gd name="T39" fmla="*/ 180 h 298"/>
                <a:gd name="T40" fmla="*/ 18 w 302"/>
                <a:gd name="T41" fmla="*/ 260 h 298"/>
                <a:gd name="T42" fmla="*/ 0 w 302"/>
                <a:gd name="T43" fmla="*/ 295 h 298"/>
                <a:gd name="T44" fmla="*/ 28 w 302"/>
                <a:gd name="T45" fmla="*/ 305 h 29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2" h="298">
                  <a:moveTo>
                    <a:pt x="28" y="298"/>
                  </a:moveTo>
                  <a:lnTo>
                    <a:pt x="42" y="267"/>
                  </a:lnTo>
                  <a:lnTo>
                    <a:pt x="87" y="191"/>
                  </a:lnTo>
                  <a:lnTo>
                    <a:pt x="104" y="166"/>
                  </a:lnTo>
                  <a:lnTo>
                    <a:pt x="125" y="146"/>
                  </a:lnTo>
                  <a:lnTo>
                    <a:pt x="146" y="121"/>
                  </a:lnTo>
                  <a:lnTo>
                    <a:pt x="174" y="100"/>
                  </a:lnTo>
                  <a:lnTo>
                    <a:pt x="201" y="80"/>
                  </a:lnTo>
                  <a:lnTo>
                    <a:pt x="229" y="59"/>
                  </a:lnTo>
                  <a:lnTo>
                    <a:pt x="264" y="42"/>
                  </a:lnTo>
                  <a:lnTo>
                    <a:pt x="302" y="24"/>
                  </a:lnTo>
                  <a:lnTo>
                    <a:pt x="292" y="0"/>
                  </a:lnTo>
                  <a:lnTo>
                    <a:pt x="250" y="14"/>
                  </a:lnTo>
                  <a:lnTo>
                    <a:pt x="215" y="35"/>
                  </a:lnTo>
                  <a:lnTo>
                    <a:pt x="184" y="55"/>
                  </a:lnTo>
                  <a:lnTo>
                    <a:pt x="153" y="76"/>
                  </a:lnTo>
                  <a:lnTo>
                    <a:pt x="129" y="100"/>
                  </a:lnTo>
                  <a:lnTo>
                    <a:pt x="104" y="125"/>
                  </a:lnTo>
                  <a:lnTo>
                    <a:pt x="84" y="149"/>
                  </a:lnTo>
                  <a:lnTo>
                    <a:pt x="63" y="173"/>
                  </a:lnTo>
                  <a:lnTo>
                    <a:pt x="18" y="253"/>
                  </a:lnTo>
                  <a:lnTo>
                    <a:pt x="0" y="28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759894" name="Text Box 86"/>
          <p:cNvSpPr txBox="1">
            <a:spLocks noChangeArrowheads="1"/>
          </p:cNvSpPr>
          <p:nvPr/>
        </p:nvSpPr>
        <p:spPr bwMode="auto">
          <a:xfrm>
            <a:off x="642828" y="2187882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i="0">
                <a:solidFill>
                  <a:srgbClr val="FFFFFF"/>
                </a:solidFill>
                <a:latin typeface="Symbol" charset="0"/>
                <a:ea typeface="ＭＳ Ｐゴシック" charset="0"/>
                <a:cs typeface="ＭＳ Ｐゴシック" charset="0"/>
              </a:rPr>
              <a:t>G</a:t>
            </a:r>
          </a:p>
        </p:txBody>
      </p:sp>
      <p:sp>
        <p:nvSpPr>
          <p:cNvPr id="759895" name="Line 87"/>
          <p:cNvSpPr>
            <a:spLocks noChangeShapeType="1"/>
          </p:cNvSpPr>
          <p:nvPr/>
        </p:nvSpPr>
        <p:spPr bwMode="auto">
          <a:xfrm>
            <a:off x="561866" y="3145145"/>
            <a:ext cx="66516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200" i="0">
              <a:solidFill>
                <a:srgbClr val="0143B9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9896" name="Text Box 88"/>
          <p:cNvSpPr txBox="1">
            <a:spLocks noChangeArrowheads="1"/>
          </p:cNvSpPr>
          <p:nvPr/>
        </p:nvSpPr>
        <p:spPr bwMode="auto">
          <a:xfrm>
            <a:off x="495191" y="2840345"/>
            <a:ext cx="8842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i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200 nm</a:t>
            </a:r>
          </a:p>
        </p:txBody>
      </p:sp>
      <p:sp>
        <p:nvSpPr>
          <p:cNvPr id="759897" name="Line 89"/>
          <p:cNvSpPr>
            <a:spLocks noChangeShapeType="1"/>
          </p:cNvSpPr>
          <p:nvPr/>
        </p:nvSpPr>
        <p:spPr bwMode="auto">
          <a:xfrm>
            <a:off x="1960453" y="3132445"/>
            <a:ext cx="80963" cy="1651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200" i="0">
              <a:solidFill>
                <a:srgbClr val="0143B9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9898" name="Oval 90"/>
          <p:cNvSpPr>
            <a:spLocks noChangeArrowheads="1"/>
          </p:cNvSpPr>
          <p:nvPr/>
        </p:nvSpPr>
        <p:spPr bwMode="auto">
          <a:xfrm>
            <a:off x="1933466" y="3102282"/>
            <a:ext cx="63500" cy="619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200" i="0">
              <a:solidFill>
                <a:srgbClr val="0143B9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97649" name="Group 91"/>
          <p:cNvGrpSpPr>
            <a:grpSpLocks/>
          </p:cNvGrpSpPr>
          <p:nvPr/>
        </p:nvGrpSpPr>
        <p:grpSpPr bwMode="auto">
          <a:xfrm>
            <a:off x="1571516" y="2832407"/>
            <a:ext cx="228600" cy="366713"/>
            <a:chOff x="1161" y="2264"/>
            <a:chExt cx="482" cy="286"/>
          </a:xfrm>
        </p:grpSpPr>
        <p:sp>
          <p:nvSpPr>
            <p:cNvPr id="759900" name="Rectangle 92"/>
            <p:cNvSpPr>
              <a:spLocks noChangeArrowheads="1"/>
            </p:cNvSpPr>
            <p:nvPr/>
          </p:nvSpPr>
          <p:spPr bwMode="auto">
            <a:xfrm>
              <a:off x="1221" y="2271"/>
              <a:ext cx="164" cy="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rIns="18288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901" name="Text Box 93"/>
            <p:cNvSpPr txBox="1">
              <a:spLocks noChangeArrowheads="1"/>
            </p:cNvSpPr>
            <p:nvPr/>
          </p:nvSpPr>
          <p:spPr bwMode="auto">
            <a:xfrm>
              <a:off x="1161" y="2264"/>
              <a:ext cx="482" cy="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rIns="18288">
              <a:spAutoFit/>
            </a:bodyPr>
            <a:lstStyle/>
            <a:p>
              <a:pPr>
                <a:defRPr/>
              </a:pPr>
              <a:r>
                <a:rPr lang="en-US" sz="1800" b="1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M</a:t>
              </a:r>
            </a:p>
          </p:txBody>
        </p:sp>
      </p:grpSp>
      <p:grpSp>
        <p:nvGrpSpPr>
          <p:cNvPr id="197650" name="Group 94"/>
          <p:cNvGrpSpPr>
            <a:grpSpLocks/>
          </p:cNvGrpSpPr>
          <p:nvPr/>
        </p:nvGrpSpPr>
        <p:grpSpPr bwMode="auto">
          <a:xfrm>
            <a:off x="1874728" y="2832407"/>
            <a:ext cx="190500" cy="366713"/>
            <a:chOff x="1392" y="2273"/>
            <a:chExt cx="212" cy="286"/>
          </a:xfrm>
        </p:grpSpPr>
        <p:sp>
          <p:nvSpPr>
            <p:cNvPr id="759903" name="Rectangle 95"/>
            <p:cNvSpPr>
              <a:spLocks noChangeArrowheads="1"/>
            </p:cNvSpPr>
            <p:nvPr/>
          </p:nvSpPr>
          <p:spPr bwMode="auto">
            <a:xfrm>
              <a:off x="1452" y="2275"/>
              <a:ext cx="133" cy="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rIns="18288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904" name="Text Box 96"/>
            <p:cNvSpPr txBox="1">
              <a:spLocks noChangeArrowheads="1"/>
            </p:cNvSpPr>
            <p:nvPr/>
          </p:nvSpPr>
          <p:spPr bwMode="auto">
            <a:xfrm>
              <a:off x="1392" y="2273"/>
              <a:ext cx="212" cy="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rIns="18288">
              <a:spAutoFit/>
            </a:bodyPr>
            <a:lstStyle/>
            <a:p>
              <a:pPr>
                <a:defRPr/>
              </a:pPr>
              <a:r>
                <a:rPr lang="en-US" sz="1800" b="1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P</a:t>
              </a:r>
            </a:p>
          </p:txBody>
        </p:sp>
      </p:grpSp>
      <p:grpSp>
        <p:nvGrpSpPr>
          <p:cNvPr id="197651" name="Group 97"/>
          <p:cNvGrpSpPr>
            <a:grpSpLocks/>
          </p:cNvGrpSpPr>
          <p:nvPr/>
        </p:nvGrpSpPr>
        <p:grpSpPr bwMode="auto">
          <a:xfrm>
            <a:off x="2173178" y="2837170"/>
            <a:ext cx="219075" cy="366712"/>
            <a:chOff x="1626" y="2269"/>
            <a:chExt cx="206" cy="286"/>
          </a:xfrm>
        </p:grpSpPr>
        <p:sp>
          <p:nvSpPr>
            <p:cNvPr id="759906" name="Rectangle 98"/>
            <p:cNvSpPr>
              <a:spLocks noChangeArrowheads="1"/>
            </p:cNvSpPr>
            <p:nvPr/>
          </p:nvSpPr>
          <p:spPr bwMode="auto">
            <a:xfrm>
              <a:off x="1678" y="2271"/>
              <a:ext cx="154" cy="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rIns="18288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907" name="Text Box 99"/>
            <p:cNvSpPr txBox="1">
              <a:spLocks noChangeArrowheads="1"/>
            </p:cNvSpPr>
            <p:nvPr/>
          </p:nvSpPr>
          <p:spPr bwMode="auto">
            <a:xfrm>
              <a:off x="1626" y="2269"/>
              <a:ext cx="191" cy="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rIns="18288">
              <a:spAutoFit/>
            </a:bodyPr>
            <a:lstStyle/>
            <a:p>
              <a:pPr>
                <a:defRPr/>
              </a:pPr>
              <a:r>
                <a:rPr lang="en-US" sz="1800" b="1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R</a:t>
              </a:r>
            </a:p>
          </p:txBody>
        </p:sp>
      </p:grpSp>
      <p:grpSp>
        <p:nvGrpSpPr>
          <p:cNvPr id="197652" name="Group 100"/>
          <p:cNvGrpSpPr>
            <a:grpSpLocks/>
          </p:cNvGrpSpPr>
          <p:nvPr/>
        </p:nvGrpSpPr>
        <p:grpSpPr bwMode="auto">
          <a:xfrm>
            <a:off x="3363803" y="1986270"/>
            <a:ext cx="301625" cy="304800"/>
            <a:chOff x="5388" y="1381"/>
            <a:chExt cx="228" cy="238"/>
          </a:xfrm>
        </p:grpSpPr>
        <p:sp>
          <p:nvSpPr>
            <p:cNvPr id="759909" name="Rectangle 101"/>
            <p:cNvSpPr>
              <a:spLocks noChangeArrowheads="1"/>
            </p:cNvSpPr>
            <p:nvPr/>
          </p:nvSpPr>
          <p:spPr bwMode="auto">
            <a:xfrm>
              <a:off x="5440" y="1398"/>
              <a:ext cx="176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tIns="0" rIns="18288" bIns="0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910" name="Text Box 102"/>
            <p:cNvSpPr txBox="1">
              <a:spLocks noChangeArrowheads="1"/>
            </p:cNvSpPr>
            <p:nvPr/>
          </p:nvSpPr>
          <p:spPr bwMode="auto">
            <a:xfrm>
              <a:off x="5388" y="1381"/>
              <a:ext cx="178" cy="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tIns="0" rIns="18288" bIns="0">
              <a:spAutoFit/>
            </a:bodyPr>
            <a:lstStyle/>
            <a:p>
              <a:pPr>
                <a:defRPr/>
              </a:pP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Q</a:t>
              </a:r>
            </a:p>
          </p:txBody>
        </p:sp>
      </p:grpSp>
      <p:grpSp>
        <p:nvGrpSpPr>
          <p:cNvPr id="197653" name="Group 103"/>
          <p:cNvGrpSpPr>
            <a:grpSpLocks/>
          </p:cNvGrpSpPr>
          <p:nvPr/>
        </p:nvGrpSpPr>
        <p:grpSpPr bwMode="auto">
          <a:xfrm>
            <a:off x="1571516" y="963920"/>
            <a:ext cx="246062" cy="396875"/>
            <a:chOff x="3963" y="532"/>
            <a:chExt cx="186" cy="310"/>
          </a:xfrm>
        </p:grpSpPr>
        <p:sp>
          <p:nvSpPr>
            <p:cNvPr id="759912" name="Rectangle 104"/>
            <p:cNvSpPr>
              <a:spLocks noChangeArrowheads="1"/>
            </p:cNvSpPr>
            <p:nvPr/>
          </p:nvSpPr>
          <p:spPr bwMode="auto">
            <a:xfrm>
              <a:off x="4011" y="552"/>
              <a:ext cx="138" cy="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rIns="18288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9913" name="Text Box 105"/>
            <p:cNvSpPr txBox="1">
              <a:spLocks noChangeArrowheads="1"/>
            </p:cNvSpPr>
            <p:nvPr/>
          </p:nvSpPr>
          <p:spPr bwMode="auto">
            <a:xfrm>
              <a:off x="3963" y="532"/>
              <a:ext cx="148" cy="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8288" rIns="18288">
              <a:spAutoFit/>
            </a:bodyPr>
            <a:lstStyle/>
            <a:p>
              <a:pPr>
                <a:defRPr/>
              </a:pPr>
              <a:r>
                <a:rPr lang="en-US" sz="2000" b="1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T</a:t>
              </a:r>
            </a:p>
          </p:txBody>
        </p:sp>
      </p:grpSp>
      <p:grpSp>
        <p:nvGrpSpPr>
          <p:cNvPr id="197654" name="Group 106"/>
          <p:cNvGrpSpPr>
            <a:grpSpLocks/>
          </p:cNvGrpSpPr>
          <p:nvPr/>
        </p:nvGrpSpPr>
        <p:grpSpPr bwMode="auto">
          <a:xfrm>
            <a:off x="1912828" y="3361045"/>
            <a:ext cx="349250" cy="322262"/>
            <a:chOff x="1584" y="2828"/>
            <a:chExt cx="264" cy="252"/>
          </a:xfrm>
        </p:grpSpPr>
        <p:sp>
          <p:nvSpPr>
            <p:cNvPr id="759915" name="Oval 107"/>
            <p:cNvSpPr>
              <a:spLocks noChangeArrowheads="1"/>
            </p:cNvSpPr>
            <p:nvPr/>
          </p:nvSpPr>
          <p:spPr bwMode="auto">
            <a:xfrm>
              <a:off x="1584" y="2828"/>
              <a:ext cx="264" cy="25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0"/>
                </a:spcBef>
                <a:defRPr/>
              </a:pPr>
              <a:endParaRPr lang="en-US" sz="1200" i="0">
                <a:solidFill>
                  <a:srgbClr val="0143B9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97658" name="Group 108"/>
            <p:cNvGrpSpPr>
              <a:grpSpLocks/>
            </p:cNvGrpSpPr>
            <p:nvPr/>
          </p:nvGrpSpPr>
          <p:grpSpPr bwMode="auto">
            <a:xfrm>
              <a:off x="1620" y="2876"/>
              <a:ext cx="202" cy="160"/>
              <a:chOff x="3936" y="1685"/>
              <a:chExt cx="1296" cy="811"/>
            </a:xfrm>
          </p:grpSpPr>
          <p:sp>
            <p:nvSpPr>
              <p:cNvPr id="759917" name="Line 109"/>
              <p:cNvSpPr>
                <a:spLocks noChangeShapeType="1"/>
              </p:cNvSpPr>
              <p:nvPr/>
            </p:nvSpPr>
            <p:spPr bwMode="auto">
              <a:xfrm>
                <a:off x="3936" y="2499"/>
                <a:ext cx="33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1200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59918" name="Line 110"/>
              <p:cNvSpPr>
                <a:spLocks noChangeShapeType="1"/>
              </p:cNvSpPr>
              <p:nvPr/>
            </p:nvSpPr>
            <p:spPr bwMode="auto">
              <a:xfrm flipV="1">
                <a:off x="4275" y="1687"/>
                <a:ext cx="0" cy="8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1200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59919" name="Line 111"/>
              <p:cNvSpPr>
                <a:spLocks noChangeShapeType="1"/>
              </p:cNvSpPr>
              <p:nvPr/>
            </p:nvSpPr>
            <p:spPr bwMode="auto">
              <a:xfrm>
                <a:off x="4275" y="1687"/>
                <a:ext cx="57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1200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59920" name="Line 112"/>
              <p:cNvSpPr>
                <a:spLocks noChangeShapeType="1"/>
              </p:cNvSpPr>
              <p:nvPr/>
            </p:nvSpPr>
            <p:spPr bwMode="auto">
              <a:xfrm>
                <a:off x="4844" y="1687"/>
                <a:ext cx="0" cy="8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1200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59921" name="Line 113"/>
              <p:cNvSpPr>
                <a:spLocks noChangeShapeType="1"/>
              </p:cNvSpPr>
              <p:nvPr/>
            </p:nvSpPr>
            <p:spPr bwMode="auto">
              <a:xfrm>
                <a:off x="4844" y="2499"/>
                <a:ext cx="3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spcBef>
                    <a:spcPct val="0"/>
                  </a:spcBef>
                  <a:defRPr/>
                </a:pPr>
                <a:endParaRPr lang="en-US" sz="1200" i="0">
                  <a:solidFill>
                    <a:srgbClr val="0143B9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197655" name="TextBox 16"/>
          <p:cNvSpPr txBox="1">
            <a:spLocks noChangeArrowheads="1"/>
          </p:cNvSpPr>
          <p:nvPr/>
        </p:nvSpPr>
        <p:spPr bwMode="auto">
          <a:xfrm>
            <a:off x="664220" y="6218555"/>
            <a:ext cx="3221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nl-NL" sz="1800" dirty="0" err="1">
                <a:solidFill>
                  <a:srgbClr val="008000"/>
                </a:solidFill>
              </a:rPr>
              <a:t>Vandersypen</a:t>
            </a:r>
            <a:r>
              <a:rPr lang="en-US" altLang="nl-NL" sz="1800" dirty="0">
                <a:solidFill>
                  <a:srgbClr val="008000"/>
                </a:solidFill>
              </a:rPr>
              <a:t> et al, APL 2004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5536351"/>
            <a:ext cx="287988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US" sz="1800" i="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See single electrons jump on/off the dot in real-time</a:t>
            </a:r>
          </a:p>
        </p:txBody>
      </p:sp>
      <p:sp>
        <p:nvSpPr>
          <p:cNvPr id="85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eaLnBrk="1" hangingPunct="1">
              <a:defRPr/>
            </a:pPr>
            <a:r>
              <a:rPr lang="en-US" sz="2800" dirty="0"/>
              <a:t>Real-time single-electron detection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86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18" name="Rectangle 1329">
            <a:extLst>
              <a:ext uri="{FF2B5EF4-FFF2-40B4-BE49-F238E27FC236}">
                <a16:creationId xmlns:a16="http://schemas.microsoft.com/office/drawing/2014/main" id="{EAA71A02-5370-413E-A002-196F2C944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15" y="3839835"/>
            <a:ext cx="3313113" cy="150810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nl-NL" altLang="it-IT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V</a:t>
            </a:r>
            <a:r>
              <a:rPr kumimoji="0" lang="nl-NL" altLang="it-IT" sz="2200" b="1" i="1" u="none" strike="noStrike" kern="1200" cap="none" spc="0" normalizeH="0" baseline="-25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SD</a:t>
            </a:r>
            <a:r>
              <a:rPr kumimoji="0" lang="nl-NL" alt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 = 1 mV</a:t>
            </a:r>
            <a:endParaRPr kumimoji="0" lang="nl-NL" altLang="it-IT" sz="2200" b="0" i="0" u="none" strike="noStrike" kern="1200" cap="none" spc="0" normalizeH="0" baseline="3000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nl-NL" altLang="it-IT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</a:t>
            </a:r>
            <a:r>
              <a:rPr kumimoji="0" lang="nl-NL" altLang="it-IT" sz="2200" b="1" i="1" u="none" strike="noStrike" kern="1200" cap="none" spc="0" normalizeH="0" baseline="-25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QPC </a:t>
            </a:r>
            <a:r>
              <a:rPr kumimoji="0" lang="nl-NL" alt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~ 30 nA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nl-NL" alt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∆</a:t>
            </a:r>
            <a:r>
              <a:rPr kumimoji="0" lang="nl-NL" altLang="it-IT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</a:t>
            </a:r>
            <a:r>
              <a:rPr kumimoji="0" lang="nl-NL" altLang="it-IT" sz="2200" b="1" i="1" u="none" strike="noStrike" kern="1200" cap="none" spc="0" normalizeH="0" baseline="-25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QPC</a:t>
            </a:r>
            <a:r>
              <a:rPr kumimoji="0" lang="nl-NL" alt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 ~ 0.3 nA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nl-NL" alt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Shortest steps ~ 8 </a:t>
            </a:r>
            <a:r>
              <a:rPr kumimoji="0" lang="en-US" alt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µ</a:t>
            </a:r>
            <a:r>
              <a:rPr kumimoji="0" lang="nl-NL" alt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45B715-CC6D-1304-717D-9B97BF249263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4058A95B-B447-4C5B-AD02-DC81E040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642938"/>
            <a:ext cx="3294062" cy="236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>
            <a:extLst>
              <a:ext uri="{FF2B5EF4-FFF2-40B4-BE49-F238E27FC236}">
                <a16:creationId xmlns:a16="http://schemas.microsoft.com/office/drawing/2014/main" id="{B807D9E8-387E-4FFC-99E7-C3AC3ACC8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588"/>
            <a:ext cx="9144000" cy="584201"/>
          </a:xfrm>
        </p:spPr>
        <p:txBody>
          <a:bodyPr/>
          <a:lstStyle/>
          <a:p>
            <a:pPr eaLnBrk="1" hangingPunct="1"/>
            <a:r>
              <a:rPr lang="en-US" altLang="en-US" sz="3200"/>
              <a:t>Pulse scheme to measure T</a:t>
            </a:r>
            <a:r>
              <a:rPr lang="en-US" altLang="en-US" sz="3200" baseline="-25000"/>
              <a:t>1</a:t>
            </a:r>
            <a:endParaRPr lang="en-GB" altLang="en-US" sz="3200" baseline="-25000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D78D96B2-701D-429E-8DCF-514EEC668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3" y="7661275"/>
            <a:ext cx="348138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/>
                    </a:gs>
                    <a:gs pos="100000">
                      <a:srgbClr val="7FCCCC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defTabSz="228600"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 defTabSz="22860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 defTabSz="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 defTabSz="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 defTabSz="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228600" marR="0" lvl="0" indent="-228600" algn="l" defTabSz="228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  <a:r>
              <a:rPr kumimoji="0" lang="en-US" alt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~ 50 kHz;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  <a:r>
              <a:rPr kumimoji="0" lang="en-US" alt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~ 2.5 kHz	     </a:t>
            </a:r>
          </a:p>
          <a:p>
            <a:pPr marL="228600" marR="0" lvl="0" indent="-228600" algn="l" defTabSz="228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QPC bandwidth ~ 20 kHz</a:t>
            </a:r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37D2D46C-1192-44CB-BADB-71D217F12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113" y="3097213"/>
            <a:ext cx="384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time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062" name="Line 6">
            <a:extLst>
              <a:ext uri="{FF2B5EF4-FFF2-40B4-BE49-F238E27FC236}">
                <a16:creationId xmlns:a16="http://schemas.microsoft.com/office/drawing/2014/main" id="{4B0EFE52-3D9B-4DDF-8322-FE5F1C456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875" y="3292475"/>
            <a:ext cx="0" cy="7938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063" name="Line 7">
            <a:extLst>
              <a:ext uri="{FF2B5EF4-FFF2-40B4-BE49-F238E27FC236}">
                <a16:creationId xmlns:a16="http://schemas.microsoft.com/office/drawing/2014/main" id="{089F963E-2D1D-4C4E-A7FA-C7D1E321F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875" y="3341688"/>
            <a:ext cx="0" cy="7937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064" name="Line 8">
            <a:extLst>
              <a:ext uri="{FF2B5EF4-FFF2-40B4-BE49-F238E27FC236}">
                <a16:creationId xmlns:a16="http://schemas.microsoft.com/office/drawing/2014/main" id="{9BF4489E-8972-4885-8AD5-BE84E2F53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292475"/>
            <a:ext cx="0" cy="7938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065" name="Line 9">
            <a:extLst>
              <a:ext uri="{FF2B5EF4-FFF2-40B4-BE49-F238E27FC236}">
                <a16:creationId xmlns:a16="http://schemas.microsoft.com/office/drawing/2014/main" id="{78A46AEC-49AA-4BC4-BF6E-7A2E34E6A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341688"/>
            <a:ext cx="0" cy="7937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5066" name="Group 10">
            <a:extLst>
              <a:ext uri="{FF2B5EF4-FFF2-40B4-BE49-F238E27FC236}">
                <a16:creationId xmlns:a16="http://schemas.microsoft.com/office/drawing/2014/main" id="{B5606AB0-C801-4888-B2FE-C3BFF12CC8FB}"/>
              </a:ext>
            </a:extLst>
          </p:cNvPr>
          <p:cNvGrpSpPr>
            <a:grpSpLocks/>
          </p:cNvGrpSpPr>
          <p:nvPr/>
        </p:nvGrpSpPr>
        <p:grpSpPr bwMode="auto">
          <a:xfrm>
            <a:off x="3535363" y="720725"/>
            <a:ext cx="5360987" cy="1376363"/>
            <a:chOff x="1875" y="454"/>
            <a:chExt cx="3377" cy="867"/>
          </a:xfrm>
        </p:grpSpPr>
        <p:sp>
          <p:nvSpPr>
            <p:cNvPr id="45937" name="Freeform 11">
              <a:extLst>
                <a:ext uri="{FF2B5EF4-FFF2-40B4-BE49-F238E27FC236}">
                  <a16:creationId xmlns:a16="http://schemas.microsoft.com/office/drawing/2014/main" id="{B3905DD6-6211-41F3-9A9D-52CBAC92A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8" y="646"/>
              <a:ext cx="2800" cy="449"/>
            </a:xfrm>
            <a:custGeom>
              <a:avLst/>
              <a:gdLst>
                <a:gd name="T0" fmla="*/ 2393 w 543"/>
                <a:gd name="T1" fmla="*/ 2266 h 87"/>
                <a:gd name="T2" fmla="*/ 0 w 543"/>
                <a:gd name="T3" fmla="*/ 2317 h 87"/>
                <a:gd name="T4" fmla="*/ 2418 w 543"/>
                <a:gd name="T5" fmla="*/ 2291 h 87"/>
                <a:gd name="T6" fmla="*/ 2393 w 543"/>
                <a:gd name="T7" fmla="*/ 2317 h 87"/>
                <a:gd name="T8" fmla="*/ 2418 w 543"/>
                <a:gd name="T9" fmla="*/ 2291 h 87"/>
                <a:gd name="T10" fmla="*/ 2341 w 543"/>
                <a:gd name="T11" fmla="*/ 52 h 87"/>
                <a:gd name="T12" fmla="*/ 2418 w 543"/>
                <a:gd name="T13" fmla="*/ 2291 h 87"/>
                <a:gd name="T14" fmla="*/ 2341 w 543"/>
                <a:gd name="T15" fmla="*/ 52 h 87"/>
                <a:gd name="T16" fmla="*/ 2393 w 543"/>
                <a:gd name="T17" fmla="*/ 0 h 87"/>
                <a:gd name="T18" fmla="*/ 2341 w 543"/>
                <a:gd name="T19" fmla="*/ 52 h 87"/>
                <a:gd name="T20" fmla="*/ 6915 w 543"/>
                <a:gd name="T21" fmla="*/ 0 h 87"/>
                <a:gd name="T22" fmla="*/ 2393 w 543"/>
                <a:gd name="T23" fmla="*/ 77 h 87"/>
                <a:gd name="T24" fmla="*/ 6915 w 543"/>
                <a:gd name="T25" fmla="*/ 0 h 87"/>
                <a:gd name="T26" fmla="*/ 6941 w 543"/>
                <a:gd name="T27" fmla="*/ 52 h 87"/>
                <a:gd name="T28" fmla="*/ 6915 w 543"/>
                <a:gd name="T29" fmla="*/ 0 h 87"/>
                <a:gd name="T30" fmla="*/ 6941 w 543"/>
                <a:gd name="T31" fmla="*/ 1172 h 87"/>
                <a:gd name="T32" fmla="*/ 6889 w 543"/>
                <a:gd name="T33" fmla="*/ 52 h 87"/>
                <a:gd name="T34" fmla="*/ 6915 w 543"/>
                <a:gd name="T35" fmla="*/ 1223 h 87"/>
                <a:gd name="T36" fmla="*/ 6889 w 543"/>
                <a:gd name="T37" fmla="*/ 1172 h 87"/>
                <a:gd name="T38" fmla="*/ 6915 w 543"/>
                <a:gd name="T39" fmla="*/ 1223 h 87"/>
                <a:gd name="T40" fmla="*/ 11355 w 543"/>
                <a:gd name="T41" fmla="*/ 1146 h 87"/>
                <a:gd name="T42" fmla="*/ 6915 w 543"/>
                <a:gd name="T43" fmla="*/ 1223 h 87"/>
                <a:gd name="T44" fmla="*/ 11355 w 543"/>
                <a:gd name="T45" fmla="*/ 1146 h 87"/>
                <a:gd name="T46" fmla="*/ 11380 w 543"/>
                <a:gd name="T47" fmla="*/ 1172 h 87"/>
                <a:gd name="T48" fmla="*/ 11355 w 543"/>
                <a:gd name="T49" fmla="*/ 1146 h 87"/>
                <a:gd name="T50" fmla="*/ 11380 w 543"/>
                <a:gd name="T51" fmla="*/ 2291 h 87"/>
                <a:gd name="T52" fmla="*/ 11329 w 543"/>
                <a:gd name="T53" fmla="*/ 1172 h 87"/>
                <a:gd name="T54" fmla="*/ 11355 w 543"/>
                <a:gd name="T55" fmla="*/ 2317 h 87"/>
                <a:gd name="T56" fmla="*/ 11329 w 543"/>
                <a:gd name="T57" fmla="*/ 2291 h 87"/>
                <a:gd name="T58" fmla="*/ 11355 w 543"/>
                <a:gd name="T59" fmla="*/ 2317 h 87"/>
                <a:gd name="T60" fmla="*/ 14438 w 543"/>
                <a:gd name="T61" fmla="*/ 2266 h 87"/>
                <a:gd name="T62" fmla="*/ 11355 w 543"/>
                <a:gd name="T63" fmla="*/ 2317 h 8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43" h="87">
                  <a:moveTo>
                    <a:pt x="0" y="85"/>
                  </a:moveTo>
                  <a:lnTo>
                    <a:pt x="90" y="85"/>
                  </a:lnTo>
                  <a:lnTo>
                    <a:pt x="90" y="87"/>
                  </a:lnTo>
                  <a:lnTo>
                    <a:pt x="0" y="87"/>
                  </a:lnTo>
                  <a:lnTo>
                    <a:pt x="0" y="85"/>
                  </a:lnTo>
                  <a:close/>
                  <a:moveTo>
                    <a:pt x="91" y="86"/>
                  </a:moveTo>
                  <a:lnTo>
                    <a:pt x="91" y="87"/>
                  </a:lnTo>
                  <a:lnTo>
                    <a:pt x="90" y="87"/>
                  </a:lnTo>
                  <a:lnTo>
                    <a:pt x="90" y="86"/>
                  </a:lnTo>
                  <a:lnTo>
                    <a:pt x="91" y="86"/>
                  </a:lnTo>
                  <a:close/>
                  <a:moveTo>
                    <a:pt x="88" y="86"/>
                  </a:moveTo>
                  <a:lnTo>
                    <a:pt x="88" y="2"/>
                  </a:lnTo>
                  <a:lnTo>
                    <a:pt x="91" y="2"/>
                  </a:lnTo>
                  <a:lnTo>
                    <a:pt x="91" y="86"/>
                  </a:lnTo>
                  <a:lnTo>
                    <a:pt x="88" y="86"/>
                  </a:lnTo>
                  <a:close/>
                  <a:moveTo>
                    <a:pt x="88" y="2"/>
                  </a:moveTo>
                  <a:lnTo>
                    <a:pt x="88" y="0"/>
                  </a:lnTo>
                  <a:lnTo>
                    <a:pt x="90" y="0"/>
                  </a:lnTo>
                  <a:lnTo>
                    <a:pt x="90" y="2"/>
                  </a:lnTo>
                  <a:lnTo>
                    <a:pt x="88" y="2"/>
                  </a:lnTo>
                  <a:close/>
                  <a:moveTo>
                    <a:pt x="90" y="0"/>
                  </a:moveTo>
                  <a:lnTo>
                    <a:pt x="260" y="0"/>
                  </a:lnTo>
                  <a:lnTo>
                    <a:pt x="260" y="3"/>
                  </a:lnTo>
                  <a:lnTo>
                    <a:pt x="90" y="3"/>
                  </a:lnTo>
                  <a:lnTo>
                    <a:pt x="90" y="0"/>
                  </a:lnTo>
                  <a:close/>
                  <a:moveTo>
                    <a:pt x="260" y="0"/>
                  </a:moveTo>
                  <a:lnTo>
                    <a:pt x="261" y="0"/>
                  </a:lnTo>
                  <a:lnTo>
                    <a:pt x="261" y="2"/>
                  </a:lnTo>
                  <a:lnTo>
                    <a:pt x="260" y="2"/>
                  </a:lnTo>
                  <a:lnTo>
                    <a:pt x="260" y="0"/>
                  </a:lnTo>
                  <a:close/>
                  <a:moveTo>
                    <a:pt x="261" y="2"/>
                  </a:moveTo>
                  <a:lnTo>
                    <a:pt x="261" y="44"/>
                  </a:lnTo>
                  <a:lnTo>
                    <a:pt x="259" y="44"/>
                  </a:lnTo>
                  <a:lnTo>
                    <a:pt x="259" y="2"/>
                  </a:lnTo>
                  <a:lnTo>
                    <a:pt x="261" y="2"/>
                  </a:lnTo>
                  <a:close/>
                  <a:moveTo>
                    <a:pt x="260" y="46"/>
                  </a:moveTo>
                  <a:lnTo>
                    <a:pt x="259" y="46"/>
                  </a:lnTo>
                  <a:lnTo>
                    <a:pt x="259" y="44"/>
                  </a:lnTo>
                  <a:lnTo>
                    <a:pt x="260" y="44"/>
                  </a:lnTo>
                  <a:lnTo>
                    <a:pt x="260" y="46"/>
                  </a:lnTo>
                  <a:close/>
                  <a:moveTo>
                    <a:pt x="260" y="43"/>
                  </a:moveTo>
                  <a:lnTo>
                    <a:pt x="427" y="43"/>
                  </a:lnTo>
                  <a:lnTo>
                    <a:pt x="427" y="46"/>
                  </a:lnTo>
                  <a:lnTo>
                    <a:pt x="260" y="46"/>
                  </a:lnTo>
                  <a:lnTo>
                    <a:pt x="260" y="43"/>
                  </a:lnTo>
                  <a:close/>
                  <a:moveTo>
                    <a:pt x="427" y="43"/>
                  </a:moveTo>
                  <a:lnTo>
                    <a:pt x="428" y="43"/>
                  </a:lnTo>
                  <a:lnTo>
                    <a:pt x="428" y="44"/>
                  </a:lnTo>
                  <a:lnTo>
                    <a:pt x="427" y="44"/>
                  </a:lnTo>
                  <a:lnTo>
                    <a:pt x="427" y="43"/>
                  </a:lnTo>
                  <a:close/>
                  <a:moveTo>
                    <a:pt x="428" y="44"/>
                  </a:moveTo>
                  <a:lnTo>
                    <a:pt x="428" y="86"/>
                  </a:lnTo>
                  <a:lnTo>
                    <a:pt x="426" y="86"/>
                  </a:lnTo>
                  <a:lnTo>
                    <a:pt x="426" y="44"/>
                  </a:lnTo>
                  <a:lnTo>
                    <a:pt x="428" y="44"/>
                  </a:lnTo>
                  <a:close/>
                  <a:moveTo>
                    <a:pt x="427" y="87"/>
                  </a:moveTo>
                  <a:lnTo>
                    <a:pt x="426" y="87"/>
                  </a:lnTo>
                  <a:lnTo>
                    <a:pt x="426" y="86"/>
                  </a:lnTo>
                  <a:lnTo>
                    <a:pt x="427" y="86"/>
                  </a:lnTo>
                  <a:lnTo>
                    <a:pt x="427" y="87"/>
                  </a:lnTo>
                  <a:close/>
                  <a:moveTo>
                    <a:pt x="427" y="85"/>
                  </a:moveTo>
                  <a:lnTo>
                    <a:pt x="543" y="85"/>
                  </a:lnTo>
                  <a:lnTo>
                    <a:pt x="543" y="87"/>
                  </a:lnTo>
                  <a:lnTo>
                    <a:pt x="427" y="87"/>
                  </a:lnTo>
                  <a:lnTo>
                    <a:pt x="427" y="8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38" name="Freeform 12">
              <a:extLst>
                <a:ext uri="{FF2B5EF4-FFF2-40B4-BE49-F238E27FC236}">
                  <a16:creationId xmlns:a16="http://schemas.microsoft.com/office/drawing/2014/main" id="{78D817DB-A4EA-4C14-ABD6-54E0775A0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" y="1074"/>
              <a:ext cx="98" cy="98"/>
            </a:xfrm>
            <a:custGeom>
              <a:avLst/>
              <a:gdLst>
                <a:gd name="T0" fmla="*/ 98 w 98"/>
                <a:gd name="T1" fmla="*/ 46 h 98"/>
                <a:gd name="T2" fmla="*/ 0 w 98"/>
                <a:gd name="T3" fmla="*/ 98 h 98"/>
                <a:gd name="T4" fmla="*/ 0 w 98"/>
                <a:gd name="T5" fmla="*/ 0 h 98"/>
                <a:gd name="T6" fmla="*/ 98 w 98"/>
                <a:gd name="T7" fmla="*/ 46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98">
                  <a:moveTo>
                    <a:pt x="98" y="46"/>
                  </a:moveTo>
                  <a:lnTo>
                    <a:pt x="0" y="98"/>
                  </a:lnTo>
                  <a:lnTo>
                    <a:pt x="0" y="0"/>
                  </a:lnTo>
                  <a:lnTo>
                    <a:pt x="98" y="46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39" name="Freeform 13">
              <a:extLst>
                <a:ext uri="{FF2B5EF4-FFF2-40B4-BE49-F238E27FC236}">
                  <a16:creationId xmlns:a16="http://schemas.microsoft.com/office/drawing/2014/main" id="{D1217529-3CD3-42B4-9F4A-634B6892B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115"/>
              <a:ext cx="2939" cy="16"/>
            </a:xfrm>
            <a:custGeom>
              <a:avLst/>
              <a:gdLst>
                <a:gd name="T0" fmla="*/ 0 w 2939"/>
                <a:gd name="T1" fmla="*/ 5 h 16"/>
                <a:gd name="T2" fmla="*/ 10 w 2939"/>
                <a:gd name="T3" fmla="*/ 16 h 16"/>
                <a:gd name="T4" fmla="*/ 2939 w 2939"/>
                <a:gd name="T5" fmla="*/ 16 h 16"/>
                <a:gd name="T6" fmla="*/ 2939 w 2939"/>
                <a:gd name="T7" fmla="*/ 0 h 16"/>
                <a:gd name="T8" fmla="*/ 10 w 2939"/>
                <a:gd name="T9" fmla="*/ 0 h 16"/>
                <a:gd name="T10" fmla="*/ 0 w 2939"/>
                <a:gd name="T11" fmla="*/ 5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9" h="16">
                  <a:moveTo>
                    <a:pt x="0" y="5"/>
                  </a:moveTo>
                  <a:lnTo>
                    <a:pt x="10" y="16"/>
                  </a:lnTo>
                  <a:lnTo>
                    <a:pt x="2939" y="16"/>
                  </a:lnTo>
                  <a:lnTo>
                    <a:pt x="2939" y="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40" name="Freeform 14">
              <a:extLst>
                <a:ext uri="{FF2B5EF4-FFF2-40B4-BE49-F238E27FC236}">
                  <a16:creationId xmlns:a16="http://schemas.microsoft.com/office/drawing/2014/main" id="{1A8F06A2-F41B-4D3A-A1A3-0A77E302C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120"/>
              <a:ext cx="10" cy="11"/>
            </a:xfrm>
            <a:custGeom>
              <a:avLst/>
              <a:gdLst>
                <a:gd name="T0" fmla="*/ 10 w 10"/>
                <a:gd name="T1" fmla="*/ 11 h 11"/>
                <a:gd name="T2" fmla="*/ 0 w 10"/>
                <a:gd name="T3" fmla="*/ 11 h 11"/>
                <a:gd name="T4" fmla="*/ 0 w 10"/>
                <a:gd name="T5" fmla="*/ 0 h 11"/>
                <a:gd name="T6" fmla="*/ 10 w 10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41" name="Rectangle 15">
              <a:extLst>
                <a:ext uri="{FF2B5EF4-FFF2-40B4-BE49-F238E27FC236}">
                  <a16:creationId xmlns:a16="http://schemas.microsoft.com/office/drawing/2014/main" id="{B2DFE758-0CCC-4F79-B807-B9B6BDADE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553"/>
              <a:ext cx="15" cy="567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42" name="Freeform 16">
              <a:extLst>
                <a:ext uri="{FF2B5EF4-FFF2-40B4-BE49-F238E27FC236}">
                  <a16:creationId xmlns:a16="http://schemas.microsoft.com/office/drawing/2014/main" id="{E1ED0150-BA80-44EA-B364-3E35F687B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454"/>
              <a:ext cx="98" cy="98"/>
            </a:xfrm>
            <a:custGeom>
              <a:avLst/>
              <a:gdLst>
                <a:gd name="T0" fmla="*/ 51 w 98"/>
                <a:gd name="T1" fmla="*/ 0 h 98"/>
                <a:gd name="T2" fmla="*/ 0 w 98"/>
                <a:gd name="T3" fmla="*/ 98 h 98"/>
                <a:gd name="T4" fmla="*/ 98 w 98"/>
                <a:gd name="T5" fmla="*/ 98 h 98"/>
                <a:gd name="T6" fmla="*/ 51 w 98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98">
                  <a:moveTo>
                    <a:pt x="51" y="0"/>
                  </a:moveTo>
                  <a:lnTo>
                    <a:pt x="0" y="98"/>
                  </a:lnTo>
                  <a:lnTo>
                    <a:pt x="98" y="9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43" name="Rectangle 17">
              <a:extLst>
                <a:ext uri="{FF2B5EF4-FFF2-40B4-BE49-F238E27FC236}">
                  <a16:creationId xmlns:a16="http://schemas.microsoft.com/office/drawing/2014/main" id="{87E7D108-03EB-4B9C-A520-5CBA9046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" y="106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44" name="Rectangle 18">
              <a:extLst>
                <a:ext uri="{FF2B5EF4-FFF2-40B4-BE49-F238E27FC236}">
                  <a16:creationId xmlns:a16="http://schemas.microsoft.com/office/drawing/2014/main" id="{B6A82DAF-43B1-4655-AAEE-96A3F3E9E2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69" y="904"/>
              <a:ext cx="53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45" name="Rectangle 19">
              <a:extLst>
                <a:ext uri="{FF2B5EF4-FFF2-40B4-BE49-F238E27FC236}">
                  <a16:creationId xmlns:a16="http://schemas.microsoft.com/office/drawing/2014/main" id="{B9971A95-20D4-4B02-903B-C81336B4E1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891" y="928"/>
              <a:ext cx="12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 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46" name="Rectangle 20">
              <a:extLst>
                <a:ext uri="{FF2B5EF4-FFF2-40B4-BE49-F238E27FC236}">
                  <a16:creationId xmlns:a16="http://schemas.microsoft.com/office/drawing/2014/main" id="{2818666C-50BF-47D6-9C29-BC1E8ED058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30" y="786"/>
              <a:ext cx="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47" name="Rectangle 21">
              <a:extLst>
                <a:ext uri="{FF2B5EF4-FFF2-40B4-BE49-F238E27FC236}">
                  <a16:creationId xmlns:a16="http://schemas.microsoft.com/office/drawing/2014/main" id="{BFA3EA48-DD9D-42FF-8AC6-BD8690993C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898" y="714"/>
              <a:ext cx="1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48" name="Rectangle 22">
              <a:extLst>
                <a:ext uri="{FF2B5EF4-FFF2-40B4-BE49-F238E27FC236}">
                  <a16:creationId xmlns:a16="http://schemas.microsoft.com/office/drawing/2014/main" id="{7C008390-6EE8-4D36-BE60-DB091ACA20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09" y="618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49" name="Rectangle 23">
              <a:extLst>
                <a:ext uri="{FF2B5EF4-FFF2-40B4-BE49-F238E27FC236}">
                  <a16:creationId xmlns:a16="http://schemas.microsoft.com/office/drawing/2014/main" id="{D0B58DB4-96C7-4CC9-8E07-FB44156339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30" y="555"/>
              <a:ext cx="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50" name="Rectangle 24">
              <a:extLst>
                <a:ext uri="{FF2B5EF4-FFF2-40B4-BE49-F238E27FC236}">
                  <a16:creationId xmlns:a16="http://schemas.microsoft.com/office/drawing/2014/main" id="{C265FD77-3791-4A90-8392-F621EBA67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1167"/>
              <a:ext cx="2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time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51" name="Rectangle 25">
              <a:extLst>
                <a:ext uri="{FF2B5EF4-FFF2-40B4-BE49-F238E27FC236}">
                  <a16:creationId xmlns:a16="http://schemas.microsoft.com/office/drawing/2014/main" id="{5713A6BB-324C-4760-AC89-F5CA121C6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" y="538"/>
              <a:ext cx="258" cy="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52" name="Rectangle 26">
              <a:extLst>
                <a:ext uri="{FF2B5EF4-FFF2-40B4-BE49-F238E27FC236}">
                  <a16:creationId xmlns:a16="http://schemas.microsoft.com/office/drawing/2014/main" id="{EAAD9D4C-5CEA-400B-9AF4-0FAE8E7BF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" y="688"/>
              <a:ext cx="68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inject &amp; wait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53" name="Rectangle 27">
              <a:extLst>
                <a:ext uri="{FF2B5EF4-FFF2-40B4-BE49-F238E27FC236}">
                  <a16:creationId xmlns:a16="http://schemas.microsoft.com/office/drawing/2014/main" id="{641D5C00-3CCB-4E84-8C7D-04E670A82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899"/>
              <a:ext cx="47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read-out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54" name="Rectangle 28">
              <a:extLst>
                <a:ext uri="{FF2B5EF4-FFF2-40B4-BE49-F238E27FC236}">
                  <a16:creationId xmlns:a16="http://schemas.microsoft.com/office/drawing/2014/main" id="{21694F09-4812-40CB-8A3F-13263F41C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930"/>
              <a:ext cx="34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empty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55" name="Rectangle 29">
              <a:extLst>
                <a:ext uri="{FF2B5EF4-FFF2-40B4-BE49-F238E27FC236}">
                  <a16:creationId xmlns:a16="http://schemas.microsoft.com/office/drawing/2014/main" id="{A0A4B2C1-E8C0-470F-92E0-698728250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4" y="930"/>
              <a:ext cx="34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empty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56" name="Rectangle 30">
              <a:extLst>
                <a:ext uri="{FF2B5EF4-FFF2-40B4-BE49-F238E27FC236}">
                  <a16:creationId xmlns:a16="http://schemas.microsoft.com/office/drawing/2014/main" id="{4FDFC18E-2BE5-4F73-9697-541C43B67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" y="595"/>
              <a:ext cx="12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57" name="Rectangle 31">
              <a:extLst>
                <a:ext uri="{FF2B5EF4-FFF2-40B4-BE49-F238E27FC236}">
                  <a16:creationId xmlns:a16="http://schemas.microsoft.com/office/drawing/2014/main" id="{DC84AB27-3C63-4DA9-A399-B2A8E1F2F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811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58" name="Rectangle 32">
              <a:extLst>
                <a:ext uri="{FF2B5EF4-FFF2-40B4-BE49-F238E27FC236}">
                  <a16:creationId xmlns:a16="http://schemas.microsoft.com/office/drawing/2014/main" id="{9EAD7ACA-D298-4599-9997-32F2BF790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022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59" name="Line 33">
              <a:extLst>
                <a:ext uri="{FF2B5EF4-FFF2-40B4-BE49-F238E27FC236}">
                  <a16:creationId xmlns:a16="http://schemas.microsoft.com/office/drawing/2014/main" id="{5315467B-D7FD-4CA5-BB69-680813B09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" y="873"/>
              <a:ext cx="47" cy="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60" name="Line 34">
              <a:extLst>
                <a:ext uri="{FF2B5EF4-FFF2-40B4-BE49-F238E27FC236}">
                  <a16:creationId xmlns:a16="http://schemas.microsoft.com/office/drawing/2014/main" id="{550B7BD6-79EE-4F28-ACB1-E8577E858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" y="656"/>
              <a:ext cx="47" cy="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61" name="Line 35">
              <a:extLst>
                <a:ext uri="{FF2B5EF4-FFF2-40B4-BE49-F238E27FC236}">
                  <a16:creationId xmlns:a16="http://schemas.microsoft.com/office/drawing/2014/main" id="{5F8BF288-0063-41FB-A71E-952EB089A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" y="1084"/>
              <a:ext cx="47" cy="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5067" name="Group 36">
            <a:extLst>
              <a:ext uri="{FF2B5EF4-FFF2-40B4-BE49-F238E27FC236}">
                <a16:creationId xmlns:a16="http://schemas.microsoft.com/office/drawing/2014/main" id="{8EB6A891-B7E8-49AB-93BA-FCEB7EE865E7}"/>
              </a:ext>
            </a:extLst>
          </p:cNvPr>
          <p:cNvGrpSpPr>
            <a:grpSpLocks/>
          </p:cNvGrpSpPr>
          <p:nvPr/>
        </p:nvGrpSpPr>
        <p:grpSpPr bwMode="auto">
          <a:xfrm>
            <a:off x="3748088" y="1908175"/>
            <a:ext cx="5148262" cy="1343025"/>
            <a:chOff x="2009" y="1202"/>
            <a:chExt cx="3243" cy="846"/>
          </a:xfrm>
        </p:grpSpPr>
        <p:sp>
          <p:nvSpPr>
            <p:cNvPr id="45875" name="Rectangle 37">
              <a:extLst>
                <a:ext uri="{FF2B5EF4-FFF2-40B4-BE49-F238E27FC236}">
                  <a16:creationId xmlns:a16="http://schemas.microsoft.com/office/drawing/2014/main" id="{CD262749-E035-4F9C-BFBD-F9CF17E4C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1548"/>
              <a:ext cx="16" cy="16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76" name="Freeform 38">
              <a:extLst>
                <a:ext uri="{FF2B5EF4-FFF2-40B4-BE49-F238E27FC236}">
                  <a16:creationId xmlns:a16="http://schemas.microsoft.com/office/drawing/2014/main" id="{6BA8A6DC-66B4-4183-8E3B-6143A8885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" y="1667"/>
              <a:ext cx="67" cy="82"/>
            </a:xfrm>
            <a:custGeom>
              <a:avLst/>
              <a:gdLst>
                <a:gd name="T0" fmla="*/ 31 w 67"/>
                <a:gd name="T1" fmla="*/ 82 h 82"/>
                <a:gd name="T2" fmla="*/ 67 w 67"/>
                <a:gd name="T3" fmla="*/ 0 h 82"/>
                <a:gd name="T4" fmla="*/ 67 w 67"/>
                <a:gd name="T5" fmla="*/ 0 h 82"/>
                <a:gd name="T6" fmla="*/ 67 w 67"/>
                <a:gd name="T7" fmla="*/ 0 h 82"/>
                <a:gd name="T8" fmla="*/ 67 w 67"/>
                <a:gd name="T9" fmla="*/ 0 h 82"/>
                <a:gd name="T10" fmla="*/ 62 w 67"/>
                <a:gd name="T11" fmla="*/ 0 h 82"/>
                <a:gd name="T12" fmla="*/ 62 w 67"/>
                <a:gd name="T13" fmla="*/ 5 h 82"/>
                <a:gd name="T14" fmla="*/ 57 w 67"/>
                <a:gd name="T15" fmla="*/ 5 h 82"/>
                <a:gd name="T16" fmla="*/ 57 w 67"/>
                <a:gd name="T17" fmla="*/ 5 h 82"/>
                <a:gd name="T18" fmla="*/ 52 w 67"/>
                <a:gd name="T19" fmla="*/ 5 h 82"/>
                <a:gd name="T20" fmla="*/ 52 w 67"/>
                <a:gd name="T21" fmla="*/ 5 h 82"/>
                <a:gd name="T22" fmla="*/ 52 w 67"/>
                <a:gd name="T23" fmla="*/ 5 h 82"/>
                <a:gd name="T24" fmla="*/ 47 w 67"/>
                <a:gd name="T25" fmla="*/ 5 h 82"/>
                <a:gd name="T26" fmla="*/ 47 w 67"/>
                <a:gd name="T27" fmla="*/ 5 h 82"/>
                <a:gd name="T28" fmla="*/ 42 w 67"/>
                <a:gd name="T29" fmla="*/ 10 h 82"/>
                <a:gd name="T30" fmla="*/ 42 w 67"/>
                <a:gd name="T31" fmla="*/ 10 h 82"/>
                <a:gd name="T32" fmla="*/ 36 w 67"/>
                <a:gd name="T33" fmla="*/ 10 h 82"/>
                <a:gd name="T34" fmla="*/ 36 w 67"/>
                <a:gd name="T35" fmla="*/ 10 h 82"/>
                <a:gd name="T36" fmla="*/ 31 w 67"/>
                <a:gd name="T37" fmla="*/ 10 h 82"/>
                <a:gd name="T38" fmla="*/ 31 w 67"/>
                <a:gd name="T39" fmla="*/ 10 h 82"/>
                <a:gd name="T40" fmla="*/ 31 w 67"/>
                <a:gd name="T41" fmla="*/ 10 h 82"/>
                <a:gd name="T42" fmla="*/ 26 w 67"/>
                <a:gd name="T43" fmla="*/ 10 h 82"/>
                <a:gd name="T44" fmla="*/ 26 w 67"/>
                <a:gd name="T45" fmla="*/ 10 h 82"/>
                <a:gd name="T46" fmla="*/ 21 w 67"/>
                <a:gd name="T47" fmla="*/ 5 h 82"/>
                <a:gd name="T48" fmla="*/ 21 w 67"/>
                <a:gd name="T49" fmla="*/ 5 h 82"/>
                <a:gd name="T50" fmla="*/ 16 w 67"/>
                <a:gd name="T51" fmla="*/ 5 h 82"/>
                <a:gd name="T52" fmla="*/ 16 w 67"/>
                <a:gd name="T53" fmla="*/ 5 h 82"/>
                <a:gd name="T54" fmla="*/ 16 w 67"/>
                <a:gd name="T55" fmla="*/ 5 h 82"/>
                <a:gd name="T56" fmla="*/ 11 w 67"/>
                <a:gd name="T57" fmla="*/ 5 h 82"/>
                <a:gd name="T58" fmla="*/ 11 w 67"/>
                <a:gd name="T59" fmla="*/ 5 h 82"/>
                <a:gd name="T60" fmla="*/ 5 w 67"/>
                <a:gd name="T61" fmla="*/ 5 h 82"/>
                <a:gd name="T62" fmla="*/ 5 w 67"/>
                <a:gd name="T63" fmla="*/ 0 h 82"/>
                <a:gd name="T64" fmla="*/ 0 w 67"/>
                <a:gd name="T65" fmla="*/ 0 h 82"/>
                <a:gd name="T66" fmla="*/ 0 w 67"/>
                <a:gd name="T67" fmla="*/ 0 h 82"/>
                <a:gd name="T68" fmla="*/ 0 w 67"/>
                <a:gd name="T69" fmla="*/ 0 h 82"/>
                <a:gd name="T70" fmla="*/ 31 w 67"/>
                <a:gd name="T71" fmla="*/ 82 h 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7" h="82">
                  <a:moveTo>
                    <a:pt x="31" y="82"/>
                  </a:moveTo>
                  <a:lnTo>
                    <a:pt x="67" y="0"/>
                  </a:lnTo>
                  <a:lnTo>
                    <a:pt x="62" y="0"/>
                  </a:lnTo>
                  <a:lnTo>
                    <a:pt x="62" y="5"/>
                  </a:lnTo>
                  <a:lnTo>
                    <a:pt x="57" y="5"/>
                  </a:lnTo>
                  <a:lnTo>
                    <a:pt x="52" y="5"/>
                  </a:lnTo>
                  <a:lnTo>
                    <a:pt x="47" y="5"/>
                  </a:lnTo>
                  <a:lnTo>
                    <a:pt x="42" y="10"/>
                  </a:lnTo>
                  <a:lnTo>
                    <a:pt x="36" y="10"/>
                  </a:lnTo>
                  <a:lnTo>
                    <a:pt x="31" y="10"/>
                  </a:lnTo>
                  <a:lnTo>
                    <a:pt x="26" y="10"/>
                  </a:lnTo>
                  <a:lnTo>
                    <a:pt x="21" y="5"/>
                  </a:lnTo>
                  <a:lnTo>
                    <a:pt x="16" y="5"/>
                  </a:lnTo>
                  <a:lnTo>
                    <a:pt x="11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31" y="82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77" name="Rectangle 39">
              <a:extLst>
                <a:ext uri="{FF2B5EF4-FFF2-40B4-BE49-F238E27FC236}">
                  <a16:creationId xmlns:a16="http://schemas.microsoft.com/office/drawing/2014/main" id="{01C98CE6-A1FF-4838-A159-33B08BAC5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" y="1440"/>
              <a:ext cx="10" cy="165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78" name="Freeform 40">
              <a:extLst>
                <a:ext uri="{FF2B5EF4-FFF2-40B4-BE49-F238E27FC236}">
                  <a16:creationId xmlns:a16="http://schemas.microsoft.com/office/drawing/2014/main" id="{AB2FB104-B739-42E2-BD65-6138DAC2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399"/>
              <a:ext cx="72" cy="82"/>
            </a:xfrm>
            <a:custGeom>
              <a:avLst/>
              <a:gdLst>
                <a:gd name="T0" fmla="*/ 36 w 72"/>
                <a:gd name="T1" fmla="*/ 0 h 82"/>
                <a:gd name="T2" fmla="*/ 0 w 72"/>
                <a:gd name="T3" fmla="*/ 82 h 82"/>
                <a:gd name="T4" fmla="*/ 0 w 72"/>
                <a:gd name="T5" fmla="*/ 82 h 82"/>
                <a:gd name="T6" fmla="*/ 5 w 72"/>
                <a:gd name="T7" fmla="*/ 82 h 82"/>
                <a:gd name="T8" fmla="*/ 5 w 72"/>
                <a:gd name="T9" fmla="*/ 82 h 82"/>
                <a:gd name="T10" fmla="*/ 10 w 72"/>
                <a:gd name="T11" fmla="*/ 82 h 82"/>
                <a:gd name="T12" fmla="*/ 10 w 72"/>
                <a:gd name="T13" fmla="*/ 82 h 82"/>
                <a:gd name="T14" fmla="*/ 10 w 72"/>
                <a:gd name="T15" fmla="*/ 77 h 82"/>
                <a:gd name="T16" fmla="*/ 15 w 72"/>
                <a:gd name="T17" fmla="*/ 77 h 82"/>
                <a:gd name="T18" fmla="*/ 15 w 72"/>
                <a:gd name="T19" fmla="*/ 77 h 82"/>
                <a:gd name="T20" fmla="*/ 20 w 72"/>
                <a:gd name="T21" fmla="*/ 77 h 82"/>
                <a:gd name="T22" fmla="*/ 20 w 72"/>
                <a:gd name="T23" fmla="*/ 77 h 82"/>
                <a:gd name="T24" fmla="*/ 26 w 72"/>
                <a:gd name="T25" fmla="*/ 77 h 82"/>
                <a:gd name="T26" fmla="*/ 26 w 72"/>
                <a:gd name="T27" fmla="*/ 77 h 82"/>
                <a:gd name="T28" fmla="*/ 31 w 72"/>
                <a:gd name="T29" fmla="*/ 77 h 82"/>
                <a:gd name="T30" fmla="*/ 31 w 72"/>
                <a:gd name="T31" fmla="*/ 77 h 82"/>
                <a:gd name="T32" fmla="*/ 31 w 72"/>
                <a:gd name="T33" fmla="*/ 77 h 82"/>
                <a:gd name="T34" fmla="*/ 36 w 72"/>
                <a:gd name="T35" fmla="*/ 77 h 82"/>
                <a:gd name="T36" fmla="*/ 36 w 72"/>
                <a:gd name="T37" fmla="*/ 77 h 82"/>
                <a:gd name="T38" fmla="*/ 41 w 72"/>
                <a:gd name="T39" fmla="*/ 77 h 82"/>
                <a:gd name="T40" fmla="*/ 41 w 72"/>
                <a:gd name="T41" fmla="*/ 77 h 82"/>
                <a:gd name="T42" fmla="*/ 46 w 72"/>
                <a:gd name="T43" fmla="*/ 77 h 82"/>
                <a:gd name="T44" fmla="*/ 46 w 72"/>
                <a:gd name="T45" fmla="*/ 77 h 82"/>
                <a:gd name="T46" fmla="*/ 46 w 72"/>
                <a:gd name="T47" fmla="*/ 77 h 82"/>
                <a:gd name="T48" fmla="*/ 51 w 72"/>
                <a:gd name="T49" fmla="*/ 77 h 82"/>
                <a:gd name="T50" fmla="*/ 51 w 72"/>
                <a:gd name="T51" fmla="*/ 77 h 82"/>
                <a:gd name="T52" fmla="*/ 57 w 72"/>
                <a:gd name="T53" fmla="*/ 77 h 82"/>
                <a:gd name="T54" fmla="*/ 57 w 72"/>
                <a:gd name="T55" fmla="*/ 77 h 82"/>
                <a:gd name="T56" fmla="*/ 62 w 72"/>
                <a:gd name="T57" fmla="*/ 77 h 82"/>
                <a:gd name="T58" fmla="*/ 62 w 72"/>
                <a:gd name="T59" fmla="*/ 77 h 82"/>
                <a:gd name="T60" fmla="*/ 62 w 72"/>
                <a:gd name="T61" fmla="*/ 82 h 82"/>
                <a:gd name="T62" fmla="*/ 67 w 72"/>
                <a:gd name="T63" fmla="*/ 82 h 82"/>
                <a:gd name="T64" fmla="*/ 67 w 72"/>
                <a:gd name="T65" fmla="*/ 82 h 82"/>
                <a:gd name="T66" fmla="*/ 72 w 72"/>
                <a:gd name="T67" fmla="*/ 82 h 82"/>
                <a:gd name="T68" fmla="*/ 72 w 72"/>
                <a:gd name="T69" fmla="*/ 82 h 82"/>
                <a:gd name="T70" fmla="*/ 36 w 72"/>
                <a:gd name="T71" fmla="*/ 0 h 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2" h="82">
                  <a:moveTo>
                    <a:pt x="36" y="0"/>
                  </a:moveTo>
                  <a:lnTo>
                    <a:pt x="0" y="82"/>
                  </a:lnTo>
                  <a:lnTo>
                    <a:pt x="5" y="82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5" y="77"/>
                  </a:lnTo>
                  <a:lnTo>
                    <a:pt x="20" y="77"/>
                  </a:lnTo>
                  <a:lnTo>
                    <a:pt x="26" y="77"/>
                  </a:lnTo>
                  <a:lnTo>
                    <a:pt x="31" y="77"/>
                  </a:lnTo>
                  <a:lnTo>
                    <a:pt x="36" y="77"/>
                  </a:lnTo>
                  <a:lnTo>
                    <a:pt x="41" y="77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62" y="82"/>
                  </a:lnTo>
                  <a:lnTo>
                    <a:pt x="67" y="82"/>
                  </a:lnTo>
                  <a:lnTo>
                    <a:pt x="72" y="8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79" name="Freeform 41">
              <a:extLst>
                <a:ext uri="{FF2B5EF4-FFF2-40B4-BE49-F238E27FC236}">
                  <a16:creationId xmlns:a16="http://schemas.microsoft.com/office/drawing/2014/main" id="{8368AC76-A732-42AB-A925-03348D76F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8" y="1270"/>
              <a:ext cx="2800" cy="603"/>
            </a:xfrm>
            <a:custGeom>
              <a:avLst/>
              <a:gdLst>
                <a:gd name="T0" fmla="*/ 2393 w 543"/>
                <a:gd name="T1" fmla="*/ 2603 h 117"/>
                <a:gd name="T2" fmla="*/ 0 w 543"/>
                <a:gd name="T3" fmla="*/ 2685 h 117"/>
                <a:gd name="T4" fmla="*/ 2418 w 543"/>
                <a:gd name="T5" fmla="*/ 2654 h 117"/>
                <a:gd name="T6" fmla="*/ 2393 w 543"/>
                <a:gd name="T7" fmla="*/ 2685 h 117"/>
                <a:gd name="T8" fmla="*/ 2418 w 543"/>
                <a:gd name="T9" fmla="*/ 2654 h 117"/>
                <a:gd name="T10" fmla="*/ 2341 w 543"/>
                <a:gd name="T11" fmla="*/ 26 h 117"/>
                <a:gd name="T12" fmla="*/ 2418 w 543"/>
                <a:gd name="T13" fmla="*/ 2654 h 117"/>
                <a:gd name="T14" fmla="*/ 2341 w 543"/>
                <a:gd name="T15" fmla="*/ 26 h 117"/>
                <a:gd name="T16" fmla="*/ 2393 w 543"/>
                <a:gd name="T17" fmla="*/ 0 h 117"/>
                <a:gd name="T18" fmla="*/ 2341 w 543"/>
                <a:gd name="T19" fmla="*/ 26 h 117"/>
                <a:gd name="T20" fmla="*/ 3775 w 543"/>
                <a:gd name="T21" fmla="*/ 0 h 117"/>
                <a:gd name="T22" fmla="*/ 2393 w 543"/>
                <a:gd name="T23" fmla="*/ 77 h 117"/>
                <a:gd name="T24" fmla="*/ 3775 w 543"/>
                <a:gd name="T25" fmla="*/ 0 h 117"/>
                <a:gd name="T26" fmla="*/ 3800 w 543"/>
                <a:gd name="T27" fmla="*/ 26 h 117"/>
                <a:gd name="T28" fmla="*/ 3775 w 543"/>
                <a:gd name="T29" fmla="*/ 0 h 117"/>
                <a:gd name="T30" fmla="*/ 3800 w 543"/>
                <a:gd name="T31" fmla="*/ 505 h 117"/>
                <a:gd name="T32" fmla="*/ 3749 w 543"/>
                <a:gd name="T33" fmla="*/ 26 h 117"/>
                <a:gd name="T34" fmla="*/ 3775 w 543"/>
                <a:gd name="T35" fmla="*/ 531 h 117"/>
                <a:gd name="T36" fmla="*/ 3749 w 543"/>
                <a:gd name="T37" fmla="*/ 505 h 117"/>
                <a:gd name="T38" fmla="*/ 3775 w 543"/>
                <a:gd name="T39" fmla="*/ 531 h 117"/>
                <a:gd name="T40" fmla="*/ 6915 w 543"/>
                <a:gd name="T41" fmla="*/ 479 h 117"/>
                <a:gd name="T42" fmla="*/ 3775 w 543"/>
                <a:gd name="T43" fmla="*/ 531 h 117"/>
                <a:gd name="T44" fmla="*/ 6915 w 543"/>
                <a:gd name="T45" fmla="*/ 479 h 117"/>
                <a:gd name="T46" fmla="*/ 6941 w 543"/>
                <a:gd name="T47" fmla="*/ 505 h 117"/>
                <a:gd name="T48" fmla="*/ 6915 w 543"/>
                <a:gd name="T49" fmla="*/ 479 h 117"/>
                <a:gd name="T50" fmla="*/ 6941 w 543"/>
                <a:gd name="T51" fmla="*/ 1701 h 117"/>
                <a:gd name="T52" fmla="*/ 6889 w 543"/>
                <a:gd name="T53" fmla="*/ 505 h 117"/>
                <a:gd name="T54" fmla="*/ 6915 w 543"/>
                <a:gd name="T55" fmla="*/ 1752 h 117"/>
                <a:gd name="T56" fmla="*/ 6889 w 543"/>
                <a:gd name="T57" fmla="*/ 1701 h 117"/>
                <a:gd name="T58" fmla="*/ 6915 w 543"/>
                <a:gd name="T59" fmla="*/ 1752 h 117"/>
                <a:gd name="T60" fmla="*/ 11355 w 543"/>
                <a:gd name="T61" fmla="*/ 1675 h 117"/>
                <a:gd name="T62" fmla="*/ 6915 w 543"/>
                <a:gd name="T63" fmla="*/ 1752 h 117"/>
                <a:gd name="T64" fmla="*/ 11355 w 543"/>
                <a:gd name="T65" fmla="*/ 1675 h 117"/>
                <a:gd name="T66" fmla="*/ 11380 w 543"/>
                <a:gd name="T67" fmla="*/ 1701 h 117"/>
                <a:gd name="T68" fmla="*/ 11355 w 543"/>
                <a:gd name="T69" fmla="*/ 1675 h 117"/>
                <a:gd name="T70" fmla="*/ 11380 w 543"/>
                <a:gd name="T71" fmla="*/ 3082 h 117"/>
                <a:gd name="T72" fmla="*/ 11303 w 543"/>
                <a:gd name="T73" fmla="*/ 1701 h 117"/>
                <a:gd name="T74" fmla="*/ 11355 w 543"/>
                <a:gd name="T75" fmla="*/ 3108 h 117"/>
                <a:gd name="T76" fmla="*/ 11303 w 543"/>
                <a:gd name="T77" fmla="*/ 3082 h 117"/>
                <a:gd name="T78" fmla="*/ 11355 w 543"/>
                <a:gd name="T79" fmla="*/ 3108 h 117"/>
                <a:gd name="T80" fmla="*/ 12711 w 543"/>
                <a:gd name="T81" fmla="*/ 3056 h 117"/>
                <a:gd name="T82" fmla="*/ 11355 w 543"/>
                <a:gd name="T83" fmla="*/ 3108 h 117"/>
                <a:gd name="T84" fmla="*/ 12737 w 543"/>
                <a:gd name="T85" fmla="*/ 3082 h 117"/>
                <a:gd name="T86" fmla="*/ 12711 w 543"/>
                <a:gd name="T87" fmla="*/ 3108 h 117"/>
                <a:gd name="T88" fmla="*/ 12737 w 543"/>
                <a:gd name="T89" fmla="*/ 3082 h 117"/>
                <a:gd name="T90" fmla="*/ 12685 w 543"/>
                <a:gd name="T91" fmla="*/ 2654 h 117"/>
                <a:gd name="T92" fmla="*/ 12737 w 543"/>
                <a:gd name="T93" fmla="*/ 3082 h 117"/>
                <a:gd name="T94" fmla="*/ 12685 w 543"/>
                <a:gd name="T95" fmla="*/ 2654 h 117"/>
                <a:gd name="T96" fmla="*/ 12711 w 543"/>
                <a:gd name="T97" fmla="*/ 2603 h 117"/>
                <a:gd name="T98" fmla="*/ 12685 w 543"/>
                <a:gd name="T99" fmla="*/ 2654 h 117"/>
                <a:gd name="T100" fmla="*/ 14438 w 543"/>
                <a:gd name="T101" fmla="*/ 2603 h 117"/>
                <a:gd name="T102" fmla="*/ 12711 w 543"/>
                <a:gd name="T103" fmla="*/ 2685 h 11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43" h="117">
                  <a:moveTo>
                    <a:pt x="0" y="98"/>
                  </a:moveTo>
                  <a:lnTo>
                    <a:pt x="90" y="98"/>
                  </a:lnTo>
                  <a:lnTo>
                    <a:pt x="90" y="101"/>
                  </a:lnTo>
                  <a:lnTo>
                    <a:pt x="0" y="101"/>
                  </a:lnTo>
                  <a:lnTo>
                    <a:pt x="0" y="98"/>
                  </a:lnTo>
                  <a:close/>
                  <a:moveTo>
                    <a:pt x="91" y="100"/>
                  </a:moveTo>
                  <a:lnTo>
                    <a:pt x="91" y="101"/>
                  </a:lnTo>
                  <a:lnTo>
                    <a:pt x="90" y="101"/>
                  </a:lnTo>
                  <a:lnTo>
                    <a:pt x="90" y="100"/>
                  </a:lnTo>
                  <a:lnTo>
                    <a:pt x="91" y="100"/>
                  </a:lnTo>
                  <a:close/>
                  <a:moveTo>
                    <a:pt x="88" y="100"/>
                  </a:moveTo>
                  <a:lnTo>
                    <a:pt x="88" y="1"/>
                  </a:lnTo>
                  <a:lnTo>
                    <a:pt x="91" y="1"/>
                  </a:lnTo>
                  <a:lnTo>
                    <a:pt x="91" y="100"/>
                  </a:lnTo>
                  <a:lnTo>
                    <a:pt x="88" y="100"/>
                  </a:lnTo>
                  <a:close/>
                  <a:moveTo>
                    <a:pt x="88" y="1"/>
                  </a:moveTo>
                  <a:lnTo>
                    <a:pt x="88" y="0"/>
                  </a:lnTo>
                  <a:lnTo>
                    <a:pt x="90" y="0"/>
                  </a:lnTo>
                  <a:lnTo>
                    <a:pt x="90" y="1"/>
                  </a:lnTo>
                  <a:lnTo>
                    <a:pt x="88" y="1"/>
                  </a:lnTo>
                  <a:close/>
                  <a:moveTo>
                    <a:pt x="90" y="0"/>
                  </a:moveTo>
                  <a:lnTo>
                    <a:pt x="142" y="0"/>
                  </a:lnTo>
                  <a:lnTo>
                    <a:pt x="142" y="3"/>
                  </a:lnTo>
                  <a:lnTo>
                    <a:pt x="90" y="3"/>
                  </a:lnTo>
                  <a:lnTo>
                    <a:pt x="90" y="0"/>
                  </a:lnTo>
                  <a:close/>
                  <a:moveTo>
                    <a:pt x="142" y="0"/>
                  </a:moveTo>
                  <a:lnTo>
                    <a:pt x="143" y="0"/>
                  </a:lnTo>
                  <a:lnTo>
                    <a:pt x="143" y="1"/>
                  </a:lnTo>
                  <a:lnTo>
                    <a:pt x="142" y="1"/>
                  </a:lnTo>
                  <a:lnTo>
                    <a:pt x="142" y="0"/>
                  </a:lnTo>
                  <a:close/>
                  <a:moveTo>
                    <a:pt x="143" y="1"/>
                  </a:moveTo>
                  <a:lnTo>
                    <a:pt x="143" y="19"/>
                  </a:lnTo>
                  <a:lnTo>
                    <a:pt x="141" y="19"/>
                  </a:lnTo>
                  <a:lnTo>
                    <a:pt x="141" y="1"/>
                  </a:lnTo>
                  <a:lnTo>
                    <a:pt x="143" y="1"/>
                  </a:lnTo>
                  <a:close/>
                  <a:moveTo>
                    <a:pt x="142" y="20"/>
                  </a:moveTo>
                  <a:lnTo>
                    <a:pt x="141" y="20"/>
                  </a:lnTo>
                  <a:lnTo>
                    <a:pt x="141" y="19"/>
                  </a:lnTo>
                  <a:lnTo>
                    <a:pt x="142" y="19"/>
                  </a:lnTo>
                  <a:lnTo>
                    <a:pt x="142" y="20"/>
                  </a:lnTo>
                  <a:close/>
                  <a:moveTo>
                    <a:pt x="142" y="18"/>
                  </a:moveTo>
                  <a:lnTo>
                    <a:pt x="260" y="18"/>
                  </a:lnTo>
                  <a:lnTo>
                    <a:pt x="260" y="20"/>
                  </a:lnTo>
                  <a:lnTo>
                    <a:pt x="142" y="20"/>
                  </a:lnTo>
                  <a:lnTo>
                    <a:pt x="142" y="18"/>
                  </a:lnTo>
                  <a:close/>
                  <a:moveTo>
                    <a:pt x="260" y="18"/>
                  </a:moveTo>
                  <a:lnTo>
                    <a:pt x="261" y="18"/>
                  </a:lnTo>
                  <a:lnTo>
                    <a:pt x="261" y="19"/>
                  </a:lnTo>
                  <a:lnTo>
                    <a:pt x="260" y="19"/>
                  </a:lnTo>
                  <a:lnTo>
                    <a:pt x="260" y="18"/>
                  </a:lnTo>
                  <a:close/>
                  <a:moveTo>
                    <a:pt x="261" y="19"/>
                  </a:moveTo>
                  <a:lnTo>
                    <a:pt x="261" y="64"/>
                  </a:lnTo>
                  <a:lnTo>
                    <a:pt x="259" y="64"/>
                  </a:lnTo>
                  <a:lnTo>
                    <a:pt x="259" y="19"/>
                  </a:lnTo>
                  <a:lnTo>
                    <a:pt x="261" y="19"/>
                  </a:lnTo>
                  <a:close/>
                  <a:moveTo>
                    <a:pt x="260" y="66"/>
                  </a:moveTo>
                  <a:lnTo>
                    <a:pt x="259" y="66"/>
                  </a:lnTo>
                  <a:lnTo>
                    <a:pt x="259" y="64"/>
                  </a:lnTo>
                  <a:lnTo>
                    <a:pt x="260" y="64"/>
                  </a:lnTo>
                  <a:lnTo>
                    <a:pt x="260" y="66"/>
                  </a:lnTo>
                  <a:close/>
                  <a:moveTo>
                    <a:pt x="260" y="63"/>
                  </a:moveTo>
                  <a:lnTo>
                    <a:pt x="427" y="63"/>
                  </a:lnTo>
                  <a:lnTo>
                    <a:pt x="427" y="66"/>
                  </a:lnTo>
                  <a:lnTo>
                    <a:pt x="260" y="66"/>
                  </a:lnTo>
                  <a:lnTo>
                    <a:pt x="260" y="63"/>
                  </a:lnTo>
                  <a:close/>
                  <a:moveTo>
                    <a:pt x="427" y="63"/>
                  </a:moveTo>
                  <a:lnTo>
                    <a:pt x="428" y="63"/>
                  </a:lnTo>
                  <a:lnTo>
                    <a:pt x="428" y="64"/>
                  </a:lnTo>
                  <a:lnTo>
                    <a:pt x="427" y="64"/>
                  </a:lnTo>
                  <a:lnTo>
                    <a:pt x="427" y="63"/>
                  </a:lnTo>
                  <a:close/>
                  <a:moveTo>
                    <a:pt x="428" y="64"/>
                  </a:moveTo>
                  <a:lnTo>
                    <a:pt x="428" y="116"/>
                  </a:lnTo>
                  <a:lnTo>
                    <a:pt x="425" y="116"/>
                  </a:lnTo>
                  <a:lnTo>
                    <a:pt x="425" y="64"/>
                  </a:lnTo>
                  <a:lnTo>
                    <a:pt x="428" y="64"/>
                  </a:lnTo>
                  <a:close/>
                  <a:moveTo>
                    <a:pt x="427" y="117"/>
                  </a:moveTo>
                  <a:lnTo>
                    <a:pt x="425" y="117"/>
                  </a:lnTo>
                  <a:lnTo>
                    <a:pt x="425" y="116"/>
                  </a:lnTo>
                  <a:lnTo>
                    <a:pt x="427" y="116"/>
                  </a:lnTo>
                  <a:lnTo>
                    <a:pt x="427" y="117"/>
                  </a:lnTo>
                  <a:close/>
                  <a:moveTo>
                    <a:pt x="427" y="115"/>
                  </a:moveTo>
                  <a:lnTo>
                    <a:pt x="478" y="115"/>
                  </a:lnTo>
                  <a:lnTo>
                    <a:pt x="478" y="117"/>
                  </a:lnTo>
                  <a:lnTo>
                    <a:pt x="427" y="117"/>
                  </a:lnTo>
                  <a:lnTo>
                    <a:pt x="427" y="115"/>
                  </a:lnTo>
                  <a:close/>
                  <a:moveTo>
                    <a:pt x="479" y="116"/>
                  </a:moveTo>
                  <a:lnTo>
                    <a:pt x="479" y="117"/>
                  </a:lnTo>
                  <a:lnTo>
                    <a:pt x="478" y="117"/>
                  </a:lnTo>
                  <a:lnTo>
                    <a:pt x="478" y="116"/>
                  </a:lnTo>
                  <a:lnTo>
                    <a:pt x="479" y="116"/>
                  </a:lnTo>
                  <a:close/>
                  <a:moveTo>
                    <a:pt x="477" y="116"/>
                  </a:moveTo>
                  <a:lnTo>
                    <a:pt x="477" y="100"/>
                  </a:lnTo>
                  <a:lnTo>
                    <a:pt x="479" y="100"/>
                  </a:lnTo>
                  <a:lnTo>
                    <a:pt x="479" y="116"/>
                  </a:lnTo>
                  <a:lnTo>
                    <a:pt x="477" y="116"/>
                  </a:lnTo>
                  <a:close/>
                  <a:moveTo>
                    <a:pt x="477" y="100"/>
                  </a:moveTo>
                  <a:lnTo>
                    <a:pt x="477" y="98"/>
                  </a:lnTo>
                  <a:lnTo>
                    <a:pt x="478" y="98"/>
                  </a:lnTo>
                  <a:lnTo>
                    <a:pt x="478" y="100"/>
                  </a:lnTo>
                  <a:lnTo>
                    <a:pt x="477" y="100"/>
                  </a:lnTo>
                  <a:close/>
                  <a:moveTo>
                    <a:pt x="478" y="98"/>
                  </a:moveTo>
                  <a:lnTo>
                    <a:pt x="543" y="98"/>
                  </a:lnTo>
                  <a:lnTo>
                    <a:pt x="543" y="101"/>
                  </a:lnTo>
                  <a:lnTo>
                    <a:pt x="478" y="101"/>
                  </a:lnTo>
                  <a:lnTo>
                    <a:pt x="478" y="98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80" name="Freeform 42">
              <a:extLst>
                <a:ext uri="{FF2B5EF4-FFF2-40B4-BE49-F238E27FC236}">
                  <a16:creationId xmlns:a16="http://schemas.microsoft.com/office/drawing/2014/main" id="{1859A593-3FCF-426D-A6A2-47665118B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" y="1858"/>
              <a:ext cx="98" cy="98"/>
            </a:xfrm>
            <a:custGeom>
              <a:avLst/>
              <a:gdLst>
                <a:gd name="T0" fmla="*/ 98 w 98"/>
                <a:gd name="T1" fmla="*/ 46 h 98"/>
                <a:gd name="T2" fmla="*/ 0 w 98"/>
                <a:gd name="T3" fmla="*/ 98 h 98"/>
                <a:gd name="T4" fmla="*/ 0 w 98"/>
                <a:gd name="T5" fmla="*/ 0 h 98"/>
                <a:gd name="T6" fmla="*/ 98 w 98"/>
                <a:gd name="T7" fmla="*/ 46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98">
                  <a:moveTo>
                    <a:pt x="98" y="46"/>
                  </a:moveTo>
                  <a:lnTo>
                    <a:pt x="0" y="98"/>
                  </a:lnTo>
                  <a:lnTo>
                    <a:pt x="0" y="0"/>
                  </a:lnTo>
                  <a:lnTo>
                    <a:pt x="98" y="46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81" name="Freeform 43">
              <a:extLst>
                <a:ext uri="{FF2B5EF4-FFF2-40B4-BE49-F238E27FC236}">
                  <a16:creationId xmlns:a16="http://schemas.microsoft.com/office/drawing/2014/main" id="{4E17FF65-5A97-472D-A024-674E72684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899"/>
              <a:ext cx="2939" cy="15"/>
            </a:xfrm>
            <a:custGeom>
              <a:avLst/>
              <a:gdLst>
                <a:gd name="T0" fmla="*/ 0 w 2939"/>
                <a:gd name="T1" fmla="*/ 5 h 15"/>
                <a:gd name="T2" fmla="*/ 10 w 2939"/>
                <a:gd name="T3" fmla="*/ 15 h 15"/>
                <a:gd name="T4" fmla="*/ 2939 w 2939"/>
                <a:gd name="T5" fmla="*/ 15 h 15"/>
                <a:gd name="T6" fmla="*/ 2939 w 2939"/>
                <a:gd name="T7" fmla="*/ 0 h 15"/>
                <a:gd name="T8" fmla="*/ 10 w 2939"/>
                <a:gd name="T9" fmla="*/ 0 h 15"/>
                <a:gd name="T10" fmla="*/ 0 w 2939"/>
                <a:gd name="T11" fmla="*/ 5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9" h="15">
                  <a:moveTo>
                    <a:pt x="0" y="5"/>
                  </a:moveTo>
                  <a:lnTo>
                    <a:pt x="10" y="15"/>
                  </a:lnTo>
                  <a:lnTo>
                    <a:pt x="2939" y="15"/>
                  </a:lnTo>
                  <a:lnTo>
                    <a:pt x="2939" y="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82" name="Freeform 44">
              <a:extLst>
                <a:ext uri="{FF2B5EF4-FFF2-40B4-BE49-F238E27FC236}">
                  <a16:creationId xmlns:a16="http://schemas.microsoft.com/office/drawing/2014/main" id="{E0809B21-469E-40FF-9D74-41FFEB09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904"/>
              <a:ext cx="10" cy="10"/>
            </a:xfrm>
            <a:custGeom>
              <a:avLst/>
              <a:gdLst>
                <a:gd name="T0" fmla="*/ 10 w 10"/>
                <a:gd name="T1" fmla="*/ 10 h 10"/>
                <a:gd name="T2" fmla="*/ 0 w 10"/>
                <a:gd name="T3" fmla="*/ 10 h 10"/>
                <a:gd name="T4" fmla="*/ 0 w 10"/>
                <a:gd name="T5" fmla="*/ 0 h 10"/>
                <a:gd name="T6" fmla="*/ 10 w 10"/>
                <a:gd name="T7" fmla="*/ 1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83" name="Rectangle 45">
              <a:extLst>
                <a:ext uri="{FF2B5EF4-FFF2-40B4-BE49-F238E27FC236}">
                  <a16:creationId xmlns:a16="http://schemas.microsoft.com/office/drawing/2014/main" id="{F6063F61-9C50-4B06-AD91-2952054C4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1352"/>
              <a:ext cx="15" cy="55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84" name="Freeform 46">
              <a:extLst>
                <a:ext uri="{FF2B5EF4-FFF2-40B4-BE49-F238E27FC236}">
                  <a16:creationId xmlns:a16="http://schemas.microsoft.com/office/drawing/2014/main" id="{404999AA-E4B7-44BE-9430-BED3CA484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1260"/>
              <a:ext cx="98" cy="98"/>
            </a:xfrm>
            <a:custGeom>
              <a:avLst/>
              <a:gdLst>
                <a:gd name="T0" fmla="*/ 51 w 98"/>
                <a:gd name="T1" fmla="*/ 0 h 98"/>
                <a:gd name="T2" fmla="*/ 0 w 98"/>
                <a:gd name="T3" fmla="*/ 98 h 98"/>
                <a:gd name="T4" fmla="*/ 98 w 98"/>
                <a:gd name="T5" fmla="*/ 98 h 98"/>
                <a:gd name="T6" fmla="*/ 51 w 98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98">
                  <a:moveTo>
                    <a:pt x="51" y="0"/>
                  </a:moveTo>
                  <a:lnTo>
                    <a:pt x="0" y="98"/>
                  </a:lnTo>
                  <a:lnTo>
                    <a:pt x="98" y="9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85" name="Freeform 47">
              <a:extLst>
                <a:ext uri="{FF2B5EF4-FFF2-40B4-BE49-F238E27FC236}">
                  <a16:creationId xmlns:a16="http://schemas.microsoft.com/office/drawing/2014/main" id="{00B2F8D6-DFE9-492D-BC9D-D392862A7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" y="1368"/>
              <a:ext cx="371" cy="371"/>
            </a:xfrm>
            <a:custGeom>
              <a:avLst/>
              <a:gdLst>
                <a:gd name="T0" fmla="*/ 958 w 72"/>
                <a:gd name="T1" fmla="*/ 0 h 72"/>
                <a:gd name="T2" fmla="*/ 958 w 72"/>
                <a:gd name="T3" fmla="*/ 52 h 72"/>
                <a:gd name="T4" fmla="*/ 958 w 72"/>
                <a:gd name="T5" fmla="*/ 0 h 72"/>
                <a:gd name="T6" fmla="*/ 1592 w 72"/>
                <a:gd name="T7" fmla="*/ 319 h 72"/>
                <a:gd name="T8" fmla="*/ 958 w 72"/>
                <a:gd name="T9" fmla="*/ 0 h 72"/>
                <a:gd name="T10" fmla="*/ 1912 w 72"/>
                <a:gd name="T11" fmla="*/ 958 h 72"/>
                <a:gd name="T12" fmla="*/ 1592 w 72"/>
                <a:gd name="T13" fmla="*/ 319 h 72"/>
                <a:gd name="T14" fmla="*/ 1912 w 72"/>
                <a:gd name="T15" fmla="*/ 958 h 72"/>
                <a:gd name="T16" fmla="*/ 1860 w 72"/>
                <a:gd name="T17" fmla="*/ 958 h 72"/>
                <a:gd name="T18" fmla="*/ 1912 w 72"/>
                <a:gd name="T19" fmla="*/ 958 h 72"/>
                <a:gd name="T20" fmla="*/ 1912 w 72"/>
                <a:gd name="T21" fmla="*/ 958 h 72"/>
                <a:gd name="T22" fmla="*/ 1860 w 72"/>
                <a:gd name="T23" fmla="*/ 958 h 72"/>
                <a:gd name="T24" fmla="*/ 1912 w 72"/>
                <a:gd name="T25" fmla="*/ 958 h 72"/>
                <a:gd name="T26" fmla="*/ 1592 w 72"/>
                <a:gd name="T27" fmla="*/ 1592 h 72"/>
                <a:gd name="T28" fmla="*/ 1912 w 72"/>
                <a:gd name="T29" fmla="*/ 958 h 72"/>
                <a:gd name="T30" fmla="*/ 958 w 72"/>
                <a:gd name="T31" fmla="*/ 1912 h 72"/>
                <a:gd name="T32" fmla="*/ 1592 w 72"/>
                <a:gd name="T33" fmla="*/ 1592 h 72"/>
                <a:gd name="T34" fmla="*/ 958 w 72"/>
                <a:gd name="T35" fmla="*/ 1912 h 72"/>
                <a:gd name="T36" fmla="*/ 958 w 72"/>
                <a:gd name="T37" fmla="*/ 1834 h 72"/>
                <a:gd name="T38" fmla="*/ 958 w 72"/>
                <a:gd name="T39" fmla="*/ 1912 h 72"/>
                <a:gd name="T40" fmla="*/ 958 w 72"/>
                <a:gd name="T41" fmla="*/ 1912 h 72"/>
                <a:gd name="T42" fmla="*/ 958 w 72"/>
                <a:gd name="T43" fmla="*/ 1834 h 72"/>
                <a:gd name="T44" fmla="*/ 958 w 72"/>
                <a:gd name="T45" fmla="*/ 1912 h 72"/>
                <a:gd name="T46" fmla="*/ 319 w 72"/>
                <a:gd name="T47" fmla="*/ 1592 h 72"/>
                <a:gd name="T48" fmla="*/ 958 w 72"/>
                <a:gd name="T49" fmla="*/ 1912 h 72"/>
                <a:gd name="T50" fmla="*/ 0 w 72"/>
                <a:gd name="T51" fmla="*/ 958 h 72"/>
                <a:gd name="T52" fmla="*/ 319 w 72"/>
                <a:gd name="T53" fmla="*/ 1592 h 72"/>
                <a:gd name="T54" fmla="*/ 0 w 72"/>
                <a:gd name="T55" fmla="*/ 958 h 72"/>
                <a:gd name="T56" fmla="*/ 52 w 72"/>
                <a:gd name="T57" fmla="*/ 958 h 72"/>
                <a:gd name="T58" fmla="*/ 0 w 72"/>
                <a:gd name="T59" fmla="*/ 958 h 72"/>
                <a:gd name="T60" fmla="*/ 0 w 72"/>
                <a:gd name="T61" fmla="*/ 958 h 72"/>
                <a:gd name="T62" fmla="*/ 52 w 72"/>
                <a:gd name="T63" fmla="*/ 958 h 72"/>
                <a:gd name="T64" fmla="*/ 0 w 72"/>
                <a:gd name="T65" fmla="*/ 958 h 72"/>
                <a:gd name="T66" fmla="*/ 319 w 72"/>
                <a:gd name="T67" fmla="*/ 319 h 72"/>
                <a:gd name="T68" fmla="*/ 0 w 72"/>
                <a:gd name="T69" fmla="*/ 958 h 72"/>
                <a:gd name="T70" fmla="*/ 958 w 72"/>
                <a:gd name="T71" fmla="*/ 0 h 72"/>
                <a:gd name="T72" fmla="*/ 319 w 72"/>
                <a:gd name="T73" fmla="*/ 319 h 72"/>
                <a:gd name="T74" fmla="*/ 958 w 72"/>
                <a:gd name="T75" fmla="*/ 0 h 72"/>
                <a:gd name="T76" fmla="*/ 958 w 72"/>
                <a:gd name="T77" fmla="*/ 52 h 72"/>
                <a:gd name="T78" fmla="*/ 958 w 72"/>
                <a:gd name="T79" fmla="*/ 0 h 7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0"/>
                  </a:lnTo>
                  <a:lnTo>
                    <a:pt x="36" y="2"/>
                  </a:lnTo>
                  <a:lnTo>
                    <a:pt x="36" y="0"/>
                  </a:lnTo>
                  <a:close/>
                  <a:moveTo>
                    <a:pt x="36" y="0"/>
                  </a:moveTo>
                  <a:cubicBezTo>
                    <a:pt x="46" y="0"/>
                    <a:pt x="55" y="4"/>
                    <a:pt x="61" y="10"/>
                  </a:cubicBezTo>
                  <a:lnTo>
                    <a:pt x="60" y="12"/>
                  </a:lnTo>
                  <a:cubicBezTo>
                    <a:pt x="54" y="6"/>
                    <a:pt x="45" y="2"/>
                    <a:pt x="36" y="2"/>
                  </a:cubicBezTo>
                  <a:lnTo>
                    <a:pt x="36" y="0"/>
                  </a:lnTo>
                  <a:close/>
                  <a:moveTo>
                    <a:pt x="61" y="10"/>
                  </a:moveTo>
                  <a:cubicBezTo>
                    <a:pt x="68" y="17"/>
                    <a:pt x="72" y="26"/>
                    <a:pt x="72" y="36"/>
                  </a:cubicBezTo>
                  <a:lnTo>
                    <a:pt x="70" y="36"/>
                  </a:lnTo>
                  <a:cubicBezTo>
                    <a:pt x="70" y="26"/>
                    <a:pt x="66" y="18"/>
                    <a:pt x="60" y="12"/>
                  </a:cubicBezTo>
                  <a:lnTo>
                    <a:pt x="61" y="1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70" y="36"/>
                  </a:lnTo>
                  <a:lnTo>
                    <a:pt x="72" y="36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70" y="36"/>
                  </a:lnTo>
                  <a:lnTo>
                    <a:pt x="72" y="36"/>
                  </a:lnTo>
                  <a:close/>
                  <a:moveTo>
                    <a:pt x="72" y="36"/>
                  </a:moveTo>
                  <a:cubicBezTo>
                    <a:pt x="72" y="46"/>
                    <a:pt x="68" y="55"/>
                    <a:pt x="61" y="61"/>
                  </a:cubicBezTo>
                  <a:lnTo>
                    <a:pt x="60" y="60"/>
                  </a:lnTo>
                  <a:cubicBezTo>
                    <a:pt x="66" y="53"/>
                    <a:pt x="70" y="45"/>
                    <a:pt x="70" y="36"/>
                  </a:cubicBezTo>
                  <a:lnTo>
                    <a:pt x="72" y="36"/>
                  </a:lnTo>
                  <a:close/>
                  <a:moveTo>
                    <a:pt x="61" y="61"/>
                  </a:moveTo>
                  <a:cubicBezTo>
                    <a:pt x="55" y="68"/>
                    <a:pt x="46" y="72"/>
                    <a:pt x="36" y="72"/>
                  </a:cubicBezTo>
                  <a:lnTo>
                    <a:pt x="36" y="69"/>
                  </a:lnTo>
                  <a:cubicBezTo>
                    <a:pt x="45" y="69"/>
                    <a:pt x="54" y="66"/>
                    <a:pt x="60" y="60"/>
                  </a:cubicBezTo>
                  <a:lnTo>
                    <a:pt x="61" y="61"/>
                  </a:lnTo>
                  <a:close/>
                  <a:moveTo>
                    <a:pt x="36" y="72"/>
                  </a:moveTo>
                  <a:lnTo>
                    <a:pt x="36" y="72"/>
                  </a:lnTo>
                  <a:lnTo>
                    <a:pt x="36" y="69"/>
                  </a:lnTo>
                  <a:lnTo>
                    <a:pt x="36" y="72"/>
                  </a:lnTo>
                  <a:close/>
                  <a:moveTo>
                    <a:pt x="36" y="72"/>
                  </a:moveTo>
                  <a:lnTo>
                    <a:pt x="36" y="72"/>
                  </a:lnTo>
                  <a:lnTo>
                    <a:pt x="36" y="69"/>
                  </a:lnTo>
                  <a:lnTo>
                    <a:pt x="36" y="72"/>
                  </a:lnTo>
                  <a:close/>
                  <a:moveTo>
                    <a:pt x="36" y="72"/>
                  </a:moveTo>
                  <a:cubicBezTo>
                    <a:pt x="26" y="72"/>
                    <a:pt x="17" y="68"/>
                    <a:pt x="10" y="61"/>
                  </a:cubicBezTo>
                  <a:lnTo>
                    <a:pt x="12" y="60"/>
                  </a:lnTo>
                  <a:cubicBezTo>
                    <a:pt x="18" y="66"/>
                    <a:pt x="27" y="69"/>
                    <a:pt x="36" y="69"/>
                  </a:cubicBezTo>
                  <a:lnTo>
                    <a:pt x="36" y="72"/>
                  </a:lnTo>
                  <a:close/>
                  <a:moveTo>
                    <a:pt x="10" y="61"/>
                  </a:moveTo>
                  <a:cubicBezTo>
                    <a:pt x="4" y="55"/>
                    <a:pt x="0" y="46"/>
                    <a:pt x="0" y="36"/>
                  </a:cubicBezTo>
                  <a:lnTo>
                    <a:pt x="2" y="36"/>
                  </a:lnTo>
                  <a:cubicBezTo>
                    <a:pt x="2" y="45"/>
                    <a:pt x="6" y="53"/>
                    <a:pt x="12" y="60"/>
                  </a:cubicBezTo>
                  <a:lnTo>
                    <a:pt x="10" y="61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2" y="36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2" y="36"/>
                  </a:lnTo>
                  <a:lnTo>
                    <a:pt x="0" y="36"/>
                  </a:lnTo>
                  <a:close/>
                  <a:moveTo>
                    <a:pt x="0" y="36"/>
                  </a:moveTo>
                  <a:cubicBezTo>
                    <a:pt x="0" y="26"/>
                    <a:pt x="4" y="17"/>
                    <a:pt x="10" y="10"/>
                  </a:cubicBezTo>
                  <a:lnTo>
                    <a:pt x="12" y="12"/>
                  </a:lnTo>
                  <a:cubicBezTo>
                    <a:pt x="6" y="18"/>
                    <a:pt x="2" y="26"/>
                    <a:pt x="2" y="36"/>
                  </a:cubicBezTo>
                  <a:lnTo>
                    <a:pt x="0" y="36"/>
                  </a:lnTo>
                  <a:close/>
                  <a:moveTo>
                    <a:pt x="10" y="10"/>
                  </a:moveTo>
                  <a:cubicBezTo>
                    <a:pt x="17" y="4"/>
                    <a:pt x="26" y="0"/>
                    <a:pt x="36" y="0"/>
                  </a:cubicBezTo>
                  <a:lnTo>
                    <a:pt x="36" y="2"/>
                  </a:lnTo>
                  <a:cubicBezTo>
                    <a:pt x="27" y="2"/>
                    <a:pt x="18" y="6"/>
                    <a:pt x="12" y="12"/>
                  </a:cubicBezTo>
                  <a:lnTo>
                    <a:pt x="10" y="10"/>
                  </a:lnTo>
                  <a:close/>
                  <a:moveTo>
                    <a:pt x="36" y="0"/>
                  </a:moveTo>
                  <a:lnTo>
                    <a:pt x="36" y="0"/>
                  </a:lnTo>
                  <a:lnTo>
                    <a:pt x="36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B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86" name="Rectangle 48">
              <a:extLst>
                <a:ext uri="{FF2B5EF4-FFF2-40B4-BE49-F238E27FC236}">
                  <a16:creationId xmlns:a16="http://schemas.microsoft.com/office/drawing/2014/main" id="{5E503252-E495-4B2E-A9AC-3817D0376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025" y="1614"/>
              <a:ext cx="12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DI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887" name="Rectangle 49">
              <a:extLst>
                <a:ext uri="{FF2B5EF4-FFF2-40B4-BE49-F238E27FC236}">
                  <a16:creationId xmlns:a16="http://schemas.microsoft.com/office/drawing/2014/main" id="{F820731E-E4B4-4E01-AA1F-6884934EC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" y="1680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888" name="Rectangle 50">
              <a:extLst>
                <a:ext uri="{FF2B5EF4-FFF2-40B4-BE49-F238E27FC236}">
                  <a16:creationId xmlns:a16="http://schemas.microsoft.com/office/drawing/2014/main" id="{AEEC0428-BE37-46A2-931E-0AE4A4E139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116" y="1552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889" name="Rectangle 51">
              <a:extLst>
                <a:ext uri="{FF2B5EF4-FFF2-40B4-BE49-F238E27FC236}">
                  <a16:creationId xmlns:a16="http://schemas.microsoft.com/office/drawing/2014/main" id="{B57CB4DE-AC32-4014-98E3-D55F64987D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120" y="1490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890" name="Rectangle 52">
              <a:extLst>
                <a:ext uri="{FF2B5EF4-FFF2-40B4-BE49-F238E27FC236}">
                  <a16:creationId xmlns:a16="http://schemas.microsoft.com/office/drawing/2014/main" id="{C2FDAD9B-ED4A-48C9-86EA-841B479C95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118" y="1424"/>
              <a:ext cx="6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891" name="Rectangle 53">
              <a:extLst>
                <a:ext uri="{FF2B5EF4-FFF2-40B4-BE49-F238E27FC236}">
                  <a16:creationId xmlns:a16="http://schemas.microsoft.com/office/drawing/2014/main" id="{C666DB1F-A60E-41B5-BBBB-260DE61B2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590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92" name="Rectangle 54">
              <a:extLst>
                <a:ext uri="{FF2B5EF4-FFF2-40B4-BE49-F238E27FC236}">
                  <a16:creationId xmlns:a16="http://schemas.microsoft.com/office/drawing/2014/main" id="{B0683E93-139C-4410-A2D3-D3C59999F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564"/>
              <a:ext cx="10" cy="15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93" name="Rectangle 55">
              <a:extLst>
                <a:ext uri="{FF2B5EF4-FFF2-40B4-BE49-F238E27FC236}">
                  <a16:creationId xmlns:a16="http://schemas.microsoft.com/office/drawing/2014/main" id="{2C36FF08-B9E5-4E65-8FF4-4072E5F1D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543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94" name="Rectangle 56">
              <a:extLst>
                <a:ext uri="{FF2B5EF4-FFF2-40B4-BE49-F238E27FC236}">
                  <a16:creationId xmlns:a16="http://schemas.microsoft.com/office/drawing/2014/main" id="{A660281D-417C-4B9C-B965-1A2F3B688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517"/>
              <a:ext cx="10" cy="1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95" name="Rectangle 57">
              <a:extLst>
                <a:ext uri="{FF2B5EF4-FFF2-40B4-BE49-F238E27FC236}">
                  <a16:creationId xmlns:a16="http://schemas.microsoft.com/office/drawing/2014/main" id="{C2E3A6E9-F983-45B4-8C92-FC3E0D1E0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" y="1507"/>
              <a:ext cx="11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96" name="Rectangle 58">
              <a:extLst>
                <a:ext uri="{FF2B5EF4-FFF2-40B4-BE49-F238E27FC236}">
                  <a16:creationId xmlns:a16="http://schemas.microsoft.com/office/drawing/2014/main" id="{02227D6F-EE98-4650-A545-D9335C4C2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" y="1507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97" name="Rectangle 59">
              <a:extLst>
                <a:ext uri="{FF2B5EF4-FFF2-40B4-BE49-F238E27FC236}">
                  <a16:creationId xmlns:a16="http://schemas.microsoft.com/office/drawing/2014/main" id="{5C4DD2B5-E6DB-4792-9124-5213C6491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1" y="1507"/>
              <a:ext cx="15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98" name="Rectangle 60">
              <a:extLst>
                <a:ext uri="{FF2B5EF4-FFF2-40B4-BE49-F238E27FC236}">
                  <a16:creationId xmlns:a16="http://schemas.microsoft.com/office/drawing/2014/main" id="{5D30DFE5-E151-46B8-B201-D461D12AA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1507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899" name="Rectangle 61">
              <a:extLst>
                <a:ext uri="{FF2B5EF4-FFF2-40B4-BE49-F238E27FC236}">
                  <a16:creationId xmlns:a16="http://schemas.microsoft.com/office/drawing/2014/main" id="{D57AE0A0-04D4-479F-8FAA-79DAD4C55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" y="1507"/>
              <a:ext cx="11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00" name="Rectangle 62">
              <a:extLst>
                <a:ext uri="{FF2B5EF4-FFF2-40B4-BE49-F238E27FC236}">
                  <a16:creationId xmlns:a16="http://schemas.microsoft.com/office/drawing/2014/main" id="{2BC52CBC-E2C6-4EB0-AAE0-0C51A6EF2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3" y="1507"/>
              <a:ext cx="15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01" name="Rectangle 63">
              <a:extLst>
                <a:ext uri="{FF2B5EF4-FFF2-40B4-BE49-F238E27FC236}">
                  <a16:creationId xmlns:a16="http://schemas.microsoft.com/office/drawing/2014/main" id="{72ED7310-FAD7-4135-AD48-A24BC7991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9" y="1507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02" name="Rectangle 64">
              <a:extLst>
                <a:ext uri="{FF2B5EF4-FFF2-40B4-BE49-F238E27FC236}">
                  <a16:creationId xmlns:a16="http://schemas.microsoft.com/office/drawing/2014/main" id="{DFC00DAE-65B7-4C73-9143-4E5A4B50C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1507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03" name="Rectangle 65">
              <a:extLst>
                <a:ext uri="{FF2B5EF4-FFF2-40B4-BE49-F238E27FC236}">
                  <a16:creationId xmlns:a16="http://schemas.microsoft.com/office/drawing/2014/main" id="{CE8180A0-BF43-40C9-B0AE-9655E7DDF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" y="1517"/>
              <a:ext cx="10" cy="1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04" name="Rectangle 66">
              <a:extLst>
                <a:ext uri="{FF2B5EF4-FFF2-40B4-BE49-F238E27FC236}">
                  <a16:creationId xmlns:a16="http://schemas.microsoft.com/office/drawing/2014/main" id="{24F1BC67-F08E-44A7-841C-0E631465B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" y="1538"/>
              <a:ext cx="10" cy="15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05" name="Rectangle 67">
              <a:extLst>
                <a:ext uri="{FF2B5EF4-FFF2-40B4-BE49-F238E27FC236}">
                  <a16:creationId xmlns:a16="http://schemas.microsoft.com/office/drawing/2014/main" id="{32B538FA-33EE-4220-99CC-BAEB81AD4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" y="1564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06" name="Rectangle 68">
              <a:extLst>
                <a:ext uri="{FF2B5EF4-FFF2-40B4-BE49-F238E27FC236}">
                  <a16:creationId xmlns:a16="http://schemas.microsoft.com/office/drawing/2014/main" id="{833E6330-96EA-4EAA-91A6-800159504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" y="1590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07" name="Rectangle 69">
              <a:extLst>
                <a:ext uri="{FF2B5EF4-FFF2-40B4-BE49-F238E27FC236}">
                  <a16:creationId xmlns:a16="http://schemas.microsoft.com/office/drawing/2014/main" id="{3246D828-94C6-4454-B7B6-656B98D4C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" y="1605"/>
              <a:ext cx="9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08" name="Rectangle 70">
              <a:extLst>
                <a:ext uri="{FF2B5EF4-FFF2-40B4-BE49-F238E27FC236}">
                  <a16:creationId xmlns:a16="http://schemas.microsoft.com/office/drawing/2014/main" id="{8BFA7E2B-9697-400D-8276-6DCA35FD4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7" y="1203"/>
              <a:ext cx="1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09" name="Rectangle 71">
              <a:extLst>
                <a:ext uri="{FF2B5EF4-FFF2-40B4-BE49-F238E27FC236}">
                  <a16:creationId xmlns:a16="http://schemas.microsoft.com/office/drawing/2014/main" id="{416A0900-E0A3-4282-8B97-F8CB5330E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" y="1275"/>
              <a:ext cx="11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dot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10" name="Rectangle 72">
              <a:extLst>
                <a:ext uri="{FF2B5EF4-FFF2-40B4-BE49-F238E27FC236}">
                  <a16:creationId xmlns:a16="http://schemas.microsoft.com/office/drawing/2014/main" id="{A82E1BF2-36C9-4F06-BEF0-0C8A726B0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" y="1203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= -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11" name="Rectangle 73">
              <a:extLst>
                <a:ext uri="{FF2B5EF4-FFF2-40B4-BE49-F238E27FC236}">
                  <a16:creationId xmlns:a16="http://schemas.microsoft.com/office/drawing/2014/main" id="{74D6D9A2-5DF9-4A8A-A266-1ED7500C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" y="1202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12" name="Rectangle 74">
              <a:extLst>
                <a:ext uri="{FF2B5EF4-FFF2-40B4-BE49-F238E27FC236}">
                  <a16:creationId xmlns:a16="http://schemas.microsoft.com/office/drawing/2014/main" id="{E8AD7B03-D739-4D2F-AEA1-4D0C1536F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616"/>
              <a:ext cx="1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13" name="Rectangle 75">
              <a:extLst>
                <a:ext uri="{FF2B5EF4-FFF2-40B4-BE49-F238E27FC236}">
                  <a16:creationId xmlns:a16="http://schemas.microsoft.com/office/drawing/2014/main" id="{8699EF86-F067-4A4B-BB6A-06EC2580F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7" y="1693"/>
              <a:ext cx="11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dot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14" name="Rectangle 76">
              <a:extLst>
                <a:ext uri="{FF2B5EF4-FFF2-40B4-BE49-F238E27FC236}">
                  <a16:creationId xmlns:a16="http://schemas.microsoft.com/office/drawing/2014/main" id="{2F5D6683-36B7-404F-8FD8-5912404EE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1616"/>
              <a:ext cx="14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=0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15" name="Rectangle 77">
              <a:extLst>
                <a:ext uri="{FF2B5EF4-FFF2-40B4-BE49-F238E27FC236}">
                  <a16:creationId xmlns:a16="http://schemas.microsoft.com/office/drawing/2014/main" id="{61994C0C-7D69-4418-A1C3-BAADFF64A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" y="1425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out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16" name="Line 78">
              <a:extLst>
                <a:ext uri="{FF2B5EF4-FFF2-40B4-BE49-F238E27FC236}">
                  <a16:creationId xmlns:a16="http://schemas.microsoft.com/office/drawing/2014/main" id="{2FF6FAF8-88FB-4240-A6A5-E716C9DC3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1945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17" name="Line 79">
              <a:extLst>
                <a:ext uri="{FF2B5EF4-FFF2-40B4-BE49-F238E27FC236}">
                  <a16:creationId xmlns:a16="http://schemas.microsoft.com/office/drawing/2014/main" id="{E1E3C697-C7D0-474E-AF18-6D717278D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1976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18" name="Line 80">
              <a:extLst>
                <a:ext uri="{FF2B5EF4-FFF2-40B4-BE49-F238E27FC236}">
                  <a16:creationId xmlns:a16="http://schemas.microsoft.com/office/drawing/2014/main" id="{85B518FA-7121-4D4D-B91C-D9F25F946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007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19" name="Line 81">
              <a:extLst>
                <a:ext uri="{FF2B5EF4-FFF2-40B4-BE49-F238E27FC236}">
                  <a16:creationId xmlns:a16="http://schemas.microsoft.com/office/drawing/2014/main" id="{6E0B37A6-BA53-4FD0-A8C3-6C0E41CF9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03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20" name="Line 82">
              <a:extLst>
                <a:ext uri="{FF2B5EF4-FFF2-40B4-BE49-F238E27FC236}">
                  <a16:creationId xmlns:a16="http://schemas.microsoft.com/office/drawing/2014/main" id="{0D1C160F-FA2E-419F-8BF0-BCEE7D706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1945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21" name="Line 83">
              <a:extLst>
                <a:ext uri="{FF2B5EF4-FFF2-40B4-BE49-F238E27FC236}">
                  <a16:creationId xmlns:a16="http://schemas.microsoft.com/office/drawing/2014/main" id="{C9F18421-C2C1-4F00-BD3B-6DA7FA721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1976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22" name="Line 84">
              <a:extLst>
                <a:ext uri="{FF2B5EF4-FFF2-40B4-BE49-F238E27FC236}">
                  <a16:creationId xmlns:a16="http://schemas.microsoft.com/office/drawing/2014/main" id="{612CFC44-F1F6-4086-9156-17FE33A08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007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23" name="Line 85">
              <a:extLst>
                <a:ext uri="{FF2B5EF4-FFF2-40B4-BE49-F238E27FC236}">
                  <a16:creationId xmlns:a16="http://schemas.microsoft.com/office/drawing/2014/main" id="{80C86A90-63FA-4F72-90F7-69BCC6D0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03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24" name="Rectangle 86">
              <a:extLst>
                <a:ext uri="{FF2B5EF4-FFF2-40B4-BE49-F238E27FC236}">
                  <a16:creationId xmlns:a16="http://schemas.microsoft.com/office/drawing/2014/main" id="{80C399A2-0940-4F15-8DB7-B4B26E488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" y="1616"/>
              <a:ext cx="1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25" name="Rectangle 87">
              <a:extLst>
                <a:ext uri="{FF2B5EF4-FFF2-40B4-BE49-F238E27FC236}">
                  <a16:creationId xmlns:a16="http://schemas.microsoft.com/office/drawing/2014/main" id="{EA52AB62-69F0-47F5-A2CF-EDFCCCE21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1693"/>
              <a:ext cx="11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dot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26" name="Rectangle 88">
              <a:extLst>
                <a:ext uri="{FF2B5EF4-FFF2-40B4-BE49-F238E27FC236}">
                  <a16:creationId xmlns:a16="http://schemas.microsoft.com/office/drawing/2014/main" id="{DB4325EE-2A98-4A29-992C-357001A79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" y="1616"/>
              <a:ext cx="14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=0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27" name="Rectangle 89">
              <a:extLst>
                <a:ext uri="{FF2B5EF4-FFF2-40B4-BE49-F238E27FC236}">
                  <a16:creationId xmlns:a16="http://schemas.microsoft.com/office/drawing/2014/main" id="{12D28D5A-2FB7-4EF3-9345-11ABE20CF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724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out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28" name="Rectangle 90">
              <a:extLst>
                <a:ext uri="{FF2B5EF4-FFF2-40B4-BE49-F238E27FC236}">
                  <a16:creationId xmlns:a16="http://schemas.microsoft.com/office/drawing/2014/main" id="{CAEE0901-BD71-4DE3-9798-BB2DA2942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1724"/>
              <a:ext cx="9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929" name="Freeform 91">
              <a:extLst>
                <a:ext uri="{FF2B5EF4-FFF2-40B4-BE49-F238E27FC236}">
                  <a16:creationId xmlns:a16="http://schemas.microsoft.com/office/drawing/2014/main" id="{4D1169B3-5662-433F-9770-619FB195A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" y="1646"/>
              <a:ext cx="87" cy="103"/>
            </a:xfrm>
            <a:custGeom>
              <a:avLst/>
              <a:gdLst>
                <a:gd name="T0" fmla="*/ 77 w 87"/>
                <a:gd name="T1" fmla="*/ 0 h 103"/>
                <a:gd name="T2" fmla="*/ 0 w 87"/>
                <a:gd name="T3" fmla="*/ 93 h 103"/>
                <a:gd name="T4" fmla="*/ 10 w 87"/>
                <a:gd name="T5" fmla="*/ 103 h 103"/>
                <a:gd name="T6" fmla="*/ 87 w 87"/>
                <a:gd name="T7" fmla="*/ 11 h 103"/>
                <a:gd name="T8" fmla="*/ 77 w 87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" h="103">
                  <a:moveTo>
                    <a:pt x="77" y="0"/>
                  </a:moveTo>
                  <a:lnTo>
                    <a:pt x="0" y="93"/>
                  </a:lnTo>
                  <a:lnTo>
                    <a:pt x="10" y="103"/>
                  </a:lnTo>
                  <a:lnTo>
                    <a:pt x="87" y="11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30" name="Freeform 92">
              <a:extLst>
                <a:ext uri="{FF2B5EF4-FFF2-40B4-BE49-F238E27FC236}">
                  <a16:creationId xmlns:a16="http://schemas.microsoft.com/office/drawing/2014/main" id="{E67D74E4-F113-403B-9FDE-96FEDB1E0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" y="1621"/>
              <a:ext cx="77" cy="87"/>
            </a:xfrm>
            <a:custGeom>
              <a:avLst/>
              <a:gdLst>
                <a:gd name="T0" fmla="*/ 77 w 77"/>
                <a:gd name="T1" fmla="*/ 0 h 87"/>
                <a:gd name="T2" fmla="*/ 0 w 77"/>
                <a:gd name="T3" fmla="*/ 41 h 87"/>
                <a:gd name="T4" fmla="*/ 0 w 77"/>
                <a:gd name="T5" fmla="*/ 41 h 87"/>
                <a:gd name="T6" fmla="*/ 0 w 77"/>
                <a:gd name="T7" fmla="*/ 41 h 87"/>
                <a:gd name="T8" fmla="*/ 5 w 77"/>
                <a:gd name="T9" fmla="*/ 41 h 87"/>
                <a:gd name="T10" fmla="*/ 5 w 77"/>
                <a:gd name="T11" fmla="*/ 41 h 87"/>
                <a:gd name="T12" fmla="*/ 10 w 77"/>
                <a:gd name="T13" fmla="*/ 41 h 87"/>
                <a:gd name="T14" fmla="*/ 10 w 77"/>
                <a:gd name="T15" fmla="*/ 46 h 87"/>
                <a:gd name="T16" fmla="*/ 10 w 77"/>
                <a:gd name="T17" fmla="*/ 46 h 87"/>
                <a:gd name="T18" fmla="*/ 15 w 77"/>
                <a:gd name="T19" fmla="*/ 46 h 87"/>
                <a:gd name="T20" fmla="*/ 15 w 77"/>
                <a:gd name="T21" fmla="*/ 46 h 87"/>
                <a:gd name="T22" fmla="*/ 20 w 77"/>
                <a:gd name="T23" fmla="*/ 46 h 87"/>
                <a:gd name="T24" fmla="*/ 20 w 77"/>
                <a:gd name="T25" fmla="*/ 51 h 87"/>
                <a:gd name="T26" fmla="*/ 20 w 77"/>
                <a:gd name="T27" fmla="*/ 51 h 87"/>
                <a:gd name="T28" fmla="*/ 25 w 77"/>
                <a:gd name="T29" fmla="*/ 51 h 87"/>
                <a:gd name="T30" fmla="*/ 25 w 77"/>
                <a:gd name="T31" fmla="*/ 51 h 87"/>
                <a:gd name="T32" fmla="*/ 30 w 77"/>
                <a:gd name="T33" fmla="*/ 51 h 87"/>
                <a:gd name="T34" fmla="*/ 30 w 77"/>
                <a:gd name="T35" fmla="*/ 56 h 87"/>
                <a:gd name="T36" fmla="*/ 30 w 77"/>
                <a:gd name="T37" fmla="*/ 56 h 87"/>
                <a:gd name="T38" fmla="*/ 36 w 77"/>
                <a:gd name="T39" fmla="*/ 56 h 87"/>
                <a:gd name="T40" fmla="*/ 36 w 77"/>
                <a:gd name="T41" fmla="*/ 61 h 87"/>
                <a:gd name="T42" fmla="*/ 36 w 77"/>
                <a:gd name="T43" fmla="*/ 61 h 87"/>
                <a:gd name="T44" fmla="*/ 36 w 77"/>
                <a:gd name="T45" fmla="*/ 61 h 87"/>
                <a:gd name="T46" fmla="*/ 41 w 77"/>
                <a:gd name="T47" fmla="*/ 61 h 87"/>
                <a:gd name="T48" fmla="*/ 41 w 77"/>
                <a:gd name="T49" fmla="*/ 67 h 87"/>
                <a:gd name="T50" fmla="*/ 41 w 77"/>
                <a:gd name="T51" fmla="*/ 67 h 87"/>
                <a:gd name="T52" fmla="*/ 46 w 77"/>
                <a:gd name="T53" fmla="*/ 72 h 87"/>
                <a:gd name="T54" fmla="*/ 46 w 77"/>
                <a:gd name="T55" fmla="*/ 72 h 87"/>
                <a:gd name="T56" fmla="*/ 46 w 77"/>
                <a:gd name="T57" fmla="*/ 72 h 87"/>
                <a:gd name="T58" fmla="*/ 46 w 77"/>
                <a:gd name="T59" fmla="*/ 77 h 87"/>
                <a:gd name="T60" fmla="*/ 51 w 77"/>
                <a:gd name="T61" fmla="*/ 77 h 87"/>
                <a:gd name="T62" fmla="*/ 51 w 77"/>
                <a:gd name="T63" fmla="*/ 77 h 87"/>
                <a:gd name="T64" fmla="*/ 51 w 77"/>
                <a:gd name="T65" fmla="*/ 82 h 87"/>
                <a:gd name="T66" fmla="*/ 51 w 77"/>
                <a:gd name="T67" fmla="*/ 82 h 87"/>
                <a:gd name="T68" fmla="*/ 51 w 77"/>
                <a:gd name="T69" fmla="*/ 87 h 87"/>
                <a:gd name="T70" fmla="*/ 77 w 77"/>
                <a:gd name="T71" fmla="*/ 0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7" h="87">
                  <a:moveTo>
                    <a:pt x="77" y="0"/>
                  </a:moveTo>
                  <a:lnTo>
                    <a:pt x="0" y="41"/>
                  </a:lnTo>
                  <a:lnTo>
                    <a:pt x="5" y="41"/>
                  </a:lnTo>
                  <a:lnTo>
                    <a:pt x="10" y="41"/>
                  </a:lnTo>
                  <a:lnTo>
                    <a:pt x="10" y="46"/>
                  </a:lnTo>
                  <a:lnTo>
                    <a:pt x="15" y="46"/>
                  </a:lnTo>
                  <a:lnTo>
                    <a:pt x="20" y="46"/>
                  </a:lnTo>
                  <a:lnTo>
                    <a:pt x="20" y="51"/>
                  </a:lnTo>
                  <a:lnTo>
                    <a:pt x="25" y="51"/>
                  </a:lnTo>
                  <a:lnTo>
                    <a:pt x="30" y="51"/>
                  </a:lnTo>
                  <a:lnTo>
                    <a:pt x="30" y="56"/>
                  </a:lnTo>
                  <a:lnTo>
                    <a:pt x="36" y="56"/>
                  </a:lnTo>
                  <a:lnTo>
                    <a:pt x="36" y="61"/>
                  </a:lnTo>
                  <a:lnTo>
                    <a:pt x="41" y="61"/>
                  </a:lnTo>
                  <a:lnTo>
                    <a:pt x="41" y="67"/>
                  </a:lnTo>
                  <a:lnTo>
                    <a:pt x="46" y="72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1" y="82"/>
                  </a:lnTo>
                  <a:lnTo>
                    <a:pt x="51" y="87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31" name="Freeform 93">
              <a:extLst>
                <a:ext uri="{FF2B5EF4-FFF2-40B4-BE49-F238E27FC236}">
                  <a16:creationId xmlns:a16="http://schemas.microsoft.com/office/drawing/2014/main" id="{BF171918-4723-4782-A2E9-0898C580B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1646"/>
              <a:ext cx="87" cy="103"/>
            </a:xfrm>
            <a:custGeom>
              <a:avLst/>
              <a:gdLst>
                <a:gd name="T0" fmla="*/ 0 w 87"/>
                <a:gd name="T1" fmla="*/ 11 h 103"/>
                <a:gd name="T2" fmla="*/ 77 w 87"/>
                <a:gd name="T3" fmla="*/ 103 h 103"/>
                <a:gd name="T4" fmla="*/ 87 w 87"/>
                <a:gd name="T5" fmla="*/ 93 h 103"/>
                <a:gd name="T6" fmla="*/ 10 w 87"/>
                <a:gd name="T7" fmla="*/ 0 h 103"/>
                <a:gd name="T8" fmla="*/ 0 w 87"/>
                <a:gd name="T9" fmla="*/ 11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" h="103">
                  <a:moveTo>
                    <a:pt x="0" y="11"/>
                  </a:moveTo>
                  <a:lnTo>
                    <a:pt x="77" y="103"/>
                  </a:lnTo>
                  <a:lnTo>
                    <a:pt x="87" y="93"/>
                  </a:lnTo>
                  <a:lnTo>
                    <a:pt x="1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32" name="Freeform 94">
              <a:extLst>
                <a:ext uri="{FF2B5EF4-FFF2-40B4-BE49-F238E27FC236}">
                  <a16:creationId xmlns:a16="http://schemas.microsoft.com/office/drawing/2014/main" id="{C7347969-F04C-4691-8448-74BC79985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1621"/>
              <a:ext cx="83" cy="87"/>
            </a:xfrm>
            <a:custGeom>
              <a:avLst/>
              <a:gdLst>
                <a:gd name="T0" fmla="*/ 0 w 83"/>
                <a:gd name="T1" fmla="*/ 0 h 87"/>
                <a:gd name="T2" fmla="*/ 26 w 83"/>
                <a:gd name="T3" fmla="*/ 87 h 87"/>
                <a:gd name="T4" fmla="*/ 26 w 83"/>
                <a:gd name="T5" fmla="*/ 87 h 87"/>
                <a:gd name="T6" fmla="*/ 26 w 83"/>
                <a:gd name="T7" fmla="*/ 82 h 87"/>
                <a:gd name="T8" fmla="*/ 31 w 83"/>
                <a:gd name="T9" fmla="*/ 82 h 87"/>
                <a:gd name="T10" fmla="*/ 31 w 83"/>
                <a:gd name="T11" fmla="*/ 77 h 87"/>
                <a:gd name="T12" fmla="*/ 31 w 83"/>
                <a:gd name="T13" fmla="*/ 77 h 87"/>
                <a:gd name="T14" fmla="*/ 31 w 83"/>
                <a:gd name="T15" fmla="*/ 77 h 87"/>
                <a:gd name="T16" fmla="*/ 31 w 83"/>
                <a:gd name="T17" fmla="*/ 72 h 87"/>
                <a:gd name="T18" fmla="*/ 36 w 83"/>
                <a:gd name="T19" fmla="*/ 72 h 87"/>
                <a:gd name="T20" fmla="*/ 36 w 83"/>
                <a:gd name="T21" fmla="*/ 72 h 87"/>
                <a:gd name="T22" fmla="*/ 36 w 83"/>
                <a:gd name="T23" fmla="*/ 67 h 87"/>
                <a:gd name="T24" fmla="*/ 41 w 83"/>
                <a:gd name="T25" fmla="*/ 67 h 87"/>
                <a:gd name="T26" fmla="*/ 41 w 83"/>
                <a:gd name="T27" fmla="*/ 61 h 87"/>
                <a:gd name="T28" fmla="*/ 41 w 83"/>
                <a:gd name="T29" fmla="*/ 61 h 87"/>
                <a:gd name="T30" fmla="*/ 41 w 83"/>
                <a:gd name="T31" fmla="*/ 61 h 87"/>
                <a:gd name="T32" fmla="*/ 47 w 83"/>
                <a:gd name="T33" fmla="*/ 61 h 87"/>
                <a:gd name="T34" fmla="*/ 47 w 83"/>
                <a:gd name="T35" fmla="*/ 56 h 87"/>
                <a:gd name="T36" fmla="*/ 47 w 83"/>
                <a:gd name="T37" fmla="*/ 56 h 87"/>
                <a:gd name="T38" fmla="*/ 52 w 83"/>
                <a:gd name="T39" fmla="*/ 56 h 87"/>
                <a:gd name="T40" fmla="*/ 52 w 83"/>
                <a:gd name="T41" fmla="*/ 51 h 87"/>
                <a:gd name="T42" fmla="*/ 52 w 83"/>
                <a:gd name="T43" fmla="*/ 51 h 87"/>
                <a:gd name="T44" fmla="*/ 57 w 83"/>
                <a:gd name="T45" fmla="*/ 51 h 87"/>
                <a:gd name="T46" fmla="*/ 57 w 83"/>
                <a:gd name="T47" fmla="*/ 51 h 87"/>
                <a:gd name="T48" fmla="*/ 62 w 83"/>
                <a:gd name="T49" fmla="*/ 51 h 87"/>
                <a:gd name="T50" fmla="*/ 62 w 83"/>
                <a:gd name="T51" fmla="*/ 46 h 87"/>
                <a:gd name="T52" fmla="*/ 62 w 83"/>
                <a:gd name="T53" fmla="*/ 46 h 87"/>
                <a:gd name="T54" fmla="*/ 67 w 83"/>
                <a:gd name="T55" fmla="*/ 46 h 87"/>
                <a:gd name="T56" fmla="*/ 67 w 83"/>
                <a:gd name="T57" fmla="*/ 46 h 87"/>
                <a:gd name="T58" fmla="*/ 72 w 83"/>
                <a:gd name="T59" fmla="*/ 46 h 87"/>
                <a:gd name="T60" fmla="*/ 72 w 83"/>
                <a:gd name="T61" fmla="*/ 41 h 87"/>
                <a:gd name="T62" fmla="*/ 72 w 83"/>
                <a:gd name="T63" fmla="*/ 41 h 87"/>
                <a:gd name="T64" fmla="*/ 77 w 83"/>
                <a:gd name="T65" fmla="*/ 41 h 87"/>
                <a:gd name="T66" fmla="*/ 77 w 83"/>
                <a:gd name="T67" fmla="*/ 41 h 87"/>
                <a:gd name="T68" fmla="*/ 83 w 83"/>
                <a:gd name="T69" fmla="*/ 41 h 87"/>
                <a:gd name="T70" fmla="*/ 0 w 83"/>
                <a:gd name="T71" fmla="*/ 0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3" h="87">
                  <a:moveTo>
                    <a:pt x="0" y="0"/>
                  </a:moveTo>
                  <a:lnTo>
                    <a:pt x="26" y="87"/>
                  </a:lnTo>
                  <a:lnTo>
                    <a:pt x="26" y="82"/>
                  </a:lnTo>
                  <a:lnTo>
                    <a:pt x="31" y="82"/>
                  </a:lnTo>
                  <a:lnTo>
                    <a:pt x="31" y="77"/>
                  </a:lnTo>
                  <a:lnTo>
                    <a:pt x="31" y="72"/>
                  </a:lnTo>
                  <a:lnTo>
                    <a:pt x="36" y="72"/>
                  </a:lnTo>
                  <a:lnTo>
                    <a:pt x="36" y="67"/>
                  </a:lnTo>
                  <a:lnTo>
                    <a:pt x="41" y="67"/>
                  </a:lnTo>
                  <a:lnTo>
                    <a:pt x="41" y="61"/>
                  </a:lnTo>
                  <a:lnTo>
                    <a:pt x="47" y="61"/>
                  </a:lnTo>
                  <a:lnTo>
                    <a:pt x="47" y="56"/>
                  </a:lnTo>
                  <a:lnTo>
                    <a:pt x="52" y="56"/>
                  </a:lnTo>
                  <a:lnTo>
                    <a:pt x="52" y="51"/>
                  </a:lnTo>
                  <a:lnTo>
                    <a:pt x="57" y="51"/>
                  </a:lnTo>
                  <a:lnTo>
                    <a:pt x="62" y="51"/>
                  </a:lnTo>
                  <a:lnTo>
                    <a:pt x="62" y="46"/>
                  </a:lnTo>
                  <a:lnTo>
                    <a:pt x="67" y="46"/>
                  </a:lnTo>
                  <a:lnTo>
                    <a:pt x="72" y="46"/>
                  </a:lnTo>
                  <a:lnTo>
                    <a:pt x="72" y="41"/>
                  </a:lnTo>
                  <a:lnTo>
                    <a:pt x="77" y="41"/>
                  </a:lnTo>
                  <a:lnTo>
                    <a:pt x="83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33" name="Line 95">
              <a:extLst>
                <a:ext uri="{FF2B5EF4-FFF2-40B4-BE49-F238E27FC236}">
                  <a16:creationId xmlns:a16="http://schemas.microsoft.com/office/drawing/2014/main" id="{2BF4DC36-012F-4D30-9371-9CF64FAD6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1945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34" name="Line 96">
              <a:extLst>
                <a:ext uri="{FF2B5EF4-FFF2-40B4-BE49-F238E27FC236}">
                  <a16:creationId xmlns:a16="http://schemas.microsoft.com/office/drawing/2014/main" id="{32115687-DA87-4043-9505-9E8DAC36C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1976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35" name="Line 97">
              <a:extLst>
                <a:ext uri="{FF2B5EF4-FFF2-40B4-BE49-F238E27FC236}">
                  <a16:creationId xmlns:a16="http://schemas.microsoft.com/office/drawing/2014/main" id="{65360EE7-3766-4EB7-9721-31C048406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007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936" name="Line 98">
              <a:extLst>
                <a:ext uri="{FF2B5EF4-FFF2-40B4-BE49-F238E27FC236}">
                  <a16:creationId xmlns:a16="http://schemas.microsoft.com/office/drawing/2014/main" id="{191437FF-ADDD-483B-933C-DB8980214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03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068" name="Line 99">
            <a:extLst>
              <a:ext uri="{FF2B5EF4-FFF2-40B4-BE49-F238E27FC236}">
                <a16:creationId xmlns:a16="http://schemas.microsoft.com/office/drawing/2014/main" id="{40B947FC-42D0-4ADE-ADBF-BFE7AF7621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3292475"/>
            <a:ext cx="0" cy="7938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069" name="Line 100">
            <a:extLst>
              <a:ext uri="{FF2B5EF4-FFF2-40B4-BE49-F238E27FC236}">
                <a16:creationId xmlns:a16="http://schemas.microsoft.com/office/drawing/2014/main" id="{D91D24B3-5CEF-46CC-80AC-A81D7DF4D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3341688"/>
            <a:ext cx="0" cy="7937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5070" name="Group 101">
            <a:extLst>
              <a:ext uri="{FF2B5EF4-FFF2-40B4-BE49-F238E27FC236}">
                <a16:creationId xmlns:a16="http://schemas.microsoft.com/office/drawing/2014/main" id="{1E982666-326D-4252-9F14-D147F9595994}"/>
              </a:ext>
            </a:extLst>
          </p:cNvPr>
          <p:cNvGrpSpPr>
            <a:grpSpLocks/>
          </p:cNvGrpSpPr>
          <p:nvPr/>
        </p:nvGrpSpPr>
        <p:grpSpPr bwMode="auto">
          <a:xfrm>
            <a:off x="3821113" y="3390900"/>
            <a:ext cx="5075237" cy="3028950"/>
            <a:chOff x="2055" y="2136"/>
            <a:chExt cx="3197" cy="1908"/>
          </a:xfrm>
        </p:grpSpPr>
        <p:grpSp>
          <p:nvGrpSpPr>
            <p:cNvPr id="45115" name="Group 102">
              <a:extLst>
                <a:ext uri="{FF2B5EF4-FFF2-40B4-BE49-F238E27FC236}">
                  <a16:creationId xmlns:a16="http://schemas.microsoft.com/office/drawing/2014/main" id="{A6F9D1BB-96E7-49A8-8D38-E3B10C3B47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7" y="2580"/>
              <a:ext cx="1057" cy="1464"/>
              <a:chOff x="3165" y="2580"/>
              <a:chExt cx="1057" cy="1464"/>
            </a:xfrm>
          </p:grpSpPr>
          <p:sp>
            <p:nvSpPr>
              <p:cNvPr id="45675" name="Rectangle 103">
                <a:extLst>
                  <a:ext uri="{FF2B5EF4-FFF2-40B4-BE49-F238E27FC236}">
                    <a16:creationId xmlns:a16="http://schemas.microsoft.com/office/drawing/2014/main" id="{6E179643-E288-4B9A-AD24-CC1EA1851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39"/>
                <a:ext cx="201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76" name="Rectangle 104">
                <a:extLst>
                  <a:ext uri="{FF2B5EF4-FFF2-40B4-BE49-F238E27FC236}">
                    <a16:creationId xmlns:a16="http://schemas.microsoft.com/office/drawing/2014/main" id="{A53561B9-2181-4807-BB94-85C29E771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39"/>
                <a:ext cx="201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77" name="Rectangle 105">
                <a:extLst>
                  <a:ext uri="{FF2B5EF4-FFF2-40B4-BE49-F238E27FC236}">
                    <a16:creationId xmlns:a16="http://schemas.microsoft.com/office/drawing/2014/main" id="{474A7F02-A6E9-479C-A2E5-7D1718CBE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44"/>
                <a:ext cx="201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78" name="Rectangle 106">
                <a:extLst>
                  <a:ext uri="{FF2B5EF4-FFF2-40B4-BE49-F238E27FC236}">
                    <a16:creationId xmlns:a16="http://schemas.microsoft.com/office/drawing/2014/main" id="{BC23479B-EE18-461A-8180-069D4EA56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49"/>
                <a:ext cx="201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79" name="Rectangle 107">
                <a:extLst>
                  <a:ext uri="{FF2B5EF4-FFF2-40B4-BE49-F238E27FC236}">
                    <a16:creationId xmlns:a16="http://schemas.microsoft.com/office/drawing/2014/main" id="{67BED1CE-E382-480E-B26E-33DA30D14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54"/>
                <a:ext cx="201" cy="10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0" name="Rectangle 108">
                <a:extLst>
                  <a:ext uri="{FF2B5EF4-FFF2-40B4-BE49-F238E27FC236}">
                    <a16:creationId xmlns:a16="http://schemas.microsoft.com/office/drawing/2014/main" id="{156D8C5B-8449-4BBE-AAAC-7D9DFABCA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59"/>
                <a:ext cx="201" cy="10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1" name="Rectangle 109">
                <a:extLst>
                  <a:ext uri="{FF2B5EF4-FFF2-40B4-BE49-F238E27FC236}">
                    <a16:creationId xmlns:a16="http://schemas.microsoft.com/office/drawing/2014/main" id="{8F4ADB9C-A70E-4D55-9E3D-A97063A14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64"/>
                <a:ext cx="201" cy="11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2" name="Rectangle 110">
                <a:extLst>
                  <a:ext uri="{FF2B5EF4-FFF2-40B4-BE49-F238E27FC236}">
                    <a16:creationId xmlns:a16="http://schemas.microsoft.com/office/drawing/2014/main" id="{89C17122-2FF6-411D-AAE3-AA39D6C38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69"/>
                <a:ext cx="201" cy="11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3" name="Rectangle 111">
                <a:extLst>
                  <a:ext uri="{FF2B5EF4-FFF2-40B4-BE49-F238E27FC236}">
                    <a16:creationId xmlns:a16="http://schemas.microsoft.com/office/drawing/2014/main" id="{7798C21D-5724-4C14-BC33-58FCECB48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75"/>
                <a:ext cx="201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4" name="Rectangle 112">
                <a:extLst>
                  <a:ext uri="{FF2B5EF4-FFF2-40B4-BE49-F238E27FC236}">
                    <a16:creationId xmlns:a16="http://schemas.microsoft.com/office/drawing/2014/main" id="{74CBFE5B-79DD-4A1C-9C53-AAF72F8F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80"/>
                <a:ext cx="201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5" name="Rectangle 113">
                <a:extLst>
                  <a:ext uri="{FF2B5EF4-FFF2-40B4-BE49-F238E27FC236}">
                    <a16:creationId xmlns:a16="http://schemas.microsoft.com/office/drawing/2014/main" id="{053FC15E-BE38-436B-BE3A-96FDE9C70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85"/>
                <a:ext cx="201" cy="10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6" name="Rectangle 114">
                <a:extLst>
                  <a:ext uri="{FF2B5EF4-FFF2-40B4-BE49-F238E27FC236}">
                    <a16:creationId xmlns:a16="http://schemas.microsoft.com/office/drawing/2014/main" id="{14C1B0E9-0A8D-40C1-BFC5-8372217ED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90"/>
                <a:ext cx="201" cy="10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7" name="Rectangle 115">
                <a:extLst>
                  <a:ext uri="{FF2B5EF4-FFF2-40B4-BE49-F238E27FC236}">
                    <a16:creationId xmlns:a16="http://schemas.microsoft.com/office/drawing/2014/main" id="{79E69EF4-B930-4E4C-B712-1F116EEA9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95"/>
                <a:ext cx="201" cy="11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8" name="Rectangle 116">
                <a:extLst>
                  <a:ext uri="{FF2B5EF4-FFF2-40B4-BE49-F238E27FC236}">
                    <a16:creationId xmlns:a16="http://schemas.microsoft.com/office/drawing/2014/main" id="{D2AFD5DC-9633-4FF0-9124-C10D88317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00"/>
                <a:ext cx="201" cy="11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89" name="Rectangle 117">
                <a:extLst>
                  <a:ext uri="{FF2B5EF4-FFF2-40B4-BE49-F238E27FC236}">
                    <a16:creationId xmlns:a16="http://schemas.microsoft.com/office/drawing/2014/main" id="{91ACA387-6762-411B-9600-DC5BA618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06"/>
                <a:ext cx="201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0" name="Rectangle 118">
                <a:extLst>
                  <a:ext uri="{FF2B5EF4-FFF2-40B4-BE49-F238E27FC236}">
                    <a16:creationId xmlns:a16="http://schemas.microsoft.com/office/drawing/2014/main" id="{0C71832A-6A6B-41F7-8B05-403671522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11"/>
                <a:ext cx="201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1" name="Rectangle 119">
                <a:extLst>
                  <a:ext uri="{FF2B5EF4-FFF2-40B4-BE49-F238E27FC236}">
                    <a16:creationId xmlns:a16="http://schemas.microsoft.com/office/drawing/2014/main" id="{C6EC7F48-D739-4460-9D4C-5F47BD11E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16"/>
                <a:ext cx="201" cy="10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2" name="Rectangle 120">
                <a:extLst>
                  <a:ext uri="{FF2B5EF4-FFF2-40B4-BE49-F238E27FC236}">
                    <a16:creationId xmlns:a16="http://schemas.microsoft.com/office/drawing/2014/main" id="{C03CA1D6-3189-4B40-9F88-83E27EAEC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21"/>
                <a:ext cx="201" cy="10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3" name="Rectangle 121">
                <a:extLst>
                  <a:ext uri="{FF2B5EF4-FFF2-40B4-BE49-F238E27FC236}">
                    <a16:creationId xmlns:a16="http://schemas.microsoft.com/office/drawing/2014/main" id="{43E7FCEB-E081-4F5D-A670-AF7BA8434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26"/>
                <a:ext cx="201" cy="10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4" name="Rectangle 122">
                <a:extLst>
                  <a:ext uri="{FF2B5EF4-FFF2-40B4-BE49-F238E27FC236}">
                    <a16:creationId xmlns:a16="http://schemas.microsoft.com/office/drawing/2014/main" id="{5DDE0D73-0C46-41DE-A633-F886A55C5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31"/>
                <a:ext cx="201" cy="11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5" name="Rectangle 123">
                <a:extLst>
                  <a:ext uri="{FF2B5EF4-FFF2-40B4-BE49-F238E27FC236}">
                    <a16:creationId xmlns:a16="http://schemas.microsoft.com/office/drawing/2014/main" id="{13B861DA-0D49-4CE5-85E9-E0B390683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36"/>
                <a:ext cx="201" cy="11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6" name="Rectangle 124">
                <a:extLst>
                  <a:ext uri="{FF2B5EF4-FFF2-40B4-BE49-F238E27FC236}">
                    <a16:creationId xmlns:a16="http://schemas.microsoft.com/office/drawing/2014/main" id="{D118D18B-C865-4422-83F9-D4C620DC5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42"/>
                <a:ext cx="201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7" name="Rectangle 125">
                <a:extLst>
                  <a:ext uri="{FF2B5EF4-FFF2-40B4-BE49-F238E27FC236}">
                    <a16:creationId xmlns:a16="http://schemas.microsoft.com/office/drawing/2014/main" id="{549372B0-DB3A-4900-8A39-63E580DA2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47"/>
                <a:ext cx="201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8" name="Rectangle 126">
                <a:extLst>
                  <a:ext uri="{FF2B5EF4-FFF2-40B4-BE49-F238E27FC236}">
                    <a16:creationId xmlns:a16="http://schemas.microsoft.com/office/drawing/2014/main" id="{D737715F-3AB1-4A5C-A319-3EA4AC4D3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52"/>
                <a:ext cx="201" cy="10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99" name="Rectangle 127">
                <a:extLst>
                  <a:ext uri="{FF2B5EF4-FFF2-40B4-BE49-F238E27FC236}">
                    <a16:creationId xmlns:a16="http://schemas.microsoft.com/office/drawing/2014/main" id="{7E366CE7-15EF-4F65-8869-D7320873F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57"/>
                <a:ext cx="201" cy="10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0" name="Rectangle 128">
                <a:extLst>
                  <a:ext uri="{FF2B5EF4-FFF2-40B4-BE49-F238E27FC236}">
                    <a16:creationId xmlns:a16="http://schemas.microsoft.com/office/drawing/2014/main" id="{610A10DB-9FB2-49BD-B531-E3A3E87CA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62"/>
                <a:ext cx="201" cy="11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1" name="Rectangle 129">
                <a:extLst>
                  <a:ext uri="{FF2B5EF4-FFF2-40B4-BE49-F238E27FC236}">
                    <a16:creationId xmlns:a16="http://schemas.microsoft.com/office/drawing/2014/main" id="{67DB1F92-8DAA-42FD-8CEA-067459137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67"/>
                <a:ext cx="201" cy="11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2" name="Rectangle 130">
                <a:extLst>
                  <a:ext uri="{FF2B5EF4-FFF2-40B4-BE49-F238E27FC236}">
                    <a16:creationId xmlns:a16="http://schemas.microsoft.com/office/drawing/2014/main" id="{7D41898E-42B4-4E82-968B-7D57E3E1F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73"/>
                <a:ext cx="201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3" name="Rectangle 131">
                <a:extLst>
                  <a:ext uri="{FF2B5EF4-FFF2-40B4-BE49-F238E27FC236}">
                    <a16:creationId xmlns:a16="http://schemas.microsoft.com/office/drawing/2014/main" id="{8B2A3316-78DD-4B54-A950-5637C3752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78"/>
                <a:ext cx="201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4" name="Rectangle 132">
                <a:extLst>
                  <a:ext uri="{FF2B5EF4-FFF2-40B4-BE49-F238E27FC236}">
                    <a16:creationId xmlns:a16="http://schemas.microsoft.com/office/drawing/2014/main" id="{76A01216-4B5A-4E45-B97E-70D5EF5B3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83"/>
                <a:ext cx="201" cy="10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5" name="Rectangle 133">
                <a:extLst>
                  <a:ext uri="{FF2B5EF4-FFF2-40B4-BE49-F238E27FC236}">
                    <a16:creationId xmlns:a16="http://schemas.microsoft.com/office/drawing/2014/main" id="{80284856-CDEA-4CBA-92C8-355198561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88"/>
                <a:ext cx="201" cy="10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6" name="Rectangle 134">
                <a:extLst>
                  <a:ext uri="{FF2B5EF4-FFF2-40B4-BE49-F238E27FC236}">
                    <a16:creationId xmlns:a16="http://schemas.microsoft.com/office/drawing/2014/main" id="{2865EC18-17DF-439F-BE64-19B6F0501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93"/>
                <a:ext cx="201" cy="11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7" name="Rectangle 135">
                <a:extLst>
                  <a:ext uri="{FF2B5EF4-FFF2-40B4-BE49-F238E27FC236}">
                    <a16:creationId xmlns:a16="http://schemas.microsoft.com/office/drawing/2014/main" id="{18E024FB-7E0D-49D9-881F-1076B58B5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98"/>
                <a:ext cx="201" cy="11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8" name="Rectangle 136">
                <a:extLst>
                  <a:ext uri="{FF2B5EF4-FFF2-40B4-BE49-F238E27FC236}">
                    <a16:creationId xmlns:a16="http://schemas.microsoft.com/office/drawing/2014/main" id="{1D162927-D61B-41C9-B22E-A6ACFEBC5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04"/>
                <a:ext cx="201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09" name="Rectangle 137">
                <a:extLst>
                  <a:ext uri="{FF2B5EF4-FFF2-40B4-BE49-F238E27FC236}">
                    <a16:creationId xmlns:a16="http://schemas.microsoft.com/office/drawing/2014/main" id="{B36F3497-B34F-47E5-83F4-D042C0920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09"/>
                <a:ext cx="201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0" name="Rectangle 138">
                <a:extLst>
                  <a:ext uri="{FF2B5EF4-FFF2-40B4-BE49-F238E27FC236}">
                    <a16:creationId xmlns:a16="http://schemas.microsoft.com/office/drawing/2014/main" id="{B56AA4BD-4C3F-4F25-950E-F00FB47D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14"/>
                <a:ext cx="201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1" name="Rectangle 139">
                <a:extLst>
                  <a:ext uri="{FF2B5EF4-FFF2-40B4-BE49-F238E27FC236}">
                    <a16:creationId xmlns:a16="http://schemas.microsoft.com/office/drawing/2014/main" id="{5F3D76AD-9EED-4065-AE8A-A12AC6BF9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19"/>
                <a:ext cx="201" cy="10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2" name="Rectangle 140">
                <a:extLst>
                  <a:ext uri="{FF2B5EF4-FFF2-40B4-BE49-F238E27FC236}">
                    <a16:creationId xmlns:a16="http://schemas.microsoft.com/office/drawing/2014/main" id="{3B50CB3F-9FA9-4B73-B8A6-25CE6932E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24"/>
                <a:ext cx="201" cy="10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3" name="Rectangle 141">
                <a:extLst>
                  <a:ext uri="{FF2B5EF4-FFF2-40B4-BE49-F238E27FC236}">
                    <a16:creationId xmlns:a16="http://schemas.microsoft.com/office/drawing/2014/main" id="{EA06762E-D006-4A6D-BC6A-490F9044E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29"/>
                <a:ext cx="201" cy="11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4" name="Rectangle 142">
                <a:extLst>
                  <a:ext uri="{FF2B5EF4-FFF2-40B4-BE49-F238E27FC236}">
                    <a16:creationId xmlns:a16="http://schemas.microsoft.com/office/drawing/2014/main" id="{CC8FCDBD-DD79-4496-B58E-ADB441B51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34"/>
                <a:ext cx="201" cy="11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5" name="Rectangle 143">
                <a:extLst>
                  <a:ext uri="{FF2B5EF4-FFF2-40B4-BE49-F238E27FC236}">
                    <a16:creationId xmlns:a16="http://schemas.microsoft.com/office/drawing/2014/main" id="{5A615583-D413-4CC2-B560-E3B7E2D48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40"/>
                <a:ext cx="201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6" name="Rectangle 144">
                <a:extLst>
                  <a:ext uri="{FF2B5EF4-FFF2-40B4-BE49-F238E27FC236}">
                    <a16:creationId xmlns:a16="http://schemas.microsoft.com/office/drawing/2014/main" id="{06111798-1CCB-4F4E-96A6-CF1E3240B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45"/>
                <a:ext cx="201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7" name="Rectangle 145">
                <a:extLst>
                  <a:ext uri="{FF2B5EF4-FFF2-40B4-BE49-F238E27FC236}">
                    <a16:creationId xmlns:a16="http://schemas.microsoft.com/office/drawing/2014/main" id="{148A507F-1410-42BC-B89C-32845EF1F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50"/>
                <a:ext cx="201" cy="10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8" name="Rectangle 146">
                <a:extLst>
                  <a:ext uri="{FF2B5EF4-FFF2-40B4-BE49-F238E27FC236}">
                    <a16:creationId xmlns:a16="http://schemas.microsoft.com/office/drawing/2014/main" id="{164C4FDE-01C0-46CA-82E8-18361BE82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55"/>
                <a:ext cx="201" cy="10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19" name="Rectangle 147">
                <a:extLst>
                  <a:ext uri="{FF2B5EF4-FFF2-40B4-BE49-F238E27FC236}">
                    <a16:creationId xmlns:a16="http://schemas.microsoft.com/office/drawing/2014/main" id="{3A75E565-2FAE-4264-9B5E-832DAD646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60"/>
                <a:ext cx="201" cy="11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0" name="Rectangle 148">
                <a:extLst>
                  <a:ext uri="{FF2B5EF4-FFF2-40B4-BE49-F238E27FC236}">
                    <a16:creationId xmlns:a16="http://schemas.microsoft.com/office/drawing/2014/main" id="{C6BB02B8-E7A4-4C09-AC8B-E8D0134D8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65"/>
                <a:ext cx="201" cy="11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1" name="Rectangle 149">
                <a:extLst>
                  <a:ext uri="{FF2B5EF4-FFF2-40B4-BE49-F238E27FC236}">
                    <a16:creationId xmlns:a16="http://schemas.microsoft.com/office/drawing/2014/main" id="{B3EBF186-C921-4B86-84C1-37B9387C5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71"/>
                <a:ext cx="201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2" name="Rectangle 150">
                <a:extLst>
                  <a:ext uri="{FF2B5EF4-FFF2-40B4-BE49-F238E27FC236}">
                    <a16:creationId xmlns:a16="http://schemas.microsoft.com/office/drawing/2014/main" id="{4FDDAA4B-E7CB-4785-87E6-941FC33C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76"/>
                <a:ext cx="201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3" name="Rectangle 151">
                <a:extLst>
                  <a:ext uri="{FF2B5EF4-FFF2-40B4-BE49-F238E27FC236}">
                    <a16:creationId xmlns:a16="http://schemas.microsoft.com/office/drawing/2014/main" id="{A24D99E3-70F5-41A1-9529-7AC8996E6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81"/>
                <a:ext cx="201" cy="10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4" name="Rectangle 152">
                <a:extLst>
                  <a:ext uri="{FF2B5EF4-FFF2-40B4-BE49-F238E27FC236}">
                    <a16:creationId xmlns:a16="http://schemas.microsoft.com/office/drawing/2014/main" id="{7A46A39F-D196-4DAE-B2C7-ED8A59B74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86"/>
                <a:ext cx="201" cy="10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5" name="Rectangle 153">
                <a:extLst>
                  <a:ext uri="{FF2B5EF4-FFF2-40B4-BE49-F238E27FC236}">
                    <a16:creationId xmlns:a16="http://schemas.microsoft.com/office/drawing/2014/main" id="{5713ED3B-517A-4A4E-93B7-CBE18DBBC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91"/>
                <a:ext cx="201" cy="10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6" name="Rectangle 154">
                <a:extLst>
                  <a:ext uri="{FF2B5EF4-FFF2-40B4-BE49-F238E27FC236}">
                    <a16:creationId xmlns:a16="http://schemas.microsoft.com/office/drawing/2014/main" id="{50AD0FEB-00A7-4C66-A7D4-ABAD2519C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96"/>
                <a:ext cx="201" cy="11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7" name="Rectangle 155">
                <a:extLst>
                  <a:ext uri="{FF2B5EF4-FFF2-40B4-BE49-F238E27FC236}">
                    <a16:creationId xmlns:a16="http://schemas.microsoft.com/office/drawing/2014/main" id="{C0135152-832E-4131-90B1-455F606AF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01"/>
                <a:ext cx="201" cy="11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8" name="Rectangle 156">
                <a:extLst>
                  <a:ext uri="{FF2B5EF4-FFF2-40B4-BE49-F238E27FC236}">
                    <a16:creationId xmlns:a16="http://schemas.microsoft.com/office/drawing/2014/main" id="{950CE436-7CA6-4CEB-8B97-923277BE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07"/>
                <a:ext cx="201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29" name="Rectangle 157">
                <a:extLst>
                  <a:ext uri="{FF2B5EF4-FFF2-40B4-BE49-F238E27FC236}">
                    <a16:creationId xmlns:a16="http://schemas.microsoft.com/office/drawing/2014/main" id="{084928FD-DF02-4D7B-A7D6-1D80C2DF8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12"/>
                <a:ext cx="201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0" name="Rectangle 158">
                <a:extLst>
                  <a:ext uri="{FF2B5EF4-FFF2-40B4-BE49-F238E27FC236}">
                    <a16:creationId xmlns:a16="http://schemas.microsoft.com/office/drawing/2014/main" id="{D6BC664C-936F-4AAD-A76C-DAD593352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17"/>
                <a:ext cx="201" cy="10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1" name="Rectangle 159">
                <a:extLst>
                  <a:ext uri="{FF2B5EF4-FFF2-40B4-BE49-F238E27FC236}">
                    <a16:creationId xmlns:a16="http://schemas.microsoft.com/office/drawing/2014/main" id="{586D827E-1AD7-437C-8CD8-046E8ACF4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22"/>
                <a:ext cx="201" cy="10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2" name="Rectangle 160">
                <a:extLst>
                  <a:ext uri="{FF2B5EF4-FFF2-40B4-BE49-F238E27FC236}">
                    <a16:creationId xmlns:a16="http://schemas.microsoft.com/office/drawing/2014/main" id="{E2500776-2F56-4842-8B80-A27984F74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27"/>
                <a:ext cx="201" cy="11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3" name="Rectangle 161">
                <a:extLst>
                  <a:ext uri="{FF2B5EF4-FFF2-40B4-BE49-F238E27FC236}">
                    <a16:creationId xmlns:a16="http://schemas.microsoft.com/office/drawing/2014/main" id="{3378750D-6CA2-4C05-BCD2-3F1760653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32"/>
                <a:ext cx="201" cy="11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4" name="Rectangle 162">
                <a:extLst>
                  <a:ext uri="{FF2B5EF4-FFF2-40B4-BE49-F238E27FC236}">
                    <a16:creationId xmlns:a16="http://schemas.microsoft.com/office/drawing/2014/main" id="{AFBE38B5-6DB2-492C-9B7B-631AA47FE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38"/>
                <a:ext cx="201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5" name="Rectangle 163">
                <a:extLst>
                  <a:ext uri="{FF2B5EF4-FFF2-40B4-BE49-F238E27FC236}">
                    <a16:creationId xmlns:a16="http://schemas.microsoft.com/office/drawing/2014/main" id="{ACB5E5AC-5394-4B92-8B0E-58F18B514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43"/>
                <a:ext cx="201" cy="10"/>
              </a:xfrm>
              <a:prstGeom prst="rect">
                <a:avLst/>
              </a:prstGeom>
              <a:solidFill>
                <a:srgbClr val="8B92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6" name="Rectangle 164">
                <a:extLst>
                  <a:ext uri="{FF2B5EF4-FFF2-40B4-BE49-F238E27FC236}">
                    <a16:creationId xmlns:a16="http://schemas.microsoft.com/office/drawing/2014/main" id="{6AF9502B-1289-4D89-87DB-C092D8FF2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48"/>
                <a:ext cx="201" cy="10"/>
              </a:xfrm>
              <a:prstGeom prst="rect">
                <a:avLst/>
              </a:prstGeom>
              <a:solidFill>
                <a:srgbClr val="8C9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7" name="Rectangle 165">
                <a:extLst>
                  <a:ext uri="{FF2B5EF4-FFF2-40B4-BE49-F238E27FC236}">
                    <a16:creationId xmlns:a16="http://schemas.microsoft.com/office/drawing/2014/main" id="{B50240A4-9492-444A-A0D4-928B0E6E5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53"/>
                <a:ext cx="201" cy="10"/>
              </a:xfrm>
              <a:prstGeom prst="rect">
                <a:avLst/>
              </a:prstGeom>
              <a:solidFill>
                <a:srgbClr val="8F9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8" name="Rectangle 166">
                <a:extLst>
                  <a:ext uri="{FF2B5EF4-FFF2-40B4-BE49-F238E27FC236}">
                    <a16:creationId xmlns:a16="http://schemas.microsoft.com/office/drawing/2014/main" id="{7AC2F6FA-5587-4EDA-9886-EA7367B06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58"/>
                <a:ext cx="201" cy="11"/>
              </a:xfrm>
              <a:prstGeom prst="rect">
                <a:avLst/>
              </a:prstGeom>
              <a:solidFill>
                <a:srgbClr val="909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39" name="Rectangle 167">
                <a:extLst>
                  <a:ext uri="{FF2B5EF4-FFF2-40B4-BE49-F238E27FC236}">
                    <a16:creationId xmlns:a16="http://schemas.microsoft.com/office/drawing/2014/main" id="{BC0DB9FF-C854-4B14-8F66-1D30C1EDA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63"/>
                <a:ext cx="201" cy="11"/>
              </a:xfrm>
              <a:prstGeom prst="rect">
                <a:avLst/>
              </a:prstGeom>
              <a:solidFill>
                <a:srgbClr val="929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0" name="Rectangle 168">
                <a:extLst>
                  <a:ext uri="{FF2B5EF4-FFF2-40B4-BE49-F238E27FC236}">
                    <a16:creationId xmlns:a16="http://schemas.microsoft.com/office/drawing/2014/main" id="{7367AA44-A98A-493C-AFC2-A8992AE49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69"/>
                <a:ext cx="201" cy="10"/>
              </a:xfrm>
              <a:prstGeom prst="rect">
                <a:avLst/>
              </a:prstGeom>
              <a:solidFill>
                <a:srgbClr val="949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1" name="Rectangle 169">
                <a:extLst>
                  <a:ext uri="{FF2B5EF4-FFF2-40B4-BE49-F238E27FC236}">
                    <a16:creationId xmlns:a16="http://schemas.microsoft.com/office/drawing/2014/main" id="{3DFEE766-310B-4CD8-B63A-D4492BEDE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74"/>
                <a:ext cx="201" cy="10"/>
              </a:xfrm>
              <a:prstGeom prst="rect">
                <a:avLst/>
              </a:prstGeom>
              <a:solidFill>
                <a:srgbClr val="959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2" name="Rectangle 170">
                <a:extLst>
                  <a:ext uri="{FF2B5EF4-FFF2-40B4-BE49-F238E27FC236}">
                    <a16:creationId xmlns:a16="http://schemas.microsoft.com/office/drawing/2014/main" id="{048C35B1-24CA-40A3-8F49-3A237842A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79"/>
                <a:ext cx="201" cy="10"/>
              </a:xfrm>
              <a:prstGeom prst="rect">
                <a:avLst/>
              </a:prstGeom>
              <a:solidFill>
                <a:srgbClr val="98A0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3" name="Rectangle 171">
                <a:extLst>
                  <a:ext uri="{FF2B5EF4-FFF2-40B4-BE49-F238E27FC236}">
                    <a16:creationId xmlns:a16="http://schemas.microsoft.com/office/drawing/2014/main" id="{B0CBE7F7-5E6F-469F-B04C-6B4FCCE3F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84"/>
                <a:ext cx="201" cy="10"/>
              </a:xfrm>
              <a:prstGeom prst="rect">
                <a:avLst/>
              </a:prstGeom>
              <a:solidFill>
                <a:srgbClr val="9AA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4" name="Rectangle 172">
                <a:extLst>
                  <a:ext uri="{FF2B5EF4-FFF2-40B4-BE49-F238E27FC236}">
                    <a16:creationId xmlns:a16="http://schemas.microsoft.com/office/drawing/2014/main" id="{6F0986E0-98D8-46CC-A7D8-9C9B9BF3C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89"/>
                <a:ext cx="201" cy="10"/>
              </a:xfrm>
              <a:prstGeom prst="rect">
                <a:avLst/>
              </a:prstGeom>
              <a:solidFill>
                <a:srgbClr val="9DA4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5" name="Rectangle 173">
                <a:extLst>
                  <a:ext uri="{FF2B5EF4-FFF2-40B4-BE49-F238E27FC236}">
                    <a16:creationId xmlns:a16="http://schemas.microsoft.com/office/drawing/2014/main" id="{6E2DB850-6F82-49B7-903F-EFC7B3FF6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94"/>
                <a:ext cx="201" cy="11"/>
              </a:xfrm>
              <a:prstGeom prst="rect">
                <a:avLst/>
              </a:prstGeom>
              <a:solidFill>
                <a:srgbClr val="9EA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6" name="Rectangle 174">
                <a:extLst>
                  <a:ext uri="{FF2B5EF4-FFF2-40B4-BE49-F238E27FC236}">
                    <a16:creationId xmlns:a16="http://schemas.microsoft.com/office/drawing/2014/main" id="{72006CDE-BEAC-4043-8FDF-4C5F6CC83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99"/>
                <a:ext cx="201" cy="11"/>
              </a:xfrm>
              <a:prstGeom prst="rect">
                <a:avLst/>
              </a:prstGeom>
              <a:solidFill>
                <a:srgbClr val="A0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7" name="Rectangle 175">
                <a:extLst>
                  <a:ext uri="{FF2B5EF4-FFF2-40B4-BE49-F238E27FC236}">
                    <a16:creationId xmlns:a16="http://schemas.microsoft.com/office/drawing/2014/main" id="{54069D4C-EA03-45AB-9CC7-89C99A84C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05"/>
                <a:ext cx="201" cy="10"/>
              </a:xfrm>
              <a:prstGeom prst="rect">
                <a:avLst/>
              </a:prstGeom>
              <a:solidFill>
                <a:srgbClr val="A3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8" name="Rectangle 176">
                <a:extLst>
                  <a:ext uri="{FF2B5EF4-FFF2-40B4-BE49-F238E27FC236}">
                    <a16:creationId xmlns:a16="http://schemas.microsoft.com/office/drawing/2014/main" id="{57B496E3-EB78-4F8A-A59C-05EFE47DE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10"/>
                <a:ext cx="201" cy="10"/>
              </a:xfrm>
              <a:prstGeom prst="rect">
                <a:avLst/>
              </a:prstGeom>
              <a:solidFill>
                <a:srgbClr val="A4A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49" name="Rectangle 177">
                <a:extLst>
                  <a:ext uri="{FF2B5EF4-FFF2-40B4-BE49-F238E27FC236}">
                    <a16:creationId xmlns:a16="http://schemas.microsoft.com/office/drawing/2014/main" id="{584BDC49-CBB6-4624-AFCD-672D1C1A7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15"/>
                <a:ext cx="201" cy="10"/>
              </a:xfrm>
              <a:prstGeom prst="rect">
                <a:avLst/>
              </a:prstGeom>
              <a:solidFill>
                <a:srgbClr val="A7AF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0" name="Rectangle 178">
                <a:extLst>
                  <a:ext uri="{FF2B5EF4-FFF2-40B4-BE49-F238E27FC236}">
                    <a16:creationId xmlns:a16="http://schemas.microsoft.com/office/drawing/2014/main" id="{6E5D2054-9D1A-4EBD-8E52-70D3B12B3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20"/>
                <a:ext cx="201" cy="10"/>
              </a:xfrm>
              <a:prstGeom prst="rect">
                <a:avLst/>
              </a:prstGeom>
              <a:solidFill>
                <a:srgbClr val="A9B1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1" name="Rectangle 179">
                <a:extLst>
                  <a:ext uri="{FF2B5EF4-FFF2-40B4-BE49-F238E27FC236}">
                    <a16:creationId xmlns:a16="http://schemas.microsoft.com/office/drawing/2014/main" id="{87619984-FD65-402E-88F0-F98007A81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25"/>
                <a:ext cx="201" cy="11"/>
              </a:xfrm>
              <a:prstGeom prst="rect">
                <a:avLst/>
              </a:prstGeom>
              <a:solidFill>
                <a:srgbClr val="ADB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2" name="Rectangle 180">
                <a:extLst>
                  <a:ext uri="{FF2B5EF4-FFF2-40B4-BE49-F238E27FC236}">
                    <a16:creationId xmlns:a16="http://schemas.microsoft.com/office/drawing/2014/main" id="{04823591-BA2C-4AFF-9291-3C640B00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30"/>
                <a:ext cx="201" cy="11"/>
              </a:xfrm>
              <a:prstGeom prst="rect">
                <a:avLst/>
              </a:prstGeom>
              <a:solidFill>
                <a:srgbClr val="AFB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3" name="Rectangle 181">
                <a:extLst>
                  <a:ext uri="{FF2B5EF4-FFF2-40B4-BE49-F238E27FC236}">
                    <a16:creationId xmlns:a16="http://schemas.microsoft.com/office/drawing/2014/main" id="{00949389-1210-4295-B7A0-30467C18B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36"/>
                <a:ext cx="201" cy="10"/>
              </a:xfrm>
              <a:prstGeom prst="rect">
                <a:avLst/>
              </a:prstGeom>
              <a:solidFill>
                <a:srgbClr val="B1B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4" name="Rectangle 182">
                <a:extLst>
                  <a:ext uri="{FF2B5EF4-FFF2-40B4-BE49-F238E27FC236}">
                    <a16:creationId xmlns:a16="http://schemas.microsoft.com/office/drawing/2014/main" id="{BCB48CF7-CD8A-4757-89FD-67ED36748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41"/>
                <a:ext cx="201" cy="10"/>
              </a:xfrm>
              <a:prstGeom prst="rect">
                <a:avLst/>
              </a:prstGeom>
              <a:solidFill>
                <a:srgbClr val="B4B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5" name="Rectangle 183">
                <a:extLst>
                  <a:ext uri="{FF2B5EF4-FFF2-40B4-BE49-F238E27FC236}">
                    <a16:creationId xmlns:a16="http://schemas.microsoft.com/office/drawing/2014/main" id="{92DB1CC5-0EE5-47ED-994C-C531856D1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46"/>
                <a:ext cx="201" cy="10"/>
              </a:xfrm>
              <a:prstGeom prst="rect">
                <a:avLst/>
              </a:prstGeom>
              <a:solidFill>
                <a:srgbClr val="B6B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6" name="Rectangle 184">
                <a:extLst>
                  <a:ext uri="{FF2B5EF4-FFF2-40B4-BE49-F238E27FC236}">
                    <a16:creationId xmlns:a16="http://schemas.microsoft.com/office/drawing/2014/main" id="{AE0AC907-F996-4572-8384-3C9E4CF8D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51"/>
                <a:ext cx="201" cy="10"/>
              </a:xfrm>
              <a:prstGeom prst="rect">
                <a:avLst/>
              </a:prstGeom>
              <a:solidFill>
                <a:srgbClr val="B9C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7" name="Rectangle 185">
                <a:extLst>
                  <a:ext uri="{FF2B5EF4-FFF2-40B4-BE49-F238E27FC236}">
                    <a16:creationId xmlns:a16="http://schemas.microsoft.com/office/drawing/2014/main" id="{E78AAE15-3306-4455-817F-6E8FCE8E4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56"/>
                <a:ext cx="201" cy="10"/>
              </a:xfrm>
              <a:prstGeom prst="rect">
                <a:avLst/>
              </a:prstGeom>
              <a:solidFill>
                <a:srgbClr val="BBC4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8" name="Rectangle 186">
                <a:extLst>
                  <a:ext uri="{FF2B5EF4-FFF2-40B4-BE49-F238E27FC236}">
                    <a16:creationId xmlns:a16="http://schemas.microsoft.com/office/drawing/2014/main" id="{C7414E35-F34A-4F12-996C-F10B73886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61"/>
                <a:ext cx="201" cy="1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59" name="Rectangle 187">
                <a:extLst>
                  <a:ext uri="{FF2B5EF4-FFF2-40B4-BE49-F238E27FC236}">
                    <a16:creationId xmlns:a16="http://schemas.microsoft.com/office/drawing/2014/main" id="{B50EF27E-867C-4B24-9BF1-FB92C0F70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66"/>
                <a:ext cx="201" cy="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0" name="Rectangle 188">
                <a:extLst>
                  <a:ext uri="{FF2B5EF4-FFF2-40B4-BE49-F238E27FC236}">
                    <a16:creationId xmlns:a16="http://schemas.microsoft.com/office/drawing/2014/main" id="{1BD2AAA1-964E-4405-A0DB-96F7738AF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11"/>
                <a:ext cx="196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1" name="Rectangle 189">
                <a:extLst>
                  <a:ext uri="{FF2B5EF4-FFF2-40B4-BE49-F238E27FC236}">
                    <a16:creationId xmlns:a16="http://schemas.microsoft.com/office/drawing/2014/main" id="{052D40E4-1484-4F24-9012-D8C609F82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11"/>
                <a:ext cx="196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2" name="Rectangle 190">
                <a:extLst>
                  <a:ext uri="{FF2B5EF4-FFF2-40B4-BE49-F238E27FC236}">
                    <a16:creationId xmlns:a16="http://schemas.microsoft.com/office/drawing/2014/main" id="{A11E6C55-C6F6-4185-8D6B-7522B286F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16"/>
                <a:ext cx="196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3" name="Rectangle 191">
                <a:extLst>
                  <a:ext uri="{FF2B5EF4-FFF2-40B4-BE49-F238E27FC236}">
                    <a16:creationId xmlns:a16="http://schemas.microsoft.com/office/drawing/2014/main" id="{3430B08F-1B39-4236-830C-5F5F53385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21"/>
                <a:ext cx="196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4" name="Rectangle 192">
                <a:extLst>
                  <a:ext uri="{FF2B5EF4-FFF2-40B4-BE49-F238E27FC236}">
                    <a16:creationId xmlns:a16="http://schemas.microsoft.com/office/drawing/2014/main" id="{11C7608B-48AC-4C64-96E3-42269F2DC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26"/>
                <a:ext cx="196" cy="11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5" name="Rectangle 193">
                <a:extLst>
                  <a:ext uri="{FF2B5EF4-FFF2-40B4-BE49-F238E27FC236}">
                    <a16:creationId xmlns:a16="http://schemas.microsoft.com/office/drawing/2014/main" id="{BE353581-0BF0-4BF9-9B85-416D0E7DA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31"/>
                <a:ext cx="196" cy="11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6" name="Rectangle 194">
                <a:extLst>
                  <a:ext uri="{FF2B5EF4-FFF2-40B4-BE49-F238E27FC236}">
                    <a16:creationId xmlns:a16="http://schemas.microsoft.com/office/drawing/2014/main" id="{D447983A-3241-4642-AAD2-644CBF805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37"/>
                <a:ext cx="196" cy="10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7" name="Rectangle 195">
                <a:extLst>
                  <a:ext uri="{FF2B5EF4-FFF2-40B4-BE49-F238E27FC236}">
                    <a16:creationId xmlns:a16="http://schemas.microsoft.com/office/drawing/2014/main" id="{E0D21943-A326-46CA-8018-45DE56D74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42"/>
                <a:ext cx="196" cy="10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8" name="Rectangle 196">
                <a:extLst>
                  <a:ext uri="{FF2B5EF4-FFF2-40B4-BE49-F238E27FC236}">
                    <a16:creationId xmlns:a16="http://schemas.microsoft.com/office/drawing/2014/main" id="{653F398C-8B4D-43DA-9CBA-B4705BF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47"/>
                <a:ext cx="196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69" name="Rectangle 197">
                <a:extLst>
                  <a:ext uri="{FF2B5EF4-FFF2-40B4-BE49-F238E27FC236}">
                    <a16:creationId xmlns:a16="http://schemas.microsoft.com/office/drawing/2014/main" id="{CF34AD24-DCC7-45DE-B46A-3FA0D3EC1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52"/>
                <a:ext cx="196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0" name="Rectangle 198">
                <a:extLst>
                  <a:ext uri="{FF2B5EF4-FFF2-40B4-BE49-F238E27FC236}">
                    <a16:creationId xmlns:a16="http://schemas.microsoft.com/office/drawing/2014/main" id="{52BC1562-605E-48BF-9265-6BB6BD63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57"/>
                <a:ext cx="196" cy="11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1" name="Rectangle 199">
                <a:extLst>
                  <a:ext uri="{FF2B5EF4-FFF2-40B4-BE49-F238E27FC236}">
                    <a16:creationId xmlns:a16="http://schemas.microsoft.com/office/drawing/2014/main" id="{CFF43E70-F195-4EF0-8A62-6D2A69BD4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62"/>
                <a:ext cx="196" cy="11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2" name="Rectangle 200">
                <a:extLst>
                  <a:ext uri="{FF2B5EF4-FFF2-40B4-BE49-F238E27FC236}">
                    <a16:creationId xmlns:a16="http://schemas.microsoft.com/office/drawing/2014/main" id="{7DBB0F21-5D33-4F0A-992E-E60AE3F40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68"/>
                <a:ext cx="196" cy="10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3" name="Rectangle 201">
                <a:extLst>
                  <a:ext uri="{FF2B5EF4-FFF2-40B4-BE49-F238E27FC236}">
                    <a16:creationId xmlns:a16="http://schemas.microsoft.com/office/drawing/2014/main" id="{3944B2B7-1D66-4667-BCC7-B377A8DF0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73"/>
                <a:ext cx="196" cy="10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4" name="Rectangle 202">
                <a:extLst>
                  <a:ext uri="{FF2B5EF4-FFF2-40B4-BE49-F238E27FC236}">
                    <a16:creationId xmlns:a16="http://schemas.microsoft.com/office/drawing/2014/main" id="{04725E07-4C37-4D6E-92DD-147B72369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78"/>
                <a:ext cx="196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5" name="Rectangle 203">
                <a:extLst>
                  <a:ext uri="{FF2B5EF4-FFF2-40B4-BE49-F238E27FC236}">
                    <a16:creationId xmlns:a16="http://schemas.microsoft.com/office/drawing/2014/main" id="{255FE26C-A5D0-46DD-BB9A-C9166313B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83"/>
                <a:ext cx="196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6" name="Rectangle 204">
                <a:extLst>
                  <a:ext uri="{FF2B5EF4-FFF2-40B4-BE49-F238E27FC236}">
                    <a16:creationId xmlns:a16="http://schemas.microsoft.com/office/drawing/2014/main" id="{C24306BF-545B-4E89-86F9-29BD54841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88"/>
                <a:ext cx="196" cy="11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7" name="Rectangle 205">
                <a:extLst>
                  <a:ext uri="{FF2B5EF4-FFF2-40B4-BE49-F238E27FC236}">
                    <a16:creationId xmlns:a16="http://schemas.microsoft.com/office/drawing/2014/main" id="{0EE2B796-C255-4A93-8CAB-A9DBA45BD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93"/>
                <a:ext cx="196" cy="11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8" name="Rectangle 206">
                <a:extLst>
                  <a:ext uri="{FF2B5EF4-FFF2-40B4-BE49-F238E27FC236}">
                    <a16:creationId xmlns:a16="http://schemas.microsoft.com/office/drawing/2014/main" id="{CD9FD0F1-1E63-455A-A6C7-4F6C3E5F8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99"/>
                <a:ext cx="196" cy="10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79" name="Rectangle 207">
                <a:extLst>
                  <a:ext uri="{FF2B5EF4-FFF2-40B4-BE49-F238E27FC236}">
                    <a16:creationId xmlns:a16="http://schemas.microsoft.com/office/drawing/2014/main" id="{0F24909A-D1CB-4FB6-A719-69347171A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04"/>
                <a:ext cx="196" cy="10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0" name="Rectangle 208">
                <a:extLst>
                  <a:ext uri="{FF2B5EF4-FFF2-40B4-BE49-F238E27FC236}">
                    <a16:creationId xmlns:a16="http://schemas.microsoft.com/office/drawing/2014/main" id="{E7F7EBEE-850A-4BCB-B7E4-9534B4F99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09"/>
                <a:ext cx="196" cy="10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1" name="Rectangle 209">
                <a:extLst>
                  <a:ext uri="{FF2B5EF4-FFF2-40B4-BE49-F238E27FC236}">
                    <a16:creationId xmlns:a16="http://schemas.microsoft.com/office/drawing/2014/main" id="{465398F1-CF21-4AF6-8D7F-CE8E7E5CE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14"/>
                <a:ext cx="196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2" name="Rectangle 210">
                <a:extLst>
                  <a:ext uri="{FF2B5EF4-FFF2-40B4-BE49-F238E27FC236}">
                    <a16:creationId xmlns:a16="http://schemas.microsoft.com/office/drawing/2014/main" id="{2810C1CA-3DAD-4BCA-A48D-DD3C7ADFF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19"/>
                <a:ext cx="196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3" name="Rectangle 211">
                <a:extLst>
                  <a:ext uri="{FF2B5EF4-FFF2-40B4-BE49-F238E27FC236}">
                    <a16:creationId xmlns:a16="http://schemas.microsoft.com/office/drawing/2014/main" id="{75EB2C14-7285-4B75-B625-21D83E548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24"/>
                <a:ext cx="196" cy="11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4" name="Rectangle 212">
                <a:extLst>
                  <a:ext uri="{FF2B5EF4-FFF2-40B4-BE49-F238E27FC236}">
                    <a16:creationId xmlns:a16="http://schemas.microsoft.com/office/drawing/2014/main" id="{86767ED0-64B1-4823-8743-749734E45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29"/>
                <a:ext cx="196" cy="11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5" name="Rectangle 213">
                <a:extLst>
                  <a:ext uri="{FF2B5EF4-FFF2-40B4-BE49-F238E27FC236}">
                    <a16:creationId xmlns:a16="http://schemas.microsoft.com/office/drawing/2014/main" id="{81B067FF-2EA0-45EC-8FAE-8FEA6F9A5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35"/>
                <a:ext cx="196" cy="10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6" name="Rectangle 214">
                <a:extLst>
                  <a:ext uri="{FF2B5EF4-FFF2-40B4-BE49-F238E27FC236}">
                    <a16:creationId xmlns:a16="http://schemas.microsoft.com/office/drawing/2014/main" id="{FA086516-E609-48B8-B0F5-2BE7E022D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40"/>
                <a:ext cx="196" cy="10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7" name="Rectangle 215">
                <a:extLst>
                  <a:ext uri="{FF2B5EF4-FFF2-40B4-BE49-F238E27FC236}">
                    <a16:creationId xmlns:a16="http://schemas.microsoft.com/office/drawing/2014/main" id="{85F4CCF0-EBA3-42DA-A08B-C56C5D37A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45"/>
                <a:ext cx="196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8" name="Rectangle 216">
                <a:extLst>
                  <a:ext uri="{FF2B5EF4-FFF2-40B4-BE49-F238E27FC236}">
                    <a16:creationId xmlns:a16="http://schemas.microsoft.com/office/drawing/2014/main" id="{371320A1-61F6-4BDE-A670-6B3651DD8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50"/>
                <a:ext cx="196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89" name="Rectangle 217">
                <a:extLst>
                  <a:ext uri="{FF2B5EF4-FFF2-40B4-BE49-F238E27FC236}">
                    <a16:creationId xmlns:a16="http://schemas.microsoft.com/office/drawing/2014/main" id="{93B76ECC-BBC1-4E1D-8894-FE650C40A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55"/>
                <a:ext cx="196" cy="11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0" name="Rectangle 218">
                <a:extLst>
                  <a:ext uri="{FF2B5EF4-FFF2-40B4-BE49-F238E27FC236}">
                    <a16:creationId xmlns:a16="http://schemas.microsoft.com/office/drawing/2014/main" id="{E419A484-F41E-4D8E-8C24-259A50C95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60"/>
                <a:ext cx="196" cy="11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1" name="Rectangle 219">
                <a:extLst>
                  <a:ext uri="{FF2B5EF4-FFF2-40B4-BE49-F238E27FC236}">
                    <a16:creationId xmlns:a16="http://schemas.microsoft.com/office/drawing/2014/main" id="{2788B7BC-F78B-458C-A515-1EA17DE14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66"/>
                <a:ext cx="196" cy="10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2" name="Rectangle 220">
                <a:extLst>
                  <a:ext uri="{FF2B5EF4-FFF2-40B4-BE49-F238E27FC236}">
                    <a16:creationId xmlns:a16="http://schemas.microsoft.com/office/drawing/2014/main" id="{630E8877-A3A4-4491-8DEF-D290CDCF0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71"/>
                <a:ext cx="196" cy="10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3" name="Rectangle 221">
                <a:extLst>
                  <a:ext uri="{FF2B5EF4-FFF2-40B4-BE49-F238E27FC236}">
                    <a16:creationId xmlns:a16="http://schemas.microsoft.com/office/drawing/2014/main" id="{110DA147-6CFC-42BA-8BAC-C66ADA544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76"/>
                <a:ext cx="196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4" name="Rectangle 222">
                <a:extLst>
                  <a:ext uri="{FF2B5EF4-FFF2-40B4-BE49-F238E27FC236}">
                    <a16:creationId xmlns:a16="http://schemas.microsoft.com/office/drawing/2014/main" id="{A1991E7A-5B3F-4E3C-AE25-482906865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81"/>
                <a:ext cx="196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5" name="Rectangle 223">
                <a:extLst>
                  <a:ext uri="{FF2B5EF4-FFF2-40B4-BE49-F238E27FC236}">
                    <a16:creationId xmlns:a16="http://schemas.microsoft.com/office/drawing/2014/main" id="{6E332D9F-ACEA-4D73-B443-ABEE534ED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86"/>
                <a:ext cx="196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6" name="Rectangle 224">
                <a:extLst>
                  <a:ext uri="{FF2B5EF4-FFF2-40B4-BE49-F238E27FC236}">
                    <a16:creationId xmlns:a16="http://schemas.microsoft.com/office/drawing/2014/main" id="{BE7D306B-7CEE-4FEF-8C69-425ED46EB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91"/>
                <a:ext cx="196" cy="11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7" name="Rectangle 225">
                <a:extLst>
                  <a:ext uri="{FF2B5EF4-FFF2-40B4-BE49-F238E27FC236}">
                    <a16:creationId xmlns:a16="http://schemas.microsoft.com/office/drawing/2014/main" id="{8A7EB942-842B-44A3-ACD8-CF54A9BC9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96"/>
                <a:ext cx="196" cy="11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8" name="Rectangle 226">
                <a:extLst>
                  <a:ext uri="{FF2B5EF4-FFF2-40B4-BE49-F238E27FC236}">
                    <a16:creationId xmlns:a16="http://schemas.microsoft.com/office/drawing/2014/main" id="{BDCD72D0-AF2E-48C9-8307-2C2A3A78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02"/>
                <a:ext cx="196" cy="10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799" name="Rectangle 227">
                <a:extLst>
                  <a:ext uri="{FF2B5EF4-FFF2-40B4-BE49-F238E27FC236}">
                    <a16:creationId xmlns:a16="http://schemas.microsoft.com/office/drawing/2014/main" id="{7AE4423F-79E8-47CC-9432-F6E205F94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07"/>
                <a:ext cx="196" cy="10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0" name="Rectangle 228">
                <a:extLst>
                  <a:ext uri="{FF2B5EF4-FFF2-40B4-BE49-F238E27FC236}">
                    <a16:creationId xmlns:a16="http://schemas.microsoft.com/office/drawing/2014/main" id="{3969EEA5-8D73-4646-A647-423DCFFEB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12"/>
                <a:ext cx="196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1" name="Rectangle 229">
                <a:extLst>
                  <a:ext uri="{FF2B5EF4-FFF2-40B4-BE49-F238E27FC236}">
                    <a16:creationId xmlns:a16="http://schemas.microsoft.com/office/drawing/2014/main" id="{BF2FF3B8-7F24-4A4F-B083-0AB363B0B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17"/>
                <a:ext cx="196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2" name="Rectangle 230">
                <a:extLst>
                  <a:ext uri="{FF2B5EF4-FFF2-40B4-BE49-F238E27FC236}">
                    <a16:creationId xmlns:a16="http://schemas.microsoft.com/office/drawing/2014/main" id="{59C09819-F544-4B35-AE72-FB08B1EE3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22"/>
                <a:ext cx="196" cy="11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3" name="Rectangle 231">
                <a:extLst>
                  <a:ext uri="{FF2B5EF4-FFF2-40B4-BE49-F238E27FC236}">
                    <a16:creationId xmlns:a16="http://schemas.microsoft.com/office/drawing/2014/main" id="{AF86365D-1086-4B19-A5DD-E35AFA094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27"/>
                <a:ext cx="196" cy="11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4" name="Rectangle 232">
                <a:extLst>
                  <a:ext uri="{FF2B5EF4-FFF2-40B4-BE49-F238E27FC236}">
                    <a16:creationId xmlns:a16="http://schemas.microsoft.com/office/drawing/2014/main" id="{19C454B3-EB49-47E3-B027-C671973C5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33"/>
                <a:ext cx="196" cy="10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5" name="Rectangle 233">
                <a:extLst>
                  <a:ext uri="{FF2B5EF4-FFF2-40B4-BE49-F238E27FC236}">
                    <a16:creationId xmlns:a16="http://schemas.microsoft.com/office/drawing/2014/main" id="{52A74FFF-2FC1-4369-A575-101DDDAFF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38"/>
                <a:ext cx="196" cy="10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6" name="Rectangle 234">
                <a:extLst>
                  <a:ext uri="{FF2B5EF4-FFF2-40B4-BE49-F238E27FC236}">
                    <a16:creationId xmlns:a16="http://schemas.microsoft.com/office/drawing/2014/main" id="{B7DAF054-777C-4873-B5BD-121AADF66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43"/>
                <a:ext cx="196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7" name="Rectangle 235">
                <a:extLst>
                  <a:ext uri="{FF2B5EF4-FFF2-40B4-BE49-F238E27FC236}">
                    <a16:creationId xmlns:a16="http://schemas.microsoft.com/office/drawing/2014/main" id="{17840B10-79D8-4DB2-8D44-1D0ECED2D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48"/>
                <a:ext cx="196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8" name="Rectangle 236">
                <a:extLst>
                  <a:ext uri="{FF2B5EF4-FFF2-40B4-BE49-F238E27FC236}">
                    <a16:creationId xmlns:a16="http://schemas.microsoft.com/office/drawing/2014/main" id="{0CDB9EE7-1A67-41FD-8F69-1D754F8BA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53"/>
                <a:ext cx="196" cy="11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09" name="Rectangle 237">
                <a:extLst>
                  <a:ext uri="{FF2B5EF4-FFF2-40B4-BE49-F238E27FC236}">
                    <a16:creationId xmlns:a16="http://schemas.microsoft.com/office/drawing/2014/main" id="{744AC506-A06F-47ED-8A02-46A02A98A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58"/>
                <a:ext cx="196" cy="11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0" name="Rectangle 238">
                <a:extLst>
                  <a:ext uri="{FF2B5EF4-FFF2-40B4-BE49-F238E27FC236}">
                    <a16:creationId xmlns:a16="http://schemas.microsoft.com/office/drawing/2014/main" id="{272F4F96-8437-480D-96C6-0931C6EDA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64"/>
                <a:ext cx="196" cy="10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1" name="Rectangle 239">
                <a:extLst>
                  <a:ext uri="{FF2B5EF4-FFF2-40B4-BE49-F238E27FC236}">
                    <a16:creationId xmlns:a16="http://schemas.microsoft.com/office/drawing/2014/main" id="{614459E7-1228-431E-A996-06CD514A2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69"/>
                <a:ext cx="196" cy="10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2" name="Rectangle 240">
                <a:extLst>
                  <a:ext uri="{FF2B5EF4-FFF2-40B4-BE49-F238E27FC236}">
                    <a16:creationId xmlns:a16="http://schemas.microsoft.com/office/drawing/2014/main" id="{7C5D6E3D-D9C4-4CD1-B28E-FEACA78C4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74"/>
                <a:ext cx="196" cy="10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3" name="Rectangle 241">
                <a:extLst>
                  <a:ext uri="{FF2B5EF4-FFF2-40B4-BE49-F238E27FC236}">
                    <a16:creationId xmlns:a16="http://schemas.microsoft.com/office/drawing/2014/main" id="{203F95C8-BF15-4F65-B3B3-A46E8CC1C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79"/>
                <a:ext cx="196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4" name="Rectangle 242">
                <a:extLst>
                  <a:ext uri="{FF2B5EF4-FFF2-40B4-BE49-F238E27FC236}">
                    <a16:creationId xmlns:a16="http://schemas.microsoft.com/office/drawing/2014/main" id="{2221D56B-BD06-4107-9B61-638BF377C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84"/>
                <a:ext cx="196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5" name="Rectangle 243">
                <a:extLst>
                  <a:ext uri="{FF2B5EF4-FFF2-40B4-BE49-F238E27FC236}">
                    <a16:creationId xmlns:a16="http://schemas.microsoft.com/office/drawing/2014/main" id="{1AE05A4F-AA2A-43AE-ACFF-7127E3ADB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89"/>
                <a:ext cx="196" cy="11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6" name="Rectangle 244">
                <a:extLst>
                  <a:ext uri="{FF2B5EF4-FFF2-40B4-BE49-F238E27FC236}">
                    <a16:creationId xmlns:a16="http://schemas.microsoft.com/office/drawing/2014/main" id="{56847B1B-34B9-4724-AE86-3D3021462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94"/>
                <a:ext cx="196" cy="11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7" name="Rectangle 245">
                <a:extLst>
                  <a:ext uri="{FF2B5EF4-FFF2-40B4-BE49-F238E27FC236}">
                    <a16:creationId xmlns:a16="http://schemas.microsoft.com/office/drawing/2014/main" id="{B468C016-E50A-40BF-AFB1-6B744DAED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00"/>
                <a:ext cx="196" cy="10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8" name="Rectangle 246">
                <a:extLst>
                  <a:ext uri="{FF2B5EF4-FFF2-40B4-BE49-F238E27FC236}">
                    <a16:creationId xmlns:a16="http://schemas.microsoft.com/office/drawing/2014/main" id="{02F0B80A-B011-4D9F-A399-449A2801A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05"/>
                <a:ext cx="196" cy="10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19" name="Rectangle 247">
                <a:extLst>
                  <a:ext uri="{FF2B5EF4-FFF2-40B4-BE49-F238E27FC236}">
                    <a16:creationId xmlns:a16="http://schemas.microsoft.com/office/drawing/2014/main" id="{34BB7952-913A-4A68-8471-2DDA0B2FF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10"/>
                <a:ext cx="196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0" name="Rectangle 248">
                <a:extLst>
                  <a:ext uri="{FF2B5EF4-FFF2-40B4-BE49-F238E27FC236}">
                    <a16:creationId xmlns:a16="http://schemas.microsoft.com/office/drawing/2014/main" id="{59AECA20-B502-46FB-94EC-2116716DA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15"/>
                <a:ext cx="196" cy="10"/>
              </a:xfrm>
              <a:prstGeom prst="rect">
                <a:avLst/>
              </a:prstGeom>
              <a:solidFill>
                <a:srgbClr val="8B92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1" name="Rectangle 249">
                <a:extLst>
                  <a:ext uri="{FF2B5EF4-FFF2-40B4-BE49-F238E27FC236}">
                    <a16:creationId xmlns:a16="http://schemas.microsoft.com/office/drawing/2014/main" id="{1D1373C1-2B2E-4D13-AA78-B98A5FC17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20"/>
                <a:ext cx="196" cy="11"/>
              </a:xfrm>
              <a:prstGeom prst="rect">
                <a:avLst/>
              </a:prstGeom>
              <a:solidFill>
                <a:srgbClr val="8C9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2" name="Rectangle 250">
                <a:extLst>
                  <a:ext uri="{FF2B5EF4-FFF2-40B4-BE49-F238E27FC236}">
                    <a16:creationId xmlns:a16="http://schemas.microsoft.com/office/drawing/2014/main" id="{A68666A9-B8C2-4900-B1C3-8E9DAFD09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25"/>
                <a:ext cx="196" cy="11"/>
              </a:xfrm>
              <a:prstGeom prst="rect">
                <a:avLst/>
              </a:prstGeom>
              <a:solidFill>
                <a:srgbClr val="8F9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3" name="Rectangle 251">
                <a:extLst>
                  <a:ext uri="{FF2B5EF4-FFF2-40B4-BE49-F238E27FC236}">
                    <a16:creationId xmlns:a16="http://schemas.microsoft.com/office/drawing/2014/main" id="{8E924AD2-8A64-4001-8E91-B8B37AD16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31"/>
                <a:ext cx="196" cy="10"/>
              </a:xfrm>
              <a:prstGeom prst="rect">
                <a:avLst/>
              </a:prstGeom>
              <a:solidFill>
                <a:srgbClr val="909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4" name="Rectangle 252">
                <a:extLst>
                  <a:ext uri="{FF2B5EF4-FFF2-40B4-BE49-F238E27FC236}">
                    <a16:creationId xmlns:a16="http://schemas.microsoft.com/office/drawing/2014/main" id="{12196B69-176A-4F59-BAA6-DA20DAF74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36"/>
                <a:ext cx="196" cy="10"/>
              </a:xfrm>
              <a:prstGeom prst="rect">
                <a:avLst/>
              </a:prstGeom>
              <a:solidFill>
                <a:srgbClr val="929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5" name="Rectangle 253">
                <a:extLst>
                  <a:ext uri="{FF2B5EF4-FFF2-40B4-BE49-F238E27FC236}">
                    <a16:creationId xmlns:a16="http://schemas.microsoft.com/office/drawing/2014/main" id="{504EB7F2-B8DA-44E4-BD47-4410DE3FD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41"/>
                <a:ext cx="196" cy="10"/>
              </a:xfrm>
              <a:prstGeom prst="rect">
                <a:avLst/>
              </a:prstGeom>
              <a:solidFill>
                <a:srgbClr val="949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6" name="Rectangle 254">
                <a:extLst>
                  <a:ext uri="{FF2B5EF4-FFF2-40B4-BE49-F238E27FC236}">
                    <a16:creationId xmlns:a16="http://schemas.microsoft.com/office/drawing/2014/main" id="{4A69B3A8-0B27-4FB4-ADC1-CBACA081F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46"/>
                <a:ext cx="196" cy="10"/>
              </a:xfrm>
              <a:prstGeom prst="rect">
                <a:avLst/>
              </a:prstGeom>
              <a:solidFill>
                <a:srgbClr val="959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7" name="Rectangle 255">
                <a:extLst>
                  <a:ext uri="{FF2B5EF4-FFF2-40B4-BE49-F238E27FC236}">
                    <a16:creationId xmlns:a16="http://schemas.microsoft.com/office/drawing/2014/main" id="{F6A96E9A-7B44-486B-B09F-093B8C684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51"/>
                <a:ext cx="196" cy="11"/>
              </a:xfrm>
              <a:prstGeom prst="rect">
                <a:avLst/>
              </a:prstGeom>
              <a:solidFill>
                <a:srgbClr val="98A0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8" name="Rectangle 256">
                <a:extLst>
                  <a:ext uri="{FF2B5EF4-FFF2-40B4-BE49-F238E27FC236}">
                    <a16:creationId xmlns:a16="http://schemas.microsoft.com/office/drawing/2014/main" id="{ED61170E-8D07-46AE-A737-A82FEE792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56"/>
                <a:ext cx="196" cy="11"/>
              </a:xfrm>
              <a:prstGeom prst="rect">
                <a:avLst/>
              </a:prstGeom>
              <a:solidFill>
                <a:srgbClr val="9AA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29" name="Rectangle 257">
                <a:extLst>
                  <a:ext uri="{FF2B5EF4-FFF2-40B4-BE49-F238E27FC236}">
                    <a16:creationId xmlns:a16="http://schemas.microsoft.com/office/drawing/2014/main" id="{9C9E6CE2-11A9-4D2E-8B48-965612CA3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62"/>
                <a:ext cx="196" cy="10"/>
              </a:xfrm>
              <a:prstGeom prst="rect">
                <a:avLst/>
              </a:prstGeom>
              <a:solidFill>
                <a:srgbClr val="9DA4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0" name="Rectangle 258">
                <a:extLst>
                  <a:ext uri="{FF2B5EF4-FFF2-40B4-BE49-F238E27FC236}">
                    <a16:creationId xmlns:a16="http://schemas.microsoft.com/office/drawing/2014/main" id="{46197CB1-BDAC-41E0-BB8D-710FF06FE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67"/>
                <a:ext cx="196" cy="10"/>
              </a:xfrm>
              <a:prstGeom prst="rect">
                <a:avLst/>
              </a:prstGeom>
              <a:solidFill>
                <a:srgbClr val="9EA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1" name="Rectangle 259">
                <a:extLst>
                  <a:ext uri="{FF2B5EF4-FFF2-40B4-BE49-F238E27FC236}">
                    <a16:creationId xmlns:a16="http://schemas.microsoft.com/office/drawing/2014/main" id="{A6C28AAE-45D9-48E2-A8A8-334897AF5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72"/>
                <a:ext cx="196" cy="10"/>
              </a:xfrm>
              <a:prstGeom prst="rect">
                <a:avLst/>
              </a:prstGeom>
              <a:solidFill>
                <a:srgbClr val="A0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2" name="Rectangle 260">
                <a:extLst>
                  <a:ext uri="{FF2B5EF4-FFF2-40B4-BE49-F238E27FC236}">
                    <a16:creationId xmlns:a16="http://schemas.microsoft.com/office/drawing/2014/main" id="{B16D3F14-F5C3-46BB-88F6-D590C79EA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77"/>
                <a:ext cx="196" cy="10"/>
              </a:xfrm>
              <a:prstGeom prst="rect">
                <a:avLst/>
              </a:prstGeom>
              <a:solidFill>
                <a:srgbClr val="A3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3" name="Rectangle 261">
                <a:extLst>
                  <a:ext uri="{FF2B5EF4-FFF2-40B4-BE49-F238E27FC236}">
                    <a16:creationId xmlns:a16="http://schemas.microsoft.com/office/drawing/2014/main" id="{9B0C6D5E-73F7-41AA-97DB-42D6FBCA5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82"/>
                <a:ext cx="196" cy="10"/>
              </a:xfrm>
              <a:prstGeom prst="rect">
                <a:avLst/>
              </a:prstGeom>
              <a:solidFill>
                <a:srgbClr val="A4A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4" name="Rectangle 262">
                <a:extLst>
                  <a:ext uri="{FF2B5EF4-FFF2-40B4-BE49-F238E27FC236}">
                    <a16:creationId xmlns:a16="http://schemas.microsoft.com/office/drawing/2014/main" id="{6C973A42-5E17-440E-8A7C-F1D4CFDB3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87"/>
                <a:ext cx="196" cy="11"/>
              </a:xfrm>
              <a:prstGeom prst="rect">
                <a:avLst/>
              </a:prstGeom>
              <a:solidFill>
                <a:srgbClr val="A7AF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5" name="Rectangle 263">
                <a:extLst>
                  <a:ext uri="{FF2B5EF4-FFF2-40B4-BE49-F238E27FC236}">
                    <a16:creationId xmlns:a16="http://schemas.microsoft.com/office/drawing/2014/main" id="{CB221835-F35F-45FC-9109-62FD51391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92"/>
                <a:ext cx="196" cy="11"/>
              </a:xfrm>
              <a:prstGeom prst="rect">
                <a:avLst/>
              </a:prstGeom>
              <a:solidFill>
                <a:srgbClr val="A9B1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6" name="Rectangle 264">
                <a:extLst>
                  <a:ext uri="{FF2B5EF4-FFF2-40B4-BE49-F238E27FC236}">
                    <a16:creationId xmlns:a16="http://schemas.microsoft.com/office/drawing/2014/main" id="{2D68C661-73DE-4FEA-BAC9-1B504BE2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98"/>
                <a:ext cx="196" cy="10"/>
              </a:xfrm>
              <a:prstGeom prst="rect">
                <a:avLst/>
              </a:prstGeom>
              <a:solidFill>
                <a:srgbClr val="ADB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7" name="Rectangle 265">
                <a:extLst>
                  <a:ext uri="{FF2B5EF4-FFF2-40B4-BE49-F238E27FC236}">
                    <a16:creationId xmlns:a16="http://schemas.microsoft.com/office/drawing/2014/main" id="{BECBDFAB-66B2-4B94-86AD-AF318F3DC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03"/>
                <a:ext cx="196" cy="10"/>
              </a:xfrm>
              <a:prstGeom prst="rect">
                <a:avLst/>
              </a:prstGeom>
              <a:solidFill>
                <a:srgbClr val="AFB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8" name="Rectangle 266">
                <a:extLst>
                  <a:ext uri="{FF2B5EF4-FFF2-40B4-BE49-F238E27FC236}">
                    <a16:creationId xmlns:a16="http://schemas.microsoft.com/office/drawing/2014/main" id="{94682A90-0EDD-44E9-B334-497AAC91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08"/>
                <a:ext cx="196" cy="10"/>
              </a:xfrm>
              <a:prstGeom prst="rect">
                <a:avLst/>
              </a:prstGeom>
              <a:solidFill>
                <a:srgbClr val="B1B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39" name="Rectangle 267">
                <a:extLst>
                  <a:ext uri="{FF2B5EF4-FFF2-40B4-BE49-F238E27FC236}">
                    <a16:creationId xmlns:a16="http://schemas.microsoft.com/office/drawing/2014/main" id="{9B1D1E42-80AF-4382-A9C0-4E69AA066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13"/>
                <a:ext cx="196" cy="10"/>
              </a:xfrm>
              <a:prstGeom prst="rect">
                <a:avLst/>
              </a:prstGeom>
              <a:solidFill>
                <a:srgbClr val="B4B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0" name="Rectangle 268">
                <a:extLst>
                  <a:ext uri="{FF2B5EF4-FFF2-40B4-BE49-F238E27FC236}">
                    <a16:creationId xmlns:a16="http://schemas.microsoft.com/office/drawing/2014/main" id="{9F9267CB-A90D-42BD-901C-8D4597827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18"/>
                <a:ext cx="196" cy="11"/>
              </a:xfrm>
              <a:prstGeom prst="rect">
                <a:avLst/>
              </a:prstGeom>
              <a:solidFill>
                <a:srgbClr val="B6B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1" name="Rectangle 269">
                <a:extLst>
                  <a:ext uri="{FF2B5EF4-FFF2-40B4-BE49-F238E27FC236}">
                    <a16:creationId xmlns:a16="http://schemas.microsoft.com/office/drawing/2014/main" id="{40987CEA-3E37-478B-B089-FA7C7C414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23"/>
                <a:ext cx="196" cy="11"/>
              </a:xfrm>
              <a:prstGeom prst="rect">
                <a:avLst/>
              </a:prstGeom>
              <a:solidFill>
                <a:srgbClr val="B9C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2" name="Rectangle 270">
                <a:extLst>
                  <a:ext uri="{FF2B5EF4-FFF2-40B4-BE49-F238E27FC236}">
                    <a16:creationId xmlns:a16="http://schemas.microsoft.com/office/drawing/2014/main" id="{3085564C-8A5E-4B7A-BA3A-8AE79DEF6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29"/>
                <a:ext cx="196" cy="10"/>
              </a:xfrm>
              <a:prstGeom prst="rect">
                <a:avLst/>
              </a:prstGeom>
              <a:solidFill>
                <a:srgbClr val="BBC4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3" name="Rectangle 271">
                <a:extLst>
                  <a:ext uri="{FF2B5EF4-FFF2-40B4-BE49-F238E27FC236}">
                    <a16:creationId xmlns:a16="http://schemas.microsoft.com/office/drawing/2014/main" id="{07F246DF-4421-42E9-9572-46E31EC40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34"/>
                <a:ext cx="196" cy="10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4" name="Rectangle 272">
                <a:extLst>
                  <a:ext uri="{FF2B5EF4-FFF2-40B4-BE49-F238E27FC236}">
                    <a16:creationId xmlns:a16="http://schemas.microsoft.com/office/drawing/2014/main" id="{9F51D85A-8C8B-405B-A00C-20EC1855B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39"/>
                <a:ext cx="196" cy="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5" name="Rectangle 273">
                <a:extLst>
                  <a:ext uri="{FF2B5EF4-FFF2-40B4-BE49-F238E27FC236}">
                    <a16:creationId xmlns:a16="http://schemas.microsoft.com/office/drawing/2014/main" id="{2428E9F6-81C0-466E-B05F-340606912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80"/>
                <a:ext cx="196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6" name="Rectangle 274">
                <a:extLst>
                  <a:ext uri="{FF2B5EF4-FFF2-40B4-BE49-F238E27FC236}">
                    <a16:creationId xmlns:a16="http://schemas.microsoft.com/office/drawing/2014/main" id="{01F65223-486F-4F5C-B40C-AC66E5E4F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80"/>
                <a:ext cx="196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7" name="Rectangle 275">
                <a:extLst>
                  <a:ext uri="{FF2B5EF4-FFF2-40B4-BE49-F238E27FC236}">
                    <a16:creationId xmlns:a16="http://schemas.microsoft.com/office/drawing/2014/main" id="{18E2B353-5AFF-4709-817C-38E02F1B0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85"/>
                <a:ext cx="196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8" name="Rectangle 276">
                <a:extLst>
                  <a:ext uri="{FF2B5EF4-FFF2-40B4-BE49-F238E27FC236}">
                    <a16:creationId xmlns:a16="http://schemas.microsoft.com/office/drawing/2014/main" id="{178AA7DF-1375-4B46-A0BD-A2DE43BE3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90"/>
                <a:ext cx="196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49" name="Rectangle 277">
                <a:extLst>
                  <a:ext uri="{FF2B5EF4-FFF2-40B4-BE49-F238E27FC236}">
                    <a16:creationId xmlns:a16="http://schemas.microsoft.com/office/drawing/2014/main" id="{55391242-94D0-49A5-A9A0-78957F9AF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95"/>
                <a:ext cx="196" cy="10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0" name="Rectangle 278">
                <a:extLst>
                  <a:ext uri="{FF2B5EF4-FFF2-40B4-BE49-F238E27FC236}">
                    <a16:creationId xmlns:a16="http://schemas.microsoft.com/office/drawing/2014/main" id="{D0893520-FA9D-4536-9796-E13B29F43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00"/>
                <a:ext cx="196" cy="11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1" name="Rectangle 279">
                <a:extLst>
                  <a:ext uri="{FF2B5EF4-FFF2-40B4-BE49-F238E27FC236}">
                    <a16:creationId xmlns:a16="http://schemas.microsoft.com/office/drawing/2014/main" id="{1C0F548E-1A74-4CD4-B57A-AF7B4AAB9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05"/>
                <a:ext cx="196" cy="11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2" name="Rectangle 280">
                <a:extLst>
                  <a:ext uri="{FF2B5EF4-FFF2-40B4-BE49-F238E27FC236}">
                    <a16:creationId xmlns:a16="http://schemas.microsoft.com/office/drawing/2014/main" id="{C51D9536-A0F6-445A-92F0-3080A8C30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11"/>
                <a:ext cx="196" cy="10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3" name="Rectangle 281">
                <a:extLst>
                  <a:ext uri="{FF2B5EF4-FFF2-40B4-BE49-F238E27FC236}">
                    <a16:creationId xmlns:a16="http://schemas.microsoft.com/office/drawing/2014/main" id="{77141259-3B15-422F-8206-244B72892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16"/>
                <a:ext cx="196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4" name="Rectangle 282">
                <a:extLst>
                  <a:ext uri="{FF2B5EF4-FFF2-40B4-BE49-F238E27FC236}">
                    <a16:creationId xmlns:a16="http://schemas.microsoft.com/office/drawing/2014/main" id="{D2791556-A3D2-4E7D-A845-74F43035D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21"/>
                <a:ext cx="196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5" name="Rectangle 283">
                <a:extLst>
                  <a:ext uri="{FF2B5EF4-FFF2-40B4-BE49-F238E27FC236}">
                    <a16:creationId xmlns:a16="http://schemas.microsoft.com/office/drawing/2014/main" id="{4ABCD9EF-932A-46FF-93FA-D95FED93A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26"/>
                <a:ext cx="196" cy="10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6" name="Rectangle 284">
                <a:extLst>
                  <a:ext uri="{FF2B5EF4-FFF2-40B4-BE49-F238E27FC236}">
                    <a16:creationId xmlns:a16="http://schemas.microsoft.com/office/drawing/2014/main" id="{2674553C-FDE9-44EB-9274-1CF664865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31"/>
                <a:ext cx="196" cy="10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7" name="Rectangle 285">
                <a:extLst>
                  <a:ext uri="{FF2B5EF4-FFF2-40B4-BE49-F238E27FC236}">
                    <a16:creationId xmlns:a16="http://schemas.microsoft.com/office/drawing/2014/main" id="{16A86CEC-6163-4FEE-AA77-721CCE73C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36"/>
                <a:ext cx="196" cy="11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8" name="Rectangle 286">
                <a:extLst>
                  <a:ext uri="{FF2B5EF4-FFF2-40B4-BE49-F238E27FC236}">
                    <a16:creationId xmlns:a16="http://schemas.microsoft.com/office/drawing/2014/main" id="{60E054A9-4CF7-48B9-9E8A-7AE032B88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41"/>
                <a:ext cx="196" cy="11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59" name="Rectangle 287">
                <a:extLst>
                  <a:ext uri="{FF2B5EF4-FFF2-40B4-BE49-F238E27FC236}">
                    <a16:creationId xmlns:a16="http://schemas.microsoft.com/office/drawing/2014/main" id="{A7BF3EA9-DE4D-4135-AF33-874A109B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47"/>
                <a:ext cx="196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0" name="Rectangle 288">
                <a:extLst>
                  <a:ext uri="{FF2B5EF4-FFF2-40B4-BE49-F238E27FC236}">
                    <a16:creationId xmlns:a16="http://schemas.microsoft.com/office/drawing/2014/main" id="{0102CD87-349C-447F-9BFF-C21CA137F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52"/>
                <a:ext cx="196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1" name="Rectangle 289">
                <a:extLst>
                  <a:ext uri="{FF2B5EF4-FFF2-40B4-BE49-F238E27FC236}">
                    <a16:creationId xmlns:a16="http://schemas.microsoft.com/office/drawing/2014/main" id="{AA86EFAC-FB11-4BBB-BC71-116CDBBE0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57"/>
                <a:ext cx="196" cy="10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2" name="Rectangle 290">
                <a:extLst>
                  <a:ext uri="{FF2B5EF4-FFF2-40B4-BE49-F238E27FC236}">
                    <a16:creationId xmlns:a16="http://schemas.microsoft.com/office/drawing/2014/main" id="{6C3F2178-7868-4CD6-AF4C-EAA6A6AD3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62"/>
                <a:ext cx="196" cy="10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3" name="Rectangle 291">
                <a:extLst>
                  <a:ext uri="{FF2B5EF4-FFF2-40B4-BE49-F238E27FC236}">
                    <a16:creationId xmlns:a16="http://schemas.microsoft.com/office/drawing/2014/main" id="{3F3A7B8B-6653-4C7F-99AF-99839A17D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67"/>
                <a:ext cx="196" cy="11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4" name="Rectangle 292">
                <a:extLst>
                  <a:ext uri="{FF2B5EF4-FFF2-40B4-BE49-F238E27FC236}">
                    <a16:creationId xmlns:a16="http://schemas.microsoft.com/office/drawing/2014/main" id="{9A618ABB-8900-4B0F-A67C-3B17CB0B0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72"/>
                <a:ext cx="196" cy="11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5" name="Rectangle 293">
                <a:extLst>
                  <a:ext uri="{FF2B5EF4-FFF2-40B4-BE49-F238E27FC236}">
                    <a16:creationId xmlns:a16="http://schemas.microsoft.com/office/drawing/2014/main" id="{43DFA5C1-E0F3-4EA6-A618-C21D73240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78"/>
                <a:ext cx="196" cy="10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6" name="Rectangle 294">
                <a:extLst>
                  <a:ext uri="{FF2B5EF4-FFF2-40B4-BE49-F238E27FC236}">
                    <a16:creationId xmlns:a16="http://schemas.microsoft.com/office/drawing/2014/main" id="{74EEF60F-E03D-47A1-8264-F44DFD477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83"/>
                <a:ext cx="196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7" name="Rectangle 295">
                <a:extLst>
                  <a:ext uri="{FF2B5EF4-FFF2-40B4-BE49-F238E27FC236}">
                    <a16:creationId xmlns:a16="http://schemas.microsoft.com/office/drawing/2014/main" id="{F65CC13D-CBCC-4336-99AF-81990A6D7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88"/>
                <a:ext cx="196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8" name="Rectangle 296">
                <a:extLst>
                  <a:ext uri="{FF2B5EF4-FFF2-40B4-BE49-F238E27FC236}">
                    <a16:creationId xmlns:a16="http://schemas.microsoft.com/office/drawing/2014/main" id="{FA725E7D-F1AC-46ED-A0B7-21AE1A400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93"/>
                <a:ext cx="196" cy="10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69" name="Rectangle 297">
                <a:extLst>
                  <a:ext uri="{FF2B5EF4-FFF2-40B4-BE49-F238E27FC236}">
                    <a16:creationId xmlns:a16="http://schemas.microsoft.com/office/drawing/2014/main" id="{46BE4226-7329-4F05-9058-9321E19AD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98"/>
                <a:ext cx="196" cy="10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70" name="Rectangle 298">
                <a:extLst>
                  <a:ext uri="{FF2B5EF4-FFF2-40B4-BE49-F238E27FC236}">
                    <a16:creationId xmlns:a16="http://schemas.microsoft.com/office/drawing/2014/main" id="{876B3AD7-CD25-47F1-B3FD-5BDA305D3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03"/>
                <a:ext cx="196" cy="11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71" name="Rectangle 299">
                <a:extLst>
                  <a:ext uri="{FF2B5EF4-FFF2-40B4-BE49-F238E27FC236}">
                    <a16:creationId xmlns:a16="http://schemas.microsoft.com/office/drawing/2014/main" id="{C2DD28DC-A717-4A7D-9430-5C08DBA93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08"/>
                <a:ext cx="196" cy="11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72" name="Rectangle 300">
                <a:extLst>
                  <a:ext uri="{FF2B5EF4-FFF2-40B4-BE49-F238E27FC236}">
                    <a16:creationId xmlns:a16="http://schemas.microsoft.com/office/drawing/2014/main" id="{F6F3AFE9-3480-4443-9039-FC12ACDC5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14"/>
                <a:ext cx="196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73" name="Rectangle 301">
                <a:extLst>
                  <a:ext uri="{FF2B5EF4-FFF2-40B4-BE49-F238E27FC236}">
                    <a16:creationId xmlns:a16="http://schemas.microsoft.com/office/drawing/2014/main" id="{B0ECEF25-F699-45C6-AC6F-A7250777B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19"/>
                <a:ext cx="196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874" name="Rectangle 302">
                <a:extLst>
                  <a:ext uri="{FF2B5EF4-FFF2-40B4-BE49-F238E27FC236}">
                    <a16:creationId xmlns:a16="http://schemas.microsoft.com/office/drawing/2014/main" id="{34EE1B2B-807F-4486-8CEE-E286C4846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24"/>
                <a:ext cx="196" cy="10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5116" name="Group 303">
              <a:extLst>
                <a:ext uri="{FF2B5EF4-FFF2-40B4-BE49-F238E27FC236}">
                  <a16:creationId xmlns:a16="http://schemas.microsoft.com/office/drawing/2014/main" id="{19A60EDE-3EFB-4477-81C9-3133052F8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" y="2729"/>
              <a:ext cx="1918" cy="1191"/>
              <a:chOff x="1443" y="2729"/>
              <a:chExt cx="1918" cy="1191"/>
            </a:xfrm>
          </p:grpSpPr>
          <p:sp>
            <p:nvSpPr>
              <p:cNvPr id="45475" name="Rectangle 304">
                <a:extLst>
                  <a:ext uri="{FF2B5EF4-FFF2-40B4-BE49-F238E27FC236}">
                    <a16:creationId xmlns:a16="http://schemas.microsoft.com/office/drawing/2014/main" id="{B671FBE2-A43A-49D9-8828-213B08C17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29"/>
                <a:ext cx="196" cy="10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76" name="Rectangle 305">
                <a:extLst>
                  <a:ext uri="{FF2B5EF4-FFF2-40B4-BE49-F238E27FC236}">
                    <a16:creationId xmlns:a16="http://schemas.microsoft.com/office/drawing/2014/main" id="{4EA32CB0-389A-4106-B57B-9804E535B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34"/>
                <a:ext cx="196" cy="11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77" name="Rectangle 306">
                <a:extLst>
                  <a:ext uri="{FF2B5EF4-FFF2-40B4-BE49-F238E27FC236}">
                    <a16:creationId xmlns:a16="http://schemas.microsoft.com/office/drawing/2014/main" id="{33C80DE0-E36F-45CD-A58C-35FF83DCA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39"/>
                <a:ext cx="196" cy="11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78" name="Rectangle 307">
                <a:extLst>
                  <a:ext uri="{FF2B5EF4-FFF2-40B4-BE49-F238E27FC236}">
                    <a16:creationId xmlns:a16="http://schemas.microsoft.com/office/drawing/2014/main" id="{B440070B-F716-4C3F-AEB4-6382D3862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45"/>
                <a:ext cx="196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79" name="Rectangle 308">
                <a:extLst>
                  <a:ext uri="{FF2B5EF4-FFF2-40B4-BE49-F238E27FC236}">
                    <a16:creationId xmlns:a16="http://schemas.microsoft.com/office/drawing/2014/main" id="{B592BD19-DD65-471E-9A3C-3521A5C9C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50"/>
                <a:ext cx="196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0" name="Rectangle 309">
                <a:extLst>
                  <a:ext uri="{FF2B5EF4-FFF2-40B4-BE49-F238E27FC236}">
                    <a16:creationId xmlns:a16="http://schemas.microsoft.com/office/drawing/2014/main" id="{51658E34-CD31-41CE-A364-9FF5851DA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55"/>
                <a:ext cx="196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1" name="Rectangle 310">
                <a:extLst>
                  <a:ext uri="{FF2B5EF4-FFF2-40B4-BE49-F238E27FC236}">
                    <a16:creationId xmlns:a16="http://schemas.microsoft.com/office/drawing/2014/main" id="{31EAAD26-CC40-4F89-9506-64514EB7A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60"/>
                <a:ext cx="196" cy="10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2" name="Rectangle 311">
                <a:extLst>
                  <a:ext uri="{FF2B5EF4-FFF2-40B4-BE49-F238E27FC236}">
                    <a16:creationId xmlns:a16="http://schemas.microsoft.com/office/drawing/2014/main" id="{0A4BDE72-3D92-49BB-8EDE-476850973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65"/>
                <a:ext cx="196" cy="11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3" name="Rectangle 312">
                <a:extLst>
                  <a:ext uri="{FF2B5EF4-FFF2-40B4-BE49-F238E27FC236}">
                    <a16:creationId xmlns:a16="http://schemas.microsoft.com/office/drawing/2014/main" id="{4727AD92-B48E-4101-9A3E-A0D5A3381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70"/>
                <a:ext cx="196" cy="11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4" name="Rectangle 313">
                <a:extLst>
                  <a:ext uri="{FF2B5EF4-FFF2-40B4-BE49-F238E27FC236}">
                    <a16:creationId xmlns:a16="http://schemas.microsoft.com/office/drawing/2014/main" id="{C6F42AC8-2E19-4C7A-A012-56D9B3C05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76"/>
                <a:ext cx="196" cy="10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5" name="Rectangle 314">
                <a:extLst>
                  <a:ext uri="{FF2B5EF4-FFF2-40B4-BE49-F238E27FC236}">
                    <a16:creationId xmlns:a16="http://schemas.microsoft.com/office/drawing/2014/main" id="{DD49763B-67D0-4805-B5D3-10989383B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81"/>
                <a:ext cx="196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6" name="Rectangle 315">
                <a:extLst>
                  <a:ext uri="{FF2B5EF4-FFF2-40B4-BE49-F238E27FC236}">
                    <a16:creationId xmlns:a16="http://schemas.microsoft.com/office/drawing/2014/main" id="{90FD0ABD-DB2F-4B0F-ACE9-BC0B3E732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86"/>
                <a:ext cx="196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7" name="Rectangle 316">
                <a:extLst>
                  <a:ext uri="{FF2B5EF4-FFF2-40B4-BE49-F238E27FC236}">
                    <a16:creationId xmlns:a16="http://schemas.microsoft.com/office/drawing/2014/main" id="{F19FFBC4-2A74-41FA-AA7B-DE8CA9DFA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91"/>
                <a:ext cx="196" cy="10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8" name="Rectangle 317">
                <a:extLst>
                  <a:ext uri="{FF2B5EF4-FFF2-40B4-BE49-F238E27FC236}">
                    <a16:creationId xmlns:a16="http://schemas.microsoft.com/office/drawing/2014/main" id="{5E3EE413-E7C4-4764-8ECE-0DC316409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96"/>
                <a:ext cx="196" cy="10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89" name="Rectangle 318">
                <a:extLst>
                  <a:ext uri="{FF2B5EF4-FFF2-40B4-BE49-F238E27FC236}">
                    <a16:creationId xmlns:a16="http://schemas.microsoft.com/office/drawing/2014/main" id="{2154578C-E993-4EF9-89F9-AEB57B383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01"/>
                <a:ext cx="196" cy="11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0" name="Rectangle 319">
                <a:extLst>
                  <a:ext uri="{FF2B5EF4-FFF2-40B4-BE49-F238E27FC236}">
                    <a16:creationId xmlns:a16="http://schemas.microsoft.com/office/drawing/2014/main" id="{C57E5483-F73A-4512-AC90-6C4015345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06"/>
                <a:ext cx="196" cy="11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1" name="Rectangle 320">
                <a:extLst>
                  <a:ext uri="{FF2B5EF4-FFF2-40B4-BE49-F238E27FC236}">
                    <a16:creationId xmlns:a16="http://schemas.microsoft.com/office/drawing/2014/main" id="{72C82327-2810-4ED2-93C1-FBAEBDB73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12"/>
                <a:ext cx="196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2" name="Rectangle 321">
                <a:extLst>
                  <a:ext uri="{FF2B5EF4-FFF2-40B4-BE49-F238E27FC236}">
                    <a16:creationId xmlns:a16="http://schemas.microsoft.com/office/drawing/2014/main" id="{2F540B7E-F13C-45DB-920B-DB452CFAA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17"/>
                <a:ext cx="196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3" name="Rectangle 322">
                <a:extLst>
                  <a:ext uri="{FF2B5EF4-FFF2-40B4-BE49-F238E27FC236}">
                    <a16:creationId xmlns:a16="http://schemas.microsoft.com/office/drawing/2014/main" id="{AB9576E1-B985-4792-980F-4414072B0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22"/>
                <a:ext cx="196" cy="10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4" name="Rectangle 323">
                <a:extLst>
                  <a:ext uri="{FF2B5EF4-FFF2-40B4-BE49-F238E27FC236}">
                    <a16:creationId xmlns:a16="http://schemas.microsoft.com/office/drawing/2014/main" id="{EFD9CA8B-0B93-481F-A637-38F64B3FC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27"/>
                <a:ext cx="196" cy="10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5" name="Rectangle 324">
                <a:extLst>
                  <a:ext uri="{FF2B5EF4-FFF2-40B4-BE49-F238E27FC236}">
                    <a16:creationId xmlns:a16="http://schemas.microsoft.com/office/drawing/2014/main" id="{74761D0E-3FF5-4245-A56C-EA0C7C162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32"/>
                <a:ext cx="196" cy="11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6" name="Rectangle 325">
                <a:extLst>
                  <a:ext uri="{FF2B5EF4-FFF2-40B4-BE49-F238E27FC236}">
                    <a16:creationId xmlns:a16="http://schemas.microsoft.com/office/drawing/2014/main" id="{196D6597-A60D-4FB1-B998-196F7D32D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37"/>
                <a:ext cx="196" cy="11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7" name="Rectangle 326">
                <a:extLst>
                  <a:ext uri="{FF2B5EF4-FFF2-40B4-BE49-F238E27FC236}">
                    <a16:creationId xmlns:a16="http://schemas.microsoft.com/office/drawing/2014/main" id="{2A53E9AC-F421-4514-95EB-0CCADE069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43"/>
                <a:ext cx="196" cy="10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8" name="Rectangle 327">
                <a:extLst>
                  <a:ext uri="{FF2B5EF4-FFF2-40B4-BE49-F238E27FC236}">
                    <a16:creationId xmlns:a16="http://schemas.microsoft.com/office/drawing/2014/main" id="{A35BC3A0-0E3B-4F32-B5DF-205685AFC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48"/>
                <a:ext cx="196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499" name="Rectangle 328">
                <a:extLst>
                  <a:ext uri="{FF2B5EF4-FFF2-40B4-BE49-F238E27FC236}">
                    <a16:creationId xmlns:a16="http://schemas.microsoft.com/office/drawing/2014/main" id="{3220D93C-CE73-4222-8A2E-FBCF2ED2F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53"/>
                <a:ext cx="196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0" name="Rectangle 329">
                <a:extLst>
                  <a:ext uri="{FF2B5EF4-FFF2-40B4-BE49-F238E27FC236}">
                    <a16:creationId xmlns:a16="http://schemas.microsoft.com/office/drawing/2014/main" id="{0D118899-AE3C-44BD-B518-FE09F8763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58"/>
                <a:ext cx="196" cy="10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1" name="Rectangle 330">
                <a:extLst>
                  <a:ext uri="{FF2B5EF4-FFF2-40B4-BE49-F238E27FC236}">
                    <a16:creationId xmlns:a16="http://schemas.microsoft.com/office/drawing/2014/main" id="{5A20CD3D-AC61-4FB2-89C5-9DF0B1B54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63"/>
                <a:ext cx="196" cy="11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2" name="Rectangle 331">
                <a:extLst>
                  <a:ext uri="{FF2B5EF4-FFF2-40B4-BE49-F238E27FC236}">
                    <a16:creationId xmlns:a16="http://schemas.microsoft.com/office/drawing/2014/main" id="{EDD3B8C1-AA68-4030-894B-F5ECC5868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68"/>
                <a:ext cx="196" cy="11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3" name="Rectangle 332">
                <a:extLst>
                  <a:ext uri="{FF2B5EF4-FFF2-40B4-BE49-F238E27FC236}">
                    <a16:creationId xmlns:a16="http://schemas.microsoft.com/office/drawing/2014/main" id="{E4F5FD08-D5BB-4153-86E8-110D94C7C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74"/>
                <a:ext cx="196" cy="10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4" name="Rectangle 333">
                <a:extLst>
                  <a:ext uri="{FF2B5EF4-FFF2-40B4-BE49-F238E27FC236}">
                    <a16:creationId xmlns:a16="http://schemas.microsoft.com/office/drawing/2014/main" id="{2BE51A57-F083-4C80-A3FB-2265AED95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79"/>
                <a:ext cx="196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5" name="Rectangle 334">
                <a:extLst>
                  <a:ext uri="{FF2B5EF4-FFF2-40B4-BE49-F238E27FC236}">
                    <a16:creationId xmlns:a16="http://schemas.microsoft.com/office/drawing/2014/main" id="{3D64496E-9809-47B1-93CB-83439D9EB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84"/>
                <a:ext cx="196" cy="10"/>
              </a:xfrm>
              <a:prstGeom prst="rect">
                <a:avLst/>
              </a:prstGeom>
              <a:solidFill>
                <a:srgbClr val="8B92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6" name="Rectangle 335">
                <a:extLst>
                  <a:ext uri="{FF2B5EF4-FFF2-40B4-BE49-F238E27FC236}">
                    <a16:creationId xmlns:a16="http://schemas.microsoft.com/office/drawing/2014/main" id="{E840B69B-D038-463C-AED6-29502AD74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89"/>
                <a:ext cx="196" cy="10"/>
              </a:xfrm>
              <a:prstGeom prst="rect">
                <a:avLst/>
              </a:prstGeom>
              <a:solidFill>
                <a:srgbClr val="8C9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7" name="Rectangle 336">
                <a:extLst>
                  <a:ext uri="{FF2B5EF4-FFF2-40B4-BE49-F238E27FC236}">
                    <a16:creationId xmlns:a16="http://schemas.microsoft.com/office/drawing/2014/main" id="{21FEEDE0-9898-4948-99E6-70DFDE1D8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94"/>
                <a:ext cx="196" cy="10"/>
              </a:xfrm>
              <a:prstGeom prst="rect">
                <a:avLst/>
              </a:prstGeom>
              <a:solidFill>
                <a:srgbClr val="8F9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8" name="Rectangle 337">
                <a:extLst>
                  <a:ext uri="{FF2B5EF4-FFF2-40B4-BE49-F238E27FC236}">
                    <a16:creationId xmlns:a16="http://schemas.microsoft.com/office/drawing/2014/main" id="{8ECAC87E-091B-414B-81ED-A67C65A79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99"/>
                <a:ext cx="196" cy="11"/>
              </a:xfrm>
              <a:prstGeom prst="rect">
                <a:avLst/>
              </a:prstGeom>
              <a:solidFill>
                <a:srgbClr val="909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09" name="Rectangle 338">
                <a:extLst>
                  <a:ext uri="{FF2B5EF4-FFF2-40B4-BE49-F238E27FC236}">
                    <a16:creationId xmlns:a16="http://schemas.microsoft.com/office/drawing/2014/main" id="{892955F1-09C4-4BE0-A7C2-BAF858F41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04"/>
                <a:ext cx="196" cy="11"/>
              </a:xfrm>
              <a:prstGeom prst="rect">
                <a:avLst/>
              </a:prstGeom>
              <a:solidFill>
                <a:srgbClr val="929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0" name="Rectangle 339">
                <a:extLst>
                  <a:ext uri="{FF2B5EF4-FFF2-40B4-BE49-F238E27FC236}">
                    <a16:creationId xmlns:a16="http://schemas.microsoft.com/office/drawing/2014/main" id="{44C4FEBA-AA00-49AA-AB10-3B11C7B6D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10"/>
                <a:ext cx="196" cy="10"/>
              </a:xfrm>
              <a:prstGeom prst="rect">
                <a:avLst/>
              </a:prstGeom>
              <a:solidFill>
                <a:srgbClr val="949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1" name="Rectangle 340">
                <a:extLst>
                  <a:ext uri="{FF2B5EF4-FFF2-40B4-BE49-F238E27FC236}">
                    <a16:creationId xmlns:a16="http://schemas.microsoft.com/office/drawing/2014/main" id="{F9D98DA3-5C05-4DEF-ADA7-A4CCF769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15"/>
                <a:ext cx="196" cy="10"/>
              </a:xfrm>
              <a:prstGeom prst="rect">
                <a:avLst/>
              </a:prstGeom>
              <a:solidFill>
                <a:srgbClr val="959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2" name="Rectangle 341">
                <a:extLst>
                  <a:ext uri="{FF2B5EF4-FFF2-40B4-BE49-F238E27FC236}">
                    <a16:creationId xmlns:a16="http://schemas.microsoft.com/office/drawing/2014/main" id="{8FA10DE9-176F-47C1-8A05-502163279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20"/>
                <a:ext cx="196" cy="10"/>
              </a:xfrm>
              <a:prstGeom prst="rect">
                <a:avLst/>
              </a:prstGeom>
              <a:solidFill>
                <a:srgbClr val="98A0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3" name="Rectangle 342">
                <a:extLst>
                  <a:ext uri="{FF2B5EF4-FFF2-40B4-BE49-F238E27FC236}">
                    <a16:creationId xmlns:a16="http://schemas.microsoft.com/office/drawing/2014/main" id="{AA25370F-86B5-4BF4-B091-B88B6EA56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25"/>
                <a:ext cx="196" cy="10"/>
              </a:xfrm>
              <a:prstGeom prst="rect">
                <a:avLst/>
              </a:prstGeom>
              <a:solidFill>
                <a:srgbClr val="9AA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4" name="Rectangle 343">
                <a:extLst>
                  <a:ext uri="{FF2B5EF4-FFF2-40B4-BE49-F238E27FC236}">
                    <a16:creationId xmlns:a16="http://schemas.microsoft.com/office/drawing/2014/main" id="{4A79C723-09E9-4237-8739-4B53C8984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30"/>
                <a:ext cx="196" cy="11"/>
              </a:xfrm>
              <a:prstGeom prst="rect">
                <a:avLst/>
              </a:prstGeom>
              <a:solidFill>
                <a:srgbClr val="9DA4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5" name="Rectangle 344">
                <a:extLst>
                  <a:ext uri="{FF2B5EF4-FFF2-40B4-BE49-F238E27FC236}">
                    <a16:creationId xmlns:a16="http://schemas.microsoft.com/office/drawing/2014/main" id="{464256C6-13A9-4BA5-9CD6-B7B92F47E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35"/>
                <a:ext cx="196" cy="11"/>
              </a:xfrm>
              <a:prstGeom prst="rect">
                <a:avLst/>
              </a:prstGeom>
              <a:solidFill>
                <a:srgbClr val="9EA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6" name="Rectangle 345">
                <a:extLst>
                  <a:ext uri="{FF2B5EF4-FFF2-40B4-BE49-F238E27FC236}">
                    <a16:creationId xmlns:a16="http://schemas.microsoft.com/office/drawing/2014/main" id="{704E6C9A-18BE-4A99-9C9E-8C91A56AF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41"/>
                <a:ext cx="196" cy="10"/>
              </a:xfrm>
              <a:prstGeom prst="rect">
                <a:avLst/>
              </a:prstGeom>
              <a:solidFill>
                <a:srgbClr val="A0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7" name="Rectangle 346">
                <a:extLst>
                  <a:ext uri="{FF2B5EF4-FFF2-40B4-BE49-F238E27FC236}">
                    <a16:creationId xmlns:a16="http://schemas.microsoft.com/office/drawing/2014/main" id="{F23670F4-2C01-443F-AF50-56B72CAEE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46"/>
                <a:ext cx="196" cy="10"/>
              </a:xfrm>
              <a:prstGeom prst="rect">
                <a:avLst/>
              </a:prstGeom>
              <a:solidFill>
                <a:srgbClr val="A3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8" name="Rectangle 347">
                <a:extLst>
                  <a:ext uri="{FF2B5EF4-FFF2-40B4-BE49-F238E27FC236}">
                    <a16:creationId xmlns:a16="http://schemas.microsoft.com/office/drawing/2014/main" id="{942C0B81-3762-4F60-8B59-BC0A56716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51"/>
                <a:ext cx="196" cy="10"/>
              </a:xfrm>
              <a:prstGeom prst="rect">
                <a:avLst/>
              </a:prstGeom>
              <a:solidFill>
                <a:srgbClr val="A4A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19" name="Rectangle 348">
                <a:extLst>
                  <a:ext uri="{FF2B5EF4-FFF2-40B4-BE49-F238E27FC236}">
                    <a16:creationId xmlns:a16="http://schemas.microsoft.com/office/drawing/2014/main" id="{6306F174-7901-4BBE-BC3A-28122AEBA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56"/>
                <a:ext cx="196" cy="10"/>
              </a:xfrm>
              <a:prstGeom prst="rect">
                <a:avLst/>
              </a:prstGeom>
              <a:solidFill>
                <a:srgbClr val="A7AF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0" name="Rectangle 349">
                <a:extLst>
                  <a:ext uri="{FF2B5EF4-FFF2-40B4-BE49-F238E27FC236}">
                    <a16:creationId xmlns:a16="http://schemas.microsoft.com/office/drawing/2014/main" id="{EBABFCDC-4842-42E8-AA26-9792357EA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61"/>
                <a:ext cx="196" cy="10"/>
              </a:xfrm>
              <a:prstGeom prst="rect">
                <a:avLst/>
              </a:prstGeom>
              <a:solidFill>
                <a:srgbClr val="A9B1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1" name="Rectangle 350">
                <a:extLst>
                  <a:ext uri="{FF2B5EF4-FFF2-40B4-BE49-F238E27FC236}">
                    <a16:creationId xmlns:a16="http://schemas.microsoft.com/office/drawing/2014/main" id="{0E39EAB8-6402-4F2C-B31A-8542D9920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66"/>
                <a:ext cx="196" cy="11"/>
              </a:xfrm>
              <a:prstGeom prst="rect">
                <a:avLst/>
              </a:prstGeom>
              <a:solidFill>
                <a:srgbClr val="ADB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2" name="Rectangle 351">
                <a:extLst>
                  <a:ext uri="{FF2B5EF4-FFF2-40B4-BE49-F238E27FC236}">
                    <a16:creationId xmlns:a16="http://schemas.microsoft.com/office/drawing/2014/main" id="{5EDB6C6E-95D6-4D2F-8BBC-19DC32783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71"/>
                <a:ext cx="196" cy="11"/>
              </a:xfrm>
              <a:prstGeom prst="rect">
                <a:avLst/>
              </a:prstGeom>
              <a:solidFill>
                <a:srgbClr val="AFB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3" name="Rectangle 352">
                <a:extLst>
                  <a:ext uri="{FF2B5EF4-FFF2-40B4-BE49-F238E27FC236}">
                    <a16:creationId xmlns:a16="http://schemas.microsoft.com/office/drawing/2014/main" id="{201061CA-5949-45D4-B26C-81BA21950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77"/>
                <a:ext cx="196" cy="10"/>
              </a:xfrm>
              <a:prstGeom prst="rect">
                <a:avLst/>
              </a:prstGeom>
              <a:solidFill>
                <a:srgbClr val="B1B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4" name="Rectangle 353">
                <a:extLst>
                  <a:ext uri="{FF2B5EF4-FFF2-40B4-BE49-F238E27FC236}">
                    <a16:creationId xmlns:a16="http://schemas.microsoft.com/office/drawing/2014/main" id="{C10C9D50-586F-4BFA-88A6-36925A49E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82"/>
                <a:ext cx="196" cy="10"/>
              </a:xfrm>
              <a:prstGeom prst="rect">
                <a:avLst/>
              </a:prstGeom>
              <a:solidFill>
                <a:srgbClr val="B4B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5" name="Rectangle 354">
                <a:extLst>
                  <a:ext uri="{FF2B5EF4-FFF2-40B4-BE49-F238E27FC236}">
                    <a16:creationId xmlns:a16="http://schemas.microsoft.com/office/drawing/2014/main" id="{BA445E04-235E-45C9-AD50-AE68FFC4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87"/>
                <a:ext cx="196" cy="10"/>
              </a:xfrm>
              <a:prstGeom prst="rect">
                <a:avLst/>
              </a:prstGeom>
              <a:solidFill>
                <a:srgbClr val="B6B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6" name="Rectangle 355">
                <a:extLst>
                  <a:ext uri="{FF2B5EF4-FFF2-40B4-BE49-F238E27FC236}">
                    <a16:creationId xmlns:a16="http://schemas.microsoft.com/office/drawing/2014/main" id="{7AE73872-80BE-43D1-9AE4-D1763526B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92"/>
                <a:ext cx="196" cy="10"/>
              </a:xfrm>
              <a:prstGeom prst="rect">
                <a:avLst/>
              </a:prstGeom>
              <a:solidFill>
                <a:srgbClr val="B9C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7" name="Rectangle 356">
                <a:extLst>
                  <a:ext uri="{FF2B5EF4-FFF2-40B4-BE49-F238E27FC236}">
                    <a16:creationId xmlns:a16="http://schemas.microsoft.com/office/drawing/2014/main" id="{B154A6A3-0FA3-45A2-B4E9-C07E94701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97"/>
                <a:ext cx="196" cy="11"/>
              </a:xfrm>
              <a:prstGeom prst="rect">
                <a:avLst/>
              </a:prstGeom>
              <a:solidFill>
                <a:srgbClr val="BBC4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8" name="Rectangle 357">
                <a:extLst>
                  <a:ext uri="{FF2B5EF4-FFF2-40B4-BE49-F238E27FC236}">
                    <a16:creationId xmlns:a16="http://schemas.microsoft.com/office/drawing/2014/main" id="{219DA381-097B-4F39-B075-A17DA8847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002"/>
                <a:ext cx="196" cy="1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29" name="Rectangle 358">
                <a:extLst>
                  <a:ext uri="{FF2B5EF4-FFF2-40B4-BE49-F238E27FC236}">
                    <a16:creationId xmlns:a16="http://schemas.microsoft.com/office/drawing/2014/main" id="{8D815391-3693-4044-9C8F-4ECE64B82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008"/>
                <a:ext cx="196" cy="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0" name="Rectangle 359">
                <a:extLst>
                  <a:ext uri="{FF2B5EF4-FFF2-40B4-BE49-F238E27FC236}">
                    <a16:creationId xmlns:a16="http://schemas.microsoft.com/office/drawing/2014/main" id="{1FF57927-FC14-44BC-B823-41D132B5D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39"/>
                <a:ext cx="201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1" name="Rectangle 360">
                <a:extLst>
                  <a:ext uri="{FF2B5EF4-FFF2-40B4-BE49-F238E27FC236}">
                    <a16:creationId xmlns:a16="http://schemas.microsoft.com/office/drawing/2014/main" id="{E17E945F-20C7-461F-92E1-E99C5C5C4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39"/>
                <a:ext cx="201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2" name="Rectangle 361">
                <a:extLst>
                  <a:ext uri="{FF2B5EF4-FFF2-40B4-BE49-F238E27FC236}">
                    <a16:creationId xmlns:a16="http://schemas.microsoft.com/office/drawing/2014/main" id="{3A18ABCE-148B-4B92-A1EC-4A112EDBB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44"/>
                <a:ext cx="201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3" name="Rectangle 362">
                <a:extLst>
                  <a:ext uri="{FF2B5EF4-FFF2-40B4-BE49-F238E27FC236}">
                    <a16:creationId xmlns:a16="http://schemas.microsoft.com/office/drawing/2014/main" id="{BCC6B927-B1FC-4CAA-8F7B-1C6F2B23A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49"/>
                <a:ext cx="201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4" name="Rectangle 363">
                <a:extLst>
                  <a:ext uri="{FF2B5EF4-FFF2-40B4-BE49-F238E27FC236}">
                    <a16:creationId xmlns:a16="http://schemas.microsoft.com/office/drawing/2014/main" id="{C030A120-581D-4151-864B-2BB046B59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54"/>
                <a:ext cx="201" cy="10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5" name="Rectangle 364">
                <a:extLst>
                  <a:ext uri="{FF2B5EF4-FFF2-40B4-BE49-F238E27FC236}">
                    <a16:creationId xmlns:a16="http://schemas.microsoft.com/office/drawing/2014/main" id="{0E201514-DC18-4992-BB1E-968BDEF7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59"/>
                <a:ext cx="201" cy="10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6" name="Rectangle 365">
                <a:extLst>
                  <a:ext uri="{FF2B5EF4-FFF2-40B4-BE49-F238E27FC236}">
                    <a16:creationId xmlns:a16="http://schemas.microsoft.com/office/drawing/2014/main" id="{D3DFD28D-09E3-4797-94F8-0C3F56ADD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64"/>
                <a:ext cx="201" cy="11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7" name="Rectangle 366">
                <a:extLst>
                  <a:ext uri="{FF2B5EF4-FFF2-40B4-BE49-F238E27FC236}">
                    <a16:creationId xmlns:a16="http://schemas.microsoft.com/office/drawing/2014/main" id="{F42DE7A7-27A3-4398-8BC0-1006A1331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69"/>
                <a:ext cx="201" cy="11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8" name="Rectangle 367">
                <a:extLst>
                  <a:ext uri="{FF2B5EF4-FFF2-40B4-BE49-F238E27FC236}">
                    <a16:creationId xmlns:a16="http://schemas.microsoft.com/office/drawing/2014/main" id="{6B75DAE2-2DC2-4902-886A-4620BABBC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75"/>
                <a:ext cx="201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39" name="Rectangle 368">
                <a:extLst>
                  <a:ext uri="{FF2B5EF4-FFF2-40B4-BE49-F238E27FC236}">
                    <a16:creationId xmlns:a16="http://schemas.microsoft.com/office/drawing/2014/main" id="{9BDA85F8-48CF-4A90-BD9F-1189E59CA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80"/>
                <a:ext cx="201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0" name="Rectangle 369">
                <a:extLst>
                  <a:ext uri="{FF2B5EF4-FFF2-40B4-BE49-F238E27FC236}">
                    <a16:creationId xmlns:a16="http://schemas.microsoft.com/office/drawing/2014/main" id="{D1E1D285-12EA-48E2-AFFE-94A10BB9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85"/>
                <a:ext cx="201" cy="10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1" name="Rectangle 370">
                <a:extLst>
                  <a:ext uri="{FF2B5EF4-FFF2-40B4-BE49-F238E27FC236}">
                    <a16:creationId xmlns:a16="http://schemas.microsoft.com/office/drawing/2014/main" id="{555D932B-6822-4EB7-A065-D07254936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90"/>
                <a:ext cx="201" cy="10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2" name="Rectangle 371">
                <a:extLst>
                  <a:ext uri="{FF2B5EF4-FFF2-40B4-BE49-F238E27FC236}">
                    <a16:creationId xmlns:a16="http://schemas.microsoft.com/office/drawing/2014/main" id="{5FE0FC00-94BA-4507-9112-68FA65ABC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95"/>
                <a:ext cx="201" cy="11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3" name="Rectangle 372">
                <a:extLst>
                  <a:ext uri="{FF2B5EF4-FFF2-40B4-BE49-F238E27FC236}">
                    <a16:creationId xmlns:a16="http://schemas.microsoft.com/office/drawing/2014/main" id="{6BA0A97D-74D6-4535-BB6A-66AB5E640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00"/>
                <a:ext cx="201" cy="11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4" name="Rectangle 373">
                <a:extLst>
                  <a:ext uri="{FF2B5EF4-FFF2-40B4-BE49-F238E27FC236}">
                    <a16:creationId xmlns:a16="http://schemas.microsoft.com/office/drawing/2014/main" id="{2C0B2448-028B-4021-A0C1-3A84CA8F2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06"/>
                <a:ext cx="201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5" name="Rectangle 374">
                <a:extLst>
                  <a:ext uri="{FF2B5EF4-FFF2-40B4-BE49-F238E27FC236}">
                    <a16:creationId xmlns:a16="http://schemas.microsoft.com/office/drawing/2014/main" id="{DF3F15AF-6109-46D2-8AAE-F4AF57681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11"/>
                <a:ext cx="201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6" name="Rectangle 375">
                <a:extLst>
                  <a:ext uri="{FF2B5EF4-FFF2-40B4-BE49-F238E27FC236}">
                    <a16:creationId xmlns:a16="http://schemas.microsoft.com/office/drawing/2014/main" id="{35A99CC5-BDCB-46D3-AE07-A188E1A04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16"/>
                <a:ext cx="201" cy="10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7" name="Rectangle 376">
                <a:extLst>
                  <a:ext uri="{FF2B5EF4-FFF2-40B4-BE49-F238E27FC236}">
                    <a16:creationId xmlns:a16="http://schemas.microsoft.com/office/drawing/2014/main" id="{C0968E53-82CA-4304-BD87-3DFB1EFB6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21"/>
                <a:ext cx="201" cy="10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8" name="Rectangle 377">
                <a:extLst>
                  <a:ext uri="{FF2B5EF4-FFF2-40B4-BE49-F238E27FC236}">
                    <a16:creationId xmlns:a16="http://schemas.microsoft.com/office/drawing/2014/main" id="{DB5020C3-3DE8-4541-83BA-83E8898DD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26"/>
                <a:ext cx="201" cy="10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49" name="Rectangle 378">
                <a:extLst>
                  <a:ext uri="{FF2B5EF4-FFF2-40B4-BE49-F238E27FC236}">
                    <a16:creationId xmlns:a16="http://schemas.microsoft.com/office/drawing/2014/main" id="{DD377042-FD53-420E-8179-5A429CB2E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31"/>
                <a:ext cx="201" cy="11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0" name="Rectangle 379">
                <a:extLst>
                  <a:ext uri="{FF2B5EF4-FFF2-40B4-BE49-F238E27FC236}">
                    <a16:creationId xmlns:a16="http://schemas.microsoft.com/office/drawing/2014/main" id="{118CCF54-6E5F-4400-9D5A-6F76F3989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36"/>
                <a:ext cx="201" cy="11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1" name="Rectangle 380">
                <a:extLst>
                  <a:ext uri="{FF2B5EF4-FFF2-40B4-BE49-F238E27FC236}">
                    <a16:creationId xmlns:a16="http://schemas.microsoft.com/office/drawing/2014/main" id="{C4A3B0F1-77AB-416D-81B4-129DF197D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42"/>
                <a:ext cx="201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2" name="Rectangle 381">
                <a:extLst>
                  <a:ext uri="{FF2B5EF4-FFF2-40B4-BE49-F238E27FC236}">
                    <a16:creationId xmlns:a16="http://schemas.microsoft.com/office/drawing/2014/main" id="{2BFDDA4D-058A-4267-997F-EBF17B74D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47"/>
                <a:ext cx="201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3" name="Rectangle 382">
                <a:extLst>
                  <a:ext uri="{FF2B5EF4-FFF2-40B4-BE49-F238E27FC236}">
                    <a16:creationId xmlns:a16="http://schemas.microsoft.com/office/drawing/2014/main" id="{DA0714F1-AADB-41BF-8F52-8E9898A1E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52"/>
                <a:ext cx="201" cy="10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4" name="Rectangle 383">
                <a:extLst>
                  <a:ext uri="{FF2B5EF4-FFF2-40B4-BE49-F238E27FC236}">
                    <a16:creationId xmlns:a16="http://schemas.microsoft.com/office/drawing/2014/main" id="{DF9A2791-69F3-4AB8-8034-E53AA4D8E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57"/>
                <a:ext cx="201" cy="10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5" name="Rectangle 384">
                <a:extLst>
                  <a:ext uri="{FF2B5EF4-FFF2-40B4-BE49-F238E27FC236}">
                    <a16:creationId xmlns:a16="http://schemas.microsoft.com/office/drawing/2014/main" id="{5D646918-7C6A-4FFB-8762-5DFB5D92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62"/>
                <a:ext cx="201" cy="11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6" name="Rectangle 385">
                <a:extLst>
                  <a:ext uri="{FF2B5EF4-FFF2-40B4-BE49-F238E27FC236}">
                    <a16:creationId xmlns:a16="http://schemas.microsoft.com/office/drawing/2014/main" id="{380B5F56-BC7C-454C-8794-41604AE7A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67"/>
                <a:ext cx="201" cy="11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7" name="Rectangle 386">
                <a:extLst>
                  <a:ext uri="{FF2B5EF4-FFF2-40B4-BE49-F238E27FC236}">
                    <a16:creationId xmlns:a16="http://schemas.microsoft.com/office/drawing/2014/main" id="{68511B9E-20D4-48CE-8A8B-984924D70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73"/>
                <a:ext cx="201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8" name="Rectangle 387">
                <a:extLst>
                  <a:ext uri="{FF2B5EF4-FFF2-40B4-BE49-F238E27FC236}">
                    <a16:creationId xmlns:a16="http://schemas.microsoft.com/office/drawing/2014/main" id="{B36501B3-1401-42D1-BB89-DE81F736D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78"/>
                <a:ext cx="201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59" name="Rectangle 388">
                <a:extLst>
                  <a:ext uri="{FF2B5EF4-FFF2-40B4-BE49-F238E27FC236}">
                    <a16:creationId xmlns:a16="http://schemas.microsoft.com/office/drawing/2014/main" id="{19A71A48-BAB1-4776-9BD5-25909C998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83"/>
                <a:ext cx="201" cy="10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0" name="Rectangle 389">
                <a:extLst>
                  <a:ext uri="{FF2B5EF4-FFF2-40B4-BE49-F238E27FC236}">
                    <a16:creationId xmlns:a16="http://schemas.microsoft.com/office/drawing/2014/main" id="{CBA910CF-C0D4-423E-94D5-F3EF850E0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88"/>
                <a:ext cx="201" cy="10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1" name="Rectangle 390">
                <a:extLst>
                  <a:ext uri="{FF2B5EF4-FFF2-40B4-BE49-F238E27FC236}">
                    <a16:creationId xmlns:a16="http://schemas.microsoft.com/office/drawing/2014/main" id="{267AD725-5AE6-4893-ABDC-FB4EB755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93"/>
                <a:ext cx="201" cy="11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2" name="Rectangle 391">
                <a:extLst>
                  <a:ext uri="{FF2B5EF4-FFF2-40B4-BE49-F238E27FC236}">
                    <a16:creationId xmlns:a16="http://schemas.microsoft.com/office/drawing/2014/main" id="{3D9C34E4-E0B0-45F3-A3C6-014889BF2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98"/>
                <a:ext cx="201" cy="11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3" name="Rectangle 392">
                <a:extLst>
                  <a:ext uri="{FF2B5EF4-FFF2-40B4-BE49-F238E27FC236}">
                    <a16:creationId xmlns:a16="http://schemas.microsoft.com/office/drawing/2014/main" id="{E324CA1A-B2EC-470F-9BC5-292F839F8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04"/>
                <a:ext cx="201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4" name="Rectangle 393">
                <a:extLst>
                  <a:ext uri="{FF2B5EF4-FFF2-40B4-BE49-F238E27FC236}">
                    <a16:creationId xmlns:a16="http://schemas.microsoft.com/office/drawing/2014/main" id="{FF4B71CF-9E9F-4E70-824F-C83A53891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09"/>
                <a:ext cx="201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5" name="Rectangle 394">
                <a:extLst>
                  <a:ext uri="{FF2B5EF4-FFF2-40B4-BE49-F238E27FC236}">
                    <a16:creationId xmlns:a16="http://schemas.microsoft.com/office/drawing/2014/main" id="{A8BAE0C2-530B-46A4-82A2-4C9D87681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14"/>
                <a:ext cx="201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6" name="Rectangle 395">
                <a:extLst>
                  <a:ext uri="{FF2B5EF4-FFF2-40B4-BE49-F238E27FC236}">
                    <a16:creationId xmlns:a16="http://schemas.microsoft.com/office/drawing/2014/main" id="{958F0629-BFAF-4216-A4DC-1C5C246CD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19"/>
                <a:ext cx="201" cy="10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7" name="Rectangle 396">
                <a:extLst>
                  <a:ext uri="{FF2B5EF4-FFF2-40B4-BE49-F238E27FC236}">
                    <a16:creationId xmlns:a16="http://schemas.microsoft.com/office/drawing/2014/main" id="{4A6D68D6-B168-42A3-A18D-AF40BD739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24"/>
                <a:ext cx="201" cy="10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8" name="Rectangle 397">
                <a:extLst>
                  <a:ext uri="{FF2B5EF4-FFF2-40B4-BE49-F238E27FC236}">
                    <a16:creationId xmlns:a16="http://schemas.microsoft.com/office/drawing/2014/main" id="{55C2B785-0DCD-41B2-BFF5-08994F9CA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29"/>
                <a:ext cx="201" cy="11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69" name="Rectangle 398">
                <a:extLst>
                  <a:ext uri="{FF2B5EF4-FFF2-40B4-BE49-F238E27FC236}">
                    <a16:creationId xmlns:a16="http://schemas.microsoft.com/office/drawing/2014/main" id="{BA4D10BE-1477-47CB-8753-634B71B16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34"/>
                <a:ext cx="201" cy="11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0" name="Rectangle 399">
                <a:extLst>
                  <a:ext uri="{FF2B5EF4-FFF2-40B4-BE49-F238E27FC236}">
                    <a16:creationId xmlns:a16="http://schemas.microsoft.com/office/drawing/2014/main" id="{45F67DFC-5E79-4AFD-9A1D-063F8755F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40"/>
                <a:ext cx="201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1" name="Rectangle 400">
                <a:extLst>
                  <a:ext uri="{FF2B5EF4-FFF2-40B4-BE49-F238E27FC236}">
                    <a16:creationId xmlns:a16="http://schemas.microsoft.com/office/drawing/2014/main" id="{93C6293C-5C0C-41FE-B6FB-44C3BFE9C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45"/>
                <a:ext cx="201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2" name="Rectangle 401">
                <a:extLst>
                  <a:ext uri="{FF2B5EF4-FFF2-40B4-BE49-F238E27FC236}">
                    <a16:creationId xmlns:a16="http://schemas.microsoft.com/office/drawing/2014/main" id="{D97BFD3B-E104-42D1-9DC2-D1E22DA63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50"/>
                <a:ext cx="201" cy="10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3" name="Rectangle 402">
                <a:extLst>
                  <a:ext uri="{FF2B5EF4-FFF2-40B4-BE49-F238E27FC236}">
                    <a16:creationId xmlns:a16="http://schemas.microsoft.com/office/drawing/2014/main" id="{EA8B049F-A583-485B-9E59-DBFB905DB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55"/>
                <a:ext cx="201" cy="10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4" name="Rectangle 403">
                <a:extLst>
                  <a:ext uri="{FF2B5EF4-FFF2-40B4-BE49-F238E27FC236}">
                    <a16:creationId xmlns:a16="http://schemas.microsoft.com/office/drawing/2014/main" id="{C44A998B-3BF7-4631-AEEE-BA4482439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60"/>
                <a:ext cx="201" cy="11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5" name="Rectangle 404">
                <a:extLst>
                  <a:ext uri="{FF2B5EF4-FFF2-40B4-BE49-F238E27FC236}">
                    <a16:creationId xmlns:a16="http://schemas.microsoft.com/office/drawing/2014/main" id="{DB3F434F-2252-4536-BABC-B06CD0AAD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65"/>
                <a:ext cx="201" cy="11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6" name="Rectangle 405">
                <a:extLst>
                  <a:ext uri="{FF2B5EF4-FFF2-40B4-BE49-F238E27FC236}">
                    <a16:creationId xmlns:a16="http://schemas.microsoft.com/office/drawing/2014/main" id="{767A54A1-C764-4103-9161-828FFB6E1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71"/>
                <a:ext cx="201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7" name="Rectangle 406">
                <a:extLst>
                  <a:ext uri="{FF2B5EF4-FFF2-40B4-BE49-F238E27FC236}">
                    <a16:creationId xmlns:a16="http://schemas.microsoft.com/office/drawing/2014/main" id="{888EACA2-8534-42EE-BEB8-9EDD35E96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76"/>
                <a:ext cx="201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8" name="Rectangle 407">
                <a:extLst>
                  <a:ext uri="{FF2B5EF4-FFF2-40B4-BE49-F238E27FC236}">
                    <a16:creationId xmlns:a16="http://schemas.microsoft.com/office/drawing/2014/main" id="{A2E6122B-7755-454D-82B3-728E2E8C2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81"/>
                <a:ext cx="201" cy="10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79" name="Rectangle 408">
                <a:extLst>
                  <a:ext uri="{FF2B5EF4-FFF2-40B4-BE49-F238E27FC236}">
                    <a16:creationId xmlns:a16="http://schemas.microsoft.com/office/drawing/2014/main" id="{E3F33BD9-04E9-493C-86F0-C41E6D4A1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86"/>
                <a:ext cx="201" cy="10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0" name="Rectangle 409">
                <a:extLst>
                  <a:ext uri="{FF2B5EF4-FFF2-40B4-BE49-F238E27FC236}">
                    <a16:creationId xmlns:a16="http://schemas.microsoft.com/office/drawing/2014/main" id="{F87A3A1F-B393-4CAA-A1A0-02670701B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91"/>
                <a:ext cx="201" cy="10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1" name="Rectangle 410">
                <a:extLst>
                  <a:ext uri="{FF2B5EF4-FFF2-40B4-BE49-F238E27FC236}">
                    <a16:creationId xmlns:a16="http://schemas.microsoft.com/office/drawing/2014/main" id="{97B08FB8-F9ED-4D0D-BC25-02BCD585E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96"/>
                <a:ext cx="201" cy="11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2" name="Rectangle 411">
                <a:extLst>
                  <a:ext uri="{FF2B5EF4-FFF2-40B4-BE49-F238E27FC236}">
                    <a16:creationId xmlns:a16="http://schemas.microsoft.com/office/drawing/2014/main" id="{E9EFCEEC-CB8D-40A1-A6F0-0C5F16B2C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01"/>
                <a:ext cx="201" cy="11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3" name="Rectangle 412">
                <a:extLst>
                  <a:ext uri="{FF2B5EF4-FFF2-40B4-BE49-F238E27FC236}">
                    <a16:creationId xmlns:a16="http://schemas.microsoft.com/office/drawing/2014/main" id="{A060A33D-73DD-4586-BD7C-E9F6CAC30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07"/>
                <a:ext cx="201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4" name="Rectangle 413">
                <a:extLst>
                  <a:ext uri="{FF2B5EF4-FFF2-40B4-BE49-F238E27FC236}">
                    <a16:creationId xmlns:a16="http://schemas.microsoft.com/office/drawing/2014/main" id="{925E05CE-3434-441E-ADF2-6B02656A9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12"/>
                <a:ext cx="201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5" name="Rectangle 414">
                <a:extLst>
                  <a:ext uri="{FF2B5EF4-FFF2-40B4-BE49-F238E27FC236}">
                    <a16:creationId xmlns:a16="http://schemas.microsoft.com/office/drawing/2014/main" id="{8E34925D-691E-48BD-9B39-4F0DA290C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17"/>
                <a:ext cx="201" cy="10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6" name="Rectangle 415">
                <a:extLst>
                  <a:ext uri="{FF2B5EF4-FFF2-40B4-BE49-F238E27FC236}">
                    <a16:creationId xmlns:a16="http://schemas.microsoft.com/office/drawing/2014/main" id="{BD2DC88A-0EAC-4DF1-9BB1-A29113EF7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22"/>
                <a:ext cx="201" cy="10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7" name="Rectangle 416">
                <a:extLst>
                  <a:ext uri="{FF2B5EF4-FFF2-40B4-BE49-F238E27FC236}">
                    <a16:creationId xmlns:a16="http://schemas.microsoft.com/office/drawing/2014/main" id="{C5D1BF4C-F062-4579-B687-C72004D73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27"/>
                <a:ext cx="201" cy="11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8" name="Rectangle 417">
                <a:extLst>
                  <a:ext uri="{FF2B5EF4-FFF2-40B4-BE49-F238E27FC236}">
                    <a16:creationId xmlns:a16="http://schemas.microsoft.com/office/drawing/2014/main" id="{0A7CC38C-46D8-435E-A822-14F2567C9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32"/>
                <a:ext cx="201" cy="11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89" name="Rectangle 418">
                <a:extLst>
                  <a:ext uri="{FF2B5EF4-FFF2-40B4-BE49-F238E27FC236}">
                    <a16:creationId xmlns:a16="http://schemas.microsoft.com/office/drawing/2014/main" id="{EE785A5B-48D7-468E-BE9B-B992FFAEA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38"/>
                <a:ext cx="201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0" name="Rectangle 419">
                <a:extLst>
                  <a:ext uri="{FF2B5EF4-FFF2-40B4-BE49-F238E27FC236}">
                    <a16:creationId xmlns:a16="http://schemas.microsoft.com/office/drawing/2014/main" id="{CA51CB52-5BE4-412F-810C-3290327BD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43"/>
                <a:ext cx="201" cy="10"/>
              </a:xfrm>
              <a:prstGeom prst="rect">
                <a:avLst/>
              </a:prstGeom>
              <a:solidFill>
                <a:srgbClr val="8B92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1" name="Rectangle 420">
                <a:extLst>
                  <a:ext uri="{FF2B5EF4-FFF2-40B4-BE49-F238E27FC236}">
                    <a16:creationId xmlns:a16="http://schemas.microsoft.com/office/drawing/2014/main" id="{4B737734-AF84-4341-853E-177A97091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48"/>
                <a:ext cx="201" cy="10"/>
              </a:xfrm>
              <a:prstGeom prst="rect">
                <a:avLst/>
              </a:prstGeom>
              <a:solidFill>
                <a:srgbClr val="8C9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2" name="Rectangle 421">
                <a:extLst>
                  <a:ext uri="{FF2B5EF4-FFF2-40B4-BE49-F238E27FC236}">
                    <a16:creationId xmlns:a16="http://schemas.microsoft.com/office/drawing/2014/main" id="{69A136C0-760A-4E8C-9492-881FB05C5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53"/>
                <a:ext cx="201" cy="10"/>
              </a:xfrm>
              <a:prstGeom prst="rect">
                <a:avLst/>
              </a:prstGeom>
              <a:solidFill>
                <a:srgbClr val="8F9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3" name="Rectangle 422">
                <a:extLst>
                  <a:ext uri="{FF2B5EF4-FFF2-40B4-BE49-F238E27FC236}">
                    <a16:creationId xmlns:a16="http://schemas.microsoft.com/office/drawing/2014/main" id="{E04386D8-F458-4693-B241-66A3E643B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58"/>
                <a:ext cx="201" cy="11"/>
              </a:xfrm>
              <a:prstGeom prst="rect">
                <a:avLst/>
              </a:prstGeom>
              <a:solidFill>
                <a:srgbClr val="909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4" name="Rectangle 423">
                <a:extLst>
                  <a:ext uri="{FF2B5EF4-FFF2-40B4-BE49-F238E27FC236}">
                    <a16:creationId xmlns:a16="http://schemas.microsoft.com/office/drawing/2014/main" id="{44DC1E50-AB1F-4E74-A4BF-020A8E248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63"/>
                <a:ext cx="201" cy="11"/>
              </a:xfrm>
              <a:prstGeom prst="rect">
                <a:avLst/>
              </a:prstGeom>
              <a:solidFill>
                <a:srgbClr val="929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5" name="Rectangle 424">
                <a:extLst>
                  <a:ext uri="{FF2B5EF4-FFF2-40B4-BE49-F238E27FC236}">
                    <a16:creationId xmlns:a16="http://schemas.microsoft.com/office/drawing/2014/main" id="{29A6D3C8-1C59-4578-A1D0-DFAEF89AD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69"/>
                <a:ext cx="201" cy="10"/>
              </a:xfrm>
              <a:prstGeom prst="rect">
                <a:avLst/>
              </a:prstGeom>
              <a:solidFill>
                <a:srgbClr val="949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6" name="Rectangle 425">
                <a:extLst>
                  <a:ext uri="{FF2B5EF4-FFF2-40B4-BE49-F238E27FC236}">
                    <a16:creationId xmlns:a16="http://schemas.microsoft.com/office/drawing/2014/main" id="{F3702840-84EC-46C4-9B16-3A4DD7F23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74"/>
                <a:ext cx="201" cy="10"/>
              </a:xfrm>
              <a:prstGeom prst="rect">
                <a:avLst/>
              </a:prstGeom>
              <a:solidFill>
                <a:srgbClr val="959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7" name="Rectangle 426">
                <a:extLst>
                  <a:ext uri="{FF2B5EF4-FFF2-40B4-BE49-F238E27FC236}">
                    <a16:creationId xmlns:a16="http://schemas.microsoft.com/office/drawing/2014/main" id="{2D147DF0-7260-4CE8-983C-751B269FD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79"/>
                <a:ext cx="201" cy="10"/>
              </a:xfrm>
              <a:prstGeom prst="rect">
                <a:avLst/>
              </a:prstGeom>
              <a:solidFill>
                <a:srgbClr val="98A0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8" name="Rectangle 427">
                <a:extLst>
                  <a:ext uri="{FF2B5EF4-FFF2-40B4-BE49-F238E27FC236}">
                    <a16:creationId xmlns:a16="http://schemas.microsoft.com/office/drawing/2014/main" id="{44EF4246-34E1-4FDB-A774-328B46385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84"/>
                <a:ext cx="201" cy="10"/>
              </a:xfrm>
              <a:prstGeom prst="rect">
                <a:avLst/>
              </a:prstGeom>
              <a:solidFill>
                <a:srgbClr val="9AA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599" name="Rectangle 428">
                <a:extLst>
                  <a:ext uri="{FF2B5EF4-FFF2-40B4-BE49-F238E27FC236}">
                    <a16:creationId xmlns:a16="http://schemas.microsoft.com/office/drawing/2014/main" id="{457C4F93-0B3C-4E0F-BCF8-35473B60E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89"/>
                <a:ext cx="201" cy="10"/>
              </a:xfrm>
              <a:prstGeom prst="rect">
                <a:avLst/>
              </a:prstGeom>
              <a:solidFill>
                <a:srgbClr val="9DA4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0" name="Rectangle 429">
                <a:extLst>
                  <a:ext uri="{FF2B5EF4-FFF2-40B4-BE49-F238E27FC236}">
                    <a16:creationId xmlns:a16="http://schemas.microsoft.com/office/drawing/2014/main" id="{D83DC0FB-A2F9-4A27-BC48-A3E659C46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94"/>
                <a:ext cx="201" cy="11"/>
              </a:xfrm>
              <a:prstGeom prst="rect">
                <a:avLst/>
              </a:prstGeom>
              <a:solidFill>
                <a:srgbClr val="9EA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1" name="Rectangle 430">
                <a:extLst>
                  <a:ext uri="{FF2B5EF4-FFF2-40B4-BE49-F238E27FC236}">
                    <a16:creationId xmlns:a16="http://schemas.microsoft.com/office/drawing/2014/main" id="{0BE044B9-F606-493E-90FD-E56BB18E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99"/>
                <a:ext cx="201" cy="11"/>
              </a:xfrm>
              <a:prstGeom prst="rect">
                <a:avLst/>
              </a:prstGeom>
              <a:solidFill>
                <a:srgbClr val="A0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2" name="Rectangle 431">
                <a:extLst>
                  <a:ext uri="{FF2B5EF4-FFF2-40B4-BE49-F238E27FC236}">
                    <a16:creationId xmlns:a16="http://schemas.microsoft.com/office/drawing/2014/main" id="{9548697F-8213-451A-BA58-EC790DDD9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05"/>
                <a:ext cx="201" cy="10"/>
              </a:xfrm>
              <a:prstGeom prst="rect">
                <a:avLst/>
              </a:prstGeom>
              <a:solidFill>
                <a:srgbClr val="A3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3" name="Rectangle 432">
                <a:extLst>
                  <a:ext uri="{FF2B5EF4-FFF2-40B4-BE49-F238E27FC236}">
                    <a16:creationId xmlns:a16="http://schemas.microsoft.com/office/drawing/2014/main" id="{8A63A829-971B-460B-91B8-6E7F60E93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10"/>
                <a:ext cx="201" cy="10"/>
              </a:xfrm>
              <a:prstGeom prst="rect">
                <a:avLst/>
              </a:prstGeom>
              <a:solidFill>
                <a:srgbClr val="A4A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4" name="Rectangle 433">
                <a:extLst>
                  <a:ext uri="{FF2B5EF4-FFF2-40B4-BE49-F238E27FC236}">
                    <a16:creationId xmlns:a16="http://schemas.microsoft.com/office/drawing/2014/main" id="{6B8A3F36-74C7-4BBE-948A-51B1D559B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15"/>
                <a:ext cx="201" cy="10"/>
              </a:xfrm>
              <a:prstGeom prst="rect">
                <a:avLst/>
              </a:prstGeom>
              <a:solidFill>
                <a:srgbClr val="A7AF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5" name="Rectangle 434">
                <a:extLst>
                  <a:ext uri="{FF2B5EF4-FFF2-40B4-BE49-F238E27FC236}">
                    <a16:creationId xmlns:a16="http://schemas.microsoft.com/office/drawing/2014/main" id="{55A882F5-513E-45C2-9C01-0F30DEC43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20"/>
                <a:ext cx="201" cy="10"/>
              </a:xfrm>
              <a:prstGeom prst="rect">
                <a:avLst/>
              </a:prstGeom>
              <a:solidFill>
                <a:srgbClr val="A9B1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6" name="Rectangle 435">
                <a:extLst>
                  <a:ext uri="{FF2B5EF4-FFF2-40B4-BE49-F238E27FC236}">
                    <a16:creationId xmlns:a16="http://schemas.microsoft.com/office/drawing/2014/main" id="{8D565D43-859D-490B-8993-5C2C5DEAE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25"/>
                <a:ext cx="201" cy="11"/>
              </a:xfrm>
              <a:prstGeom prst="rect">
                <a:avLst/>
              </a:prstGeom>
              <a:solidFill>
                <a:srgbClr val="ADB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7" name="Rectangle 436">
                <a:extLst>
                  <a:ext uri="{FF2B5EF4-FFF2-40B4-BE49-F238E27FC236}">
                    <a16:creationId xmlns:a16="http://schemas.microsoft.com/office/drawing/2014/main" id="{03F45272-664F-4D57-AC9C-A4EEDFEC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30"/>
                <a:ext cx="201" cy="11"/>
              </a:xfrm>
              <a:prstGeom prst="rect">
                <a:avLst/>
              </a:prstGeom>
              <a:solidFill>
                <a:srgbClr val="AFB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8" name="Rectangle 437">
                <a:extLst>
                  <a:ext uri="{FF2B5EF4-FFF2-40B4-BE49-F238E27FC236}">
                    <a16:creationId xmlns:a16="http://schemas.microsoft.com/office/drawing/2014/main" id="{BFD9FD7F-2F5C-424D-843D-BC2B6ED3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36"/>
                <a:ext cx="201" cy="10"/>
              </a:xfrm>
              <a:prstGeom prst="rect">
                <a:avLst/>
              </a:prstGeom>
              <a:solidFill>
                <a:srgbClr val="B1B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09" name="Rectangle 438">
                <a:extLst>
                  <a:ext uri="{FF2B5EF4-FFF2-40B4-BE49-F238E27FC236}">
                    <a16:creationId xmlns:a16="http://schemas.microsoft.com/office/drawing/2014/main" id="{B967B66C-40F0-48D1-9E8A-C3802D1B1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41"/>
                <a:ext cx="201" cy="10"/>
              </a:xfrm>
              <a:prstGeom prst="rect">
                <a:avLst/>
              </a:prstGeom>
              <a:solidFill>
                <a:srgbClr val="B4B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0" name="Rectangle 439">
                <a:extLst>
                  <a:ext uri="{FF2B5EF4-FFF2-40B4-BE49-F238E27FC236}">
                    <a16:creationId xmlns:a16="http://schemas.microsoft.com/office/drawing/2014/main" id="{29EAD78D-7D84-4FCE-B00D-5AD48DCBE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46"/>
                <a:ext cx="201" cy="10"/>
              </a:xfrm>
              <a:prstGeom prst="rect">
                <a:avLst/>
              </a:prstGeom>
              <a:solidFill>
                <a:srgbClr val="B6B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1" name="Rectangle 440">
                <a:extLst>
                  <a:ext uri="{FF2B5EF4-FFF2-40B4-BE49-F238E27FC236}">
                    <a16:creationId xmlns:a16="http://schemas.microsoft.com/office/drawing/2014/main" id="{14315134-9ED0-4AEF-9FEF-70043F274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51"/>
                <a:ext cx="201" cy="10"/>
              </a:xfrm>
              <a:prstGeom prst="rect">
                <a:avLst/>
              </a:prstGeom>
              <a:solidFill>
                <a:srgbClr val="B9C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2" name="Rectangle 441">
                <a:extLst>
                  <a:ext uri="{FF2B5EF4-FFF2-40B4-BE49-F238E27FC236}">
                    <a16:creationId xmlns:a16="http://schemas.microsoft.com/office/drawing/2014/main" id="{25BEA429-21EC-4356-AD90-898596358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56"/>
                <a:ext cx="201" cy="10"/>
              </a:xfrm>
              <a:prstGeom prst="rect">
                <a:avLst/>
              </a:prstGeom>
              <a:solidFill>
                <a:srgbClr val="BBC4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3" name="Rectangle 442">
                <a:extLst>
                  <a:ext uri="{FF2B5EF4-FFF2-40B4-BE49-F238E27FC236}">
                    <a16:creationId xmlns:a16="http://schemas.microsoft.com/office/drawing/2014/main" id="{36FA2F77-3A32-481E-BF00-061130B3A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61"/>
                <a:ext cx="201" cy="1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4" name="Rectangle 443">
                <a:extLst>
                  <a:ext uri="{FF2B5EF4-FFF2-40B4-BE49-F238E27FC236}">
                    <a16:creationId xmlns:a16="http://schemas.microsoft.com/office/drawing/2014/main" id="{CB587910-AEE6-4625-A347-24EE2F465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66"/>
                <a:ext cx="201" cy="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5" name="Rectangle 444">
                <a:extLst>
                  <a:ext uri="{FF2B5EF4-FFF2-40B4-BE49-F238E27FC236}">
                    <a16:creationId xmlns:a16="http://schemas.microsoft.com/office/drawing/2014/main" id="{40253801-E815-4859-A1CA-8DF7C37D5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11"/>
                <a:ext cx="201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6" name="Rectangle 445">
                <a:extLst>
                  <a:ext uri="{FF2B5EF4-FFF2-40B4-BE49-F238E27FC236}">
                    <a16:creationId xmlns:a16="http://schemas.microsoft.com/office/drawing/2014/main" id="{866FDAAA-0AAA-4672-8EA1-FA49A0713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11"/>
                <a:ext cx="201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7" name="Rectangle 446">
                <a:extLst>
                  <a:ext uri="{FF2B5EF4-FFF2-40B4-BE49-F238E27FC236}">
                    <a16:creationId xmlns:a16="http://schemas.microsoft.com/office/drawing/2014/main" id="{8841387F-170C-45EC-8347-3B69D9A27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16"/>
                <a:ext cx="201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8" name="Rectangle 447">
                <a:extLst>
                  <a:ext uri="{FF2B5EF4-FFF2-40B4-BE49-F238E27FC236}">
                    <a16:creationId xmlns:a16="http://schemas.microsoft.com/office/drawing/2014/main" id="{F10C802D-C637-4739-AD5E-EA0959F47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21"/>
                <a:ext cx="201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19" name="Rectangle 448">
                <a:extLst>
                  <a:ext uri="{FF2B5EF4-FFF2-40B4-BE49-F238E27FC236}">
                    <a16:creationId xmlns:a16="http://schemas.microsoft.com/office/drawing/2014/main" id="{6ABF2265-86A2-4790-BAB1-A274A7D1B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26"/>
                <a:ext cx="201" cy="11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0" name="Rectangle 449">
                <a:extLst>
                  <a:ext uri="{FF2B5EF4-FFF2-40B4-BE49-F238E27FC236}">
                    <a16:creationId xmlns:a16="http://schemas.microsoft.com/office/drawing/2014/main" id="{586DC43B-7FE5-4565-80FF-F9A3A6742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31"/>
                <a:ext cx="201" cy="11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1" name="Rectangle 450">
                <a:extLst>
                  <a:ext uri="{FF2B5EF4-FFF2-40B4-BE49-F238E27FC236}">
                    <a16:creationId xmlns:a16="http://schemas.microsoft.com/office/drawing/2014/main" id="{8684C5F5-F581-4527-BE14-0A513525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37"/>
                <a:ext cx="201" cy="10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2" name="Rectangle 451">
                <a:extLst>
                  <a:ext uri="{FF2B5EF4-FFF2-40B4-BE49-F238E27FC236}">
                    <a16:creationId xmlns:a16="http://schemas.microsoft.com/office/drawing/2014/main" id="{379CCA58-F727-4DE5-9B84-6338203F8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42"/>
                <a:ext cx="201" cy="10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3" name="Rectangle 452">
                <a:extLst>
                  <a:ext uri="{FF2B5EF4-FFF2-40B4-BE49-F238E27FC236}">
                    <a16:creationId xmlns:a16="http://schemas.microsoft.com/office/drawing/2014/main" id="{DA99AB5E-C399-4F23-9982-29236DD5E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47"/>
                <a:ext cx="201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4" name="Rectangle 453">
                <a:extLst>
                  <a:ext uri="{FF2B5EF4-FFF2-40B4-BE49-F238E27FC236}">
                    <a16:creationId xmlns:a16="http://schemas.microsoft.com/office/drawing/2014/main" id="{A3B76E1F-8ED3-4E8F-93F6-3BD497722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52"/>
                <a:ext cx="201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5" name="Rectangle 454">
                <a:extLst>
                  <a:ext uri="{FF2B5EF4-FFF2-40B4-BE49-F238E27FC236}">
                    <a16:creationId xmlns:a16="http://schemas.microsoft.com/office/drawing/2014/main" id="{2471A8E9-D810-488B-B2B9-C9F3F02A5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57"/>
                <a:ext cx="201" cy="11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6" name="Rectangle 455">
                <a:extLst>
                  <a:ext uri="{FF2B5EF4-FFF2-40B4-BE49-F238E27FC236}">
                    <a16:creationId xmlns:a16="http://schemas.microsoft.com/office/drawing/2014/main" id="{082EED49-6E55-4267-AFE6-AB4FD16A9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62"/>
                <a:ext cx="201" cy="11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7" name="Rectangle 456">
                <a:extLst>
                  <a:ext uri="{FF2B5EF4-FFF2-40B4-BE49-F238E27FC236}">
                    <a16:creationId xmlns:a16="http://schemas.microsoft.com/office/drawing/2014/main" id="{B6ACE9AA-EDBC-4FB9-8A0F-2CE7C8A02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68"/>
                <a:ext cx="201" cy="10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8" name="Rectangle 457">
                <a:extLst>
                  <a:ext uri="{FF2B5EF4-FFF2-40B4-BE49-F238E27FC236}">
                    <a16:creationId xmlns:a16="http://schemas.microsoft.com/office/drawing/2014/main" id="{B4AD8BA7-7E7E-4EA4-AAC4-419378DF0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73"/>
                <a:ext cx="201" cy="10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29" name="Rectangle 458">
                <a:extLst>
                  <a:ext uri="{FF2B5EF4-FFF2-40B4-BE49-F238E27FC236}">
                    <a16:creationId xmlns:a16="http://schemas.microsoft.com/office/drawing/2014/main" id="{F53E7DA5-3696-411A-9150-4D9429D29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78"/>
                <a:ext cx="201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0" name="Rectangle 459">
                <a:extLst>
                  <a:ext uri="{FF2B5EF4-FFF2-40B4-BE49-F238E27FC236}">
                    <a16:creationId xmlns:a16="http://schemas.microsoft.com/office/drawing/2014/main" id="{A55B6024-FFF4-4057-A7A5-B45DF2C8E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83"/>
                <a:ext cx="201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1" name="Rectangle 460">
                <a:extLst>
                  <a:ext uri="{FF2B5EF4-FFF2-40B4-BE49-F238E27FC236}">
                    <a16:creationId xmlns:a16="http://schemas.microsoft.com/office/drawing/2014/main" id="{69A6A542-3019-4121-84D0-308B2CE94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88"/>
                <a:ext cx="201" cy="11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2" name="Rectangle 461">
                <a:extLst>
                  <a:ext uri="{FF2B5EF4-FFF2-40B4-BE49-F238E27FC236}">
                    <a16:creationId xmlns:a16="http://schemas.microsoft.com/office/drawing/2014/main" id="{FE4CBE6D-383D-49F1-AF46-466143EA7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93"/>
                <a:ext cx="201" cy="11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3" name="Rectangle 462">
                <a:extLst>
                  <a:ext uri="{FF2B5EF4-FFF2-40B4-BE49-F238E27FC236}">
                    <a16:creationId xmlns:a16="http://schemas.microsoft.com/office/drawing/2014/main" id="{B94E295B-34BA-4568-AEFB-28014FAF0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99"/>
                <a:ext cx="201" cy="10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4" name="Rectangle 463">
                <a:extLst>
                  <a:ext uri="{FF2B5EF4-FFF2-40B4-BE49-F238E27FC236}">
                    <a16:creationId xmlns:a16="http://schemas.microsoft.com/office/drawing/2014/main" id="{9F3C019C-7083-482F-8362-63579696C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04"/>
                <a:ext cx="201" cy="10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5" name="Rectangle 464">
                <a:extLst>
                  <a:ext uri="{FF2B5EF4-FFF2-40B4-BE49-F238E27FC236}">
                    <a16:creationId xmlns:a16="http://schemas.microsoft.com/office/drawing/2014/main" id="{0BB80B58-404D-4213-90FB-A29745C14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09"/>
                <a:ext cx="201" cy="10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6" name="Rectangle 465">
                <a:extLst>
                  <a:ext uri="{FF2B5EF4-FFF2-40B4-BE49-F238E27FC236}">
                    <a16:creationId xmlns:a16="http://schemas.microsoft.com/office/drawing/2014/main" id="{1BB697CD-4A15-4D27-924F-2FC6A92AE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14"/>
                <a:ext cx="201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7" name="Rectangle 466">
                <a:extLst>
                  <a:ext uri="{FF2B5EF4-FFF2-40B4-BE49-F238E27FC236}">
                    <a16:creationId xmlns:a16="http://schemas.microsoft.com/office/drawing/2014/main" id="{FA5DD275-2C98-4616-A65E-E8D3B638D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19"/>
                <a:ext cx="201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8" name="Rectangle 467">
                <a:extLst>
                  <a:ext uri="{FF2B5EF4-FFF2-40B4-BE49-F238E27FC236}">
                    <a16:creationId xmlns:a16="http://schemas.microsoft.com/office/drawing/2014/main" id="{5B90106C-839D-4CB7-8DEA-F2F857F3F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24"/>
                <a:ext cx="201" cy="11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39" name="Rectangle 468">
                <a:extLst>
                  <a:ext uri="{FF2B5EF4-FFF2-40B4-BE49-F238E27FC236}">
                    <a16:creationId xmlns:a16="http://schemas.microsoft.com/office/drawing/2014/main" id="{D1A10758-676F-4749-8655-07D0E0638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29"/>
                <a:ext cx="201" cy="11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0" name="Rectangle 469">
                <a:extLst>
                  <a:ext uri="{FF2B5EF4-FFF2-40B4-BE49-F238E27FC236}">
                    <a16:creationId xmlns:a16="http://schemas.microsoft.com/office/drawing/2014/main" id="{4F694941-A73F-4D55-9B6C-93215980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35"/>
                <a:ext cx="201" cy="10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1" name="Rectangle 470">
                <a:extLst>
                  <a:ext uri="{FF2B5EF4-FFF2-40B4-BE49-F238E27FC236}">
                    <a16:creationId xmlns:a16="http://schemas.microsoft.com/office/drawing/2014/main" id="{C0BD94E1-F602-4123-A2E1-DF97AFBC9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40"/>
                <a:ext cx="201" cy="10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2" name="Rectangle 471">
                <a:extLst>
                  <a:ext uri="{FF2B5EF4-FFF2-40B4-BE49-F238E27FC236}">
                    <a16:creationId xmlns:a16="http://schemas.microsoft.com/office/drawing/2014/main" id="{356A0E17-95EB-4C9D-BB43-A2F4CB843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45"/>
                <a:ext cx="201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3" name="Rectangle 472">
                <a:extLst>
                  <a:ext uri="{FF2B5EF4-FFF2-40B4-BE49-F238E27FC236}">
                    <a16:creationId xmlns:a16="http://schemas.microsoft.com/office/drawing/2014/main" id="{67289AA4-AB0C-4E96-BB28-54CD78E71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50"/>
                <a:ext cx="201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4" name="Rectangle 473">
                <a:extLst>
                  <a:ext uri="{FF2B5EF4-FFF2-40B4-BE49-F238E27FC236}">
                    <a16:creationId xmlns:a16="http://schemas.microsoft.com/office/drawing/2014/main" id="{D9D3113D-AB66-4F72-B40A-4007C86BE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55"/>
                <a:ext cx="201" cy="11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5" name="Rectangle 474">
                <a:extLst>
                  <a:ext uri="{FF2B5EF4-FFF2-40B4-BE49-F238E27FC236}">
                    <a16:creationId xmlns:a16="http://schemas.microsoft.com/office/drawing/2014/main" id="{DAD1D2C6-62DD-4197-A5F3-07515AE5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60"/>
                <a:ext cx="201" cy="11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6" name="Rectangle 475">
                <a:extLst>
                  <a:ext uri="{FF2B5EF4-FFF2-40B4-BE49-F238E27FC236}">
                    <a16:creationId xmlns:a16="http://schemas.microsoft.com/office/drawing/2014/main" id="{9DE1093D-D485-4B6B-BD85-E4CBE59D4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66"/>
                <a:ext cx="201" cy="10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7" name="Rectangle 476">
                <a:extLst>
                  <a:ext uri="{FF2B5EF4-FFF2-40B4-BE49-F238E27FC236}">
                    <a16:creationId xmlns:a16="http://schemas.microsoft.com/office/drawing/2014/main" id="{DBDFA304-50BB-4A47-811B-2CE81454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71"/>
                <a:ext cx="201" cy="10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8" name="Rectangle 477">
                <a:extLst>
                  <a:ext uri="{FF2B5EF4-FFF2-40B4-BE49-F238E27FC236}">
                    <a16:creationId xmlns:a16="http://schemas.microsoft.com/office/drawing/2014/main" id="{9BBFCE9C-6F5C-4E0C-9893-1B0AE3B4A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76"/>
                <a:ext cx="201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49" name="Rectangle 478">
                <a:extLst>
                  <a:ext uri="{FF2B5EF4-FFF2-40B4-BE49-F238E27FC236}">
                    <a16:creationId xmlns:a16="http://schemas.microsoft.com/office/drawing/2014/main" id="{940F8237-912C-4C7D-8D94-C9A33CD79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81"/>
                <a:ext cx="201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0" name="Rectangle 479">
                <a:extLst>
                  <a:ext uri="{FF2B5EF4-FFF2-40B4-BE49-F238E27FC236}">
                    <a16:creationId xmlns:a16="http://schemas.microsoft.com/office/drawing/2014/main" id="{E1D9E79E-42CB-4A0E-8524-7F8587625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86"/>
                <a:ext cx="201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1" name="Rectangle 480">
                <a:extLst>
                  <a:ext uri="{FF2B5EF4-FFF2-40B4-BE49-F238E27FC236}">
                    <a16:creationId xmlns:a16="http://schemas.microsoft.com/office/drawing/2014/main" id="{0CA5B176-2A74-4EE6-8FFD-D6A7FBF85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91"/>
                <a:ext cx="201" cy="11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2" name="Rectangle 481">
                <a:extLst>
                  <a:ext uri="{FF2B5EF4-FFF2-40B4-BE49-F238E27FC236}">
                    <a16:creationId xmlns:a16="http://schemas.microsoft.com/office/drawing/2014/main" id="{73932E0C-BB8D-4C2A-B414-5C30F0CD5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96"/>
                <a:ext cx="201" cy="11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3" name="Rectangle 482">
                <a:extLst>
                  <a:ext uri="{FF2B5EF4-FFF2-40B4-BE49-F238E27FC236}">
                    <a16:creationId xmlns:a16="http://schemas.microsoft.com/office/drawing/2014/main" id="{6C468EF2-62F0-43E0-906A-0EA7BC7FF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02"/>
                <a:ext cx="201" cy="10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4" name="Rectangle 483">
                <a:extLst>
                  <a:ext uri="{FF2B5EF4-FFF2-40B4-BE49-F238E27FC236}">
                    <a16:creationId xmlns:a16="http://schemas.microsoft.com/office/drawing/2014/main" id="{48AC1491-238F-4D65-B935-F14BBF313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07"/>
                <a:ext cx="201" cy="10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5" name="Rectangle 484">
                <a:extLst>
                  <a:ext uri="{FF2B5EF4-FFF2-40B4-BE49-F238E27FC236}">
                    <a16:creationId xmlns:a16="http://schemas.microsoft.com/office/drawing/2014/main" id="{F71603DC-9A89-4576-987E-24868BDD7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12"/>
                <a:ext cx="201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6" name="Rectangle 485">
                <a:extLst>
                  <a:ext uri="{FF2B5EF4-FFF2-40B4-BE49-F238E27FC236}">
                    <a16:creationId xmlns:a16="http://schemas.microsoft.com/office/drawing/2014/main" id="{9EAFE2D2-AD3C-4F01-B284-081FF4C7C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17"/>
                <a:ext cx="201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7" name="Rectangle 486">
                <a:extLst>
                  <a:ext uri="{FF2B5EF4-FFF2-40B4-BE49-F238E27FC236}">
                    <a16:creationId xmlns:a16="http://schemas.microsoft.com/office/drawing/2014/main" id="{3BE11727-27AC-4646-B927-F43E7C40B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22"/>
                <a:ext cx="201" cy="11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8" name="Rectangle 487">
                <a:extLst>
                  <a:ext uri="{FF2B5EF4-FFF2-40B4-BE49-F238E27FC236}">
                    <a16:creationId xmlns:a16="http://schemas.microsoft.com/office/drawing/2014/main" id="{F4C66164-5A11-4E14-B73C-F5E42F664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27"/>
                <a:ext cx="201" cy="11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59" name="Rectangle 488">
                <a:extLst>
                  <a:ext uri="{FF2B5EF4-FFF2-40B4-BE49-F238E27FC236}">
                    <a16:creationId xmlns:a16="http://schemas.microsoft.com/office/drawing/2014/main" id="{DEC99065-7968-42FC-B05E-FE204B2DD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33"/>
                <a:ext cx="201" cy="10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0" name="Rectangle 489">
                <a:extLst>
                  <a:ext uri="{FF2B5EF4-FFF2-40B4-BE49-F238E27FC236}">
                    <a16:creationId xmlns:a16="http://schemas.microsoft.com/office/drawing/2014/main" id="{F080A658-7943-49FB-92A6-448667D4E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38"/>
                <a:ext cx="201" cy="10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1" name="Rectangle 490">
                <a:extLst>
                  <a:ext uri="{FF2B5EF4-FFF2-40B4-BE49-F238E27FC236}">
                    <a16:creationId xmlns:a16="http://schemas.microsoft.com/office/drawing/2014/main" id="{2D4D4993-1C4E-4B1D-A3C9-F9A07BE93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43"/>
                <a:ext cx="201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2" name="Rectangle 491">
                <a:extLst>
                  <a:ext uri="{FF2B5EF4-FFF2-40B4-BE49-F238E27FC236}">
                    <a16:creationId xmlns:a16="http://schemas.microsoft.com/office/drawing/2014/main" id="{A3BFEAA9-329D-4812-B49C-25C3E027E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48"/>
                <a:ext cx="201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3" name="Rectangle 492">
                <a:extLst>
                  <a:ext uri="{FF2B5EF4-FFF2-40B4-BE49-F238E27FC236}">
                    <a16:creationId xmlns:a16="http://schemas.microsoft.com/office/drawing/2014/main" id="{B8388CB6-C6D1-4150-874C-10A0FED96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53"/>
                <a:ext cx="201" cy="11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4" name="Rectangle 493">
                <a:extLst>
                  <a:ext uri="{FF2B5EF4-FFF2-40B4-BE49-F238E27FC236}">
                    <a16:creationId xmlns:a16="http://schemas.microsoft.com/office/drawing/2014/main" id="{75A82CDB-F0F8-4AF8-B141-3649FE2EB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58"/>
                <a:ext cx="201" cy="11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5" name="Rectangle 494">
                <a:extLst>
                  <a:ext uri="{FF2B5EF4-FFF2-40B4-BE49-F238E27FC236}">
                    <a16:creationId xmlns:a16="http://schemas.microsoft.com/office/drawing/2014/main" id="{559ED6E8-538E-409A-B7A1-2D6A1AF89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64"/>
                <a:ext cx="201" cy="10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6" name="Rectangle 495">
                <a:extLst>
                  <a:ext uri="{FF2B5EF4-FFF2-40B4-BE49-F238E27FC236}">
                    <a16:creationId xmlns:a16="http://schemas.microsoft.com/office/drawing/2014/main" id="{65E0A2E7-EB14-4081-893A-D1B9FAF54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69"/>
                <a:ext cx="201" cy="10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7" name="Rectangle 496">
                <a:extLst>
                  <a:ext uri="{FF2B5EF4-FFF2-40B4-BE49-F238E27FC236}">
                    <a16:creationId xmlns:a16="http://schemas.microsoft.com/office/drawing/2014/main" id="{EFE1319B-6A12-46F4-A5D2-3C1B47551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74"/>
                <a:ext cx="201" cy="10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8" name="Rectangle 497">
                <a:extLst>
                  <a:ext uri="{FF2B5EF4-FFF2-40B4-BE49-F238E27FC236}">
                    <a16:creationId xmlns:a16="http://schemas.microsoft.com/office/drawing/2014/main" id="{06B569F4-D540-495A-9A93-75AECCABA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79"/>
                <a:ext cx="201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69" name="Rectangle 498">
                <a:extLst>
                  <a:ext uri="{FF2B5EF4-FFF2-40B4-BE49-F238E27FC236}">
                    <a16:creationId xmlns:a16="http://schemas.microsoft.com/office/drawing/2014/main" id="{2FCD4A0A-6D2A-4206-ACD5-82C74CC20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84"/>
                <a:ext cx="201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70" name="Rectangle 499">
                <a:extLst>
                  <a:ext uri="{FF2B5EF4-FFF2-40B4-BE49-F238E27FC236}">
                    <a16:creationId xmlns:a16="http://schemas.microsoft.com/office/drawing/2014/main" id="{3DEB0853-FBC1-47D9-882C-A3A52D74C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89"/>
                <a:ext cx="201" cy="11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71" name="Rectangle 500">
                <a:extLst>
                  <a:ext uri="{FF2B5EF4-FFF2-40B4-BE49-F238E27FC236}">
                    <a16:creationId xmlns:a16="http://schemas.microsoft.com/office/drawing/2014/main" id="{CFF5CE2E-3FA7-4425-AD5B-973DDB92D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94"/>
                <a:ext cx="201" cy="11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72" name="Rectangle 501">
                <a:extLst>
                  <a:ext uri="{FF2B5EF4-FFF2-40B4-BE49-F238E27FC236}">
                    <a16:creationId xmlns:a16="http://schemas.microsoft.com/office/drawing/2014/main" id="{E1C2BA55-E9AE-4C55-A03B-11B543FBF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900"/>
                <a:ext cx="201" cy="10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73" name="Rectangle 502">
                <a:extLst>
                  <a:ext uri="{FF2B5EF4-FFF2-40B4-BE49-F238E27FC236}">
                    <a16:creationId xmlns:a16="http://schemas.microsoft.com/office/drawing/2014/main" id="{68CF234F-746A-47B1-A439-D1F96879E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905"/>
                <a:ext cx="201" cy="10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674" name="Rectangle 503">
                <a:extLst>
                  <a:ext uri="{FF2B5EF4-FFF2-40B4-BE49-F238E27FC236}">
                    <a16:creationId xmlns:a16="http://schemas.microsoft.com/office/drawing/2014/main" id="{42C0D0C9-A471-4F3D-8439-FFE70630F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910"/>
                <a:ext cx="201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5117" name="Rectangle 504">
              <a:extLst>
                <a:ext uri="{FF2B5EF4-FFF2-40B4-BE49-F238E27FC236}">
                  <a16:creationId xmlns:a16="http://schemas.microsoft.com/office/drawing/2014/main" id="{2895F7A6-7F9B-48B2-A252-1E9313F91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15"/>
              <a:ext cx="201" cy="10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18" name="Rectangle 505">
              <a:extLst>
                <a:ext uri="{FF2B5EF4-FFF2-40B4-BE49-F238E27FC236}">
                  <a16:creationId xmlns:a16="http://schemas.microsoft.com/office/drawing/2014/main" id="{0ED853C1-6B57-4CDC-8ADD-3466F0EAC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20"/>
              <a:ext cx="201" cy="11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19" name="Rectangle 506">
              <a:extLst>
                <a:ext uri="{FF2B5EF4-FFF2-40B4-BE49-F238E27FC236}">
                  <a16:creationId xmlns:a16="http://schemas.microsoft.com/office/drawing/2014/main" id="{D612DB28-4C9F-4C0A-B00C-49605DFF1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25"/>
              <a:ext cx="201" cy="11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0" name="Rectangle 507">
              <a:extLst>
                <a:ext uri="{FF2B5EF4-FFF2-40B4-BE49-F238E27FC236}">
                  <a16:creationId xmlns:a16="http://schemas.microsoft.com/office/drawing/2014/main" id="{02F8E382-C40D-42FA-97E1-DD85BB68A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31"/>
              <a:ext cx="201" cy="10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1" name="Rectangle 508">
              <a:extLst>
                <a:ext uri="{FF2B5EF4-FFF2-40B4-BE49-F238E27FC236}">
                  <a16:creationId xmlns:a16="http://schemas.microsoft.com/office/drawing/2014/main" id="{7BCE4802-F3B5-4EF7-A115-4441C3DB1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36"/>
              <a:ext cx="201" cy="10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2" name="Rectangle 509">
              <a:extLst>
                <a:ext uri="{FF2B5EF4-FFF2-40B4-BE49-F238E27FC236}">
                  <a16:creationId xmlns:a16="http://schemas.microsoft.com/office/drawing/2014/main" id="{9A00A928-C196-47B0-9E06-ACAF0A654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41"/>
              <a:ext cx="201" cy="10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3" name="Rectangle 510">
              <a:extLst>
                <a:ext uri="{FF2B5EF4-FFF2-40B4-BE49-F238E27FC236}">
                  <a16:creationId xmlns:a16="http://schemas.microsoft.com/office/drawing/2014/main" id="{9807EE86-5804-46AD-B9FD-A93AA6F9B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46"/>
              <a:ext cx="201" cy="10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4" name="Rectangle 511">
              <a:extLst>
                <a:ext uri="{FF2B5EF4-FFF2-40B4-BE49-F238E27FC236}">
                  <a16:creationId xmlns:a16="http://schemas.microsoft.com/office/drawing/2014/main" id="{46F2AC27-B21F-40CA-ABF2-6A481D68C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51"/>
              <a:ext cx="201" cy="11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5" name="Rectangle 512">
              <a:extLst>
                <a:ext uri="{FF2B5EF4-FFF2-40B4-BE49-F238E27FC236}">
                  <a16:creationId xmlns:a16="http://schemas.microsoft.com/office/drawing/2014/main" id="{AA983939-4AB0-4DEB-8527-8A1ED007C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56"/>
              <a:ext cx="201" cy="11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6" name="Rectangle 513">
              <a:extLst>
                <a:ext uri="{FF2B5EF4-FFF2-40B4-BE49-F238E27FC236}">
                  <a16:creationId xmlns:a16="http://schemas.microsoft.com/office/drawing/2014/main" id="{4367753E-BEAE-476A-903B-36BF690CC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62"/>
              <a:ext cx="201" cy="10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7" name="Rectangle 514">
              <a:extLst>
                <a:ext uri="{FF2B5EF4-FFF2-40B4-BE49-F238E27FC236}">
                  <a16:creationId xmlns:a16="http://schemas.microsoft.com/office/drawing/2014/main" id="{FE6FDBDF-9F12-459D-B127-52DE72696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67"/>
              <a:ext cx="201" cy="10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8" name="Rectangle 515">
              <a:extLst>
                <a:ext uri="{FF2B5EF4-FFF2-40B4-BE49-F238E27FC236}">
                  <a16:creationId xmlns:a16="http://schemas.microsoft.com/office/drawing/2014/main" id="{1E86C895-6412-44A3-B37A-3B8B03F52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72"/>
              <a:ext cx="201" cy="10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29" name="Rectangle 516">
              <a:extLst>
                <a:ext uri="{FF2B5EF4-FFF2-40B4-BE49-F238E27FC236}">
                  <a16:creationId xmlns:a16="http://schemas.microsoft.com/office/drawing/2014/main" id="{45F4BBB6-569D-4B2D-AE32-8AAD1E29E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77"/>
              <a:ext cx="201" cy="10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0" name="Rectangle 517">
              <a:extLst>
                <a:ext uri="{FF2B5EF4-FFF2-40B4-BE49-F238E27FC236}">
                  <a16:creationId xmlns:a16="http://schemas.microsoft.com/office/drawing/2014/main" id="{23DF4F46-7E1F-4969-858E-B0EA74555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82"/>
              <a:ext cx="201" cy="10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1" name="Rectangle 518">
              <a:extLst>
                <a:ext uri="{FF2B5EF4-FFF2-40B4-BE49-F238E27FC236}">
                  <a16:creationId xmlns:a16="http://schemas.microsoft.com/office/drawing/2014/main" id="{2195F691-B9FF-4B71-8B67-D5C471C45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87"/>
              <a:ext cx="201" cy="11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2" name="Rectangle 519">
              <a:extLst>
                <a:ext uri="{FF2B5EF4-FFF2-40B4-BE49-F238E27FC236}">
                  <a16:creationId xmlns:a16="http://schemas.microsoft.com/office/drawing/2014/main" id="{0F4DF9A2-C8EB-45B8-BDF8-4D45F5E09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92"/>
              <a:ext cx="201" cy="11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3" name="Rectangle 520">
              <a:extLst>
                <a:ext uri="{FF2B5EF4-FFF2-40B4-BE49-F238E27FC236}">
                  <a16:creationId xmlns:a16="http://schemas.microsoft.com/office/drawing/2014/main" id="{68FF5F4A-2898-48CC-AF63-7A1BED43D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98"/>
              <a:ext cx="201" cy="10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4" name="Rectangle 521">
              <a:extLst>
                <a:ext uri="{FF2B5EF4-FFF2-40B4-BE49-F238E27FC236}">
                  <a16:creationId xmlns:a16="http://schemas.microsoft.com/office/drawing/2014/main" id="{90572772-4B47-476B-859E-14C128269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03"/>
              <a:ext cx="201" cy="10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5" name="Rectangle 522">
              <a:extLst>
                <a:ext uri="{FF2B5EF4-FFF2-40B4-BE49-F238E27FC236}">
                  <a16:creationId xmlns:a16="http://schemas.microsoft.com/office/drawing/2014/main" id="{A1141E56-2A2F-4B3D-85E9-A0211293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08"/>
              <a:ext cx="201" cy="10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6" name="Rectangle 523">
              <a:extLst>
                <a:ext uri="{FF2B5EF4-FFF2-40B4-BE49-F238E27FC236}">
                  <a16:creationId xmlns:a16="http://schemas.microsoft.com/office/drawing/2014/main" id="{AECCEBB5-B31A-40DC-9A83-37BCFF819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13"/>
              <a:ext cx="201" cy="10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7" name="Rectangle 524">
              <a:extLst>
                <a:ext uri="{FF2B5EF4-FFF2-40B4-BE49-F238E27FC236}">
                  <a16:creationId xmlns:a16="http://schemas.microsoft.com/office/drawing/2014/main" id="{B0454C46-7179-4C57-9A7D-2E700EB86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18"/>
              <a:ext cx="201" cy="11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8" name="Rectangle 525">
              <a:extLst>
                <a:ext uri="{FF2B5EF4-FFF2-40B4-BE49-F238E27FC236}">
                  <a16:creationId xmlns:a16="http://schemas.microsoft.com/office/drawing/2014/main" id="{496A4F99-3B9E-475B-BAD2-BBAD9E997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23"/>
              <a:ext cx="201" cy="11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39" name="Rectangle 526">
              <a:extLst>
                <a:ext uri="{FF2B5EF4-FFF2-40B4-BE49-F238E27FC236}">
                  <a16:creationId xmlns:a16="http://schemas.microsoft.com/office/drawing/2014/main" id="{8FDFD4D0-65A3-47D2-937B-65DEF73F3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29"/>
              <a:ext cx="201" cy="10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0" name="Rectangle 527">
              <a:extLst>
                <a:ext uri="{FF2B5EF4-FFF2-40B4-BE49-F238E27FC236}">
                  <a16:creationId xmlns:a16="http://schemas.microsoft.com/office/drawing/2014/main" id="{3EFEE3EC-07C2-437E-BD8B-77DA0B70D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34"/>
              <a:ext cx="201" cy="10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1" name="Rectangle 528">
              <a:extLst>
                <a:ext uri="{FF2B5EF4-FFF2-40B4-BE49-F238E27FC236}">
                  <a16:creationId xmlns:a16="http://schemas.microsoft.com/office/drawing/2014/main" id="{C97632D6-F967-41F0-8F2E-E965FFFD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39"/>
              <a:ext cx="201" cy="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2" name="Rectangle 529">
              <a:extLst>
                <a:ext uri="{FF2B5EF4-FFF2-40B4-BE49-F238E27FC236}">
                  <a16:creationId xmlns:a16="http://schemas.microsoft.com/office/drawing/2014/main" id="{2A602E04-464E-4D99-BCD3-6AE9B01ED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3781"/>
              <a:ext cx="217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3" name="Rectangle 530">
              <a:extLst>
                <a:ext uri="{FF2B5EF4-FFF2-40B4-BE49-F238E27FC236}">
                  <a16:creationId xmlns:a16="http://schemas.microsoft.com/office/drawing/2014/main" id="{1EFFB781-DFCC-4178-AAB6-1B4871B1F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183"/>
              <a:ext cx="37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4" name="Rectangle 531">
              <a:extLst>
                <a:ext uri="{FF2B5EF4-FFF2-40B4-BE49-F238E27FC236}">
                  <a16:creationId xmlns:a16="http://schemas.microsoft.com/office/drawing/2014/main" id="{BDEA1BFF-0C76-4969-8C48-60984683E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183"/>
              <a:ext cx="37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5" name="Rectangle 532">
              <a:extLst>
                <a:ext uri="{FF2B5EF4-FFF2-40B4-BE49-F238E27FC236}">
                  <a16:creationId xmlns:a16="http://schemas.microsoft.com/office/drawing/2014/main" id="{4011882A-AD1D-47BD-A5CE-AD70106F7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183"/>
              <a:ext cx="129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6" name="Rectangle 533">
              <a:extLst>
                <a:ext uri="{FF2B5EF4-FFF2-40B4-BE49-F238E27FC236}">
                  <a16:creationId xmlns:a16="http://schemas.microsoft.com/office/drawing/2014/main" id="{D602BEF7-221C-4E11-9BD9-1490D5EDF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183"/>
              <a:ext cx="129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7" name="Rectangle 534">
              <a:extLst>
                <a:ext uri="{FF2B5EF4-FFF2-40B4-BE49-F238E27FC236}">
                  <a16:creationId xmlns:a16="http://schemas.microsoft.com/office/drawing/2014/main" id="{37A6ACED-7F42-4596-9BDE-D0E97A9E8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3951"/>
              <a:ext cx="217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8" name="Rectangle 535">
              <a:extLst>
                <a:ext uri="{FF2B5EF4-FFF2-40B4-BE49-F238E27FC236}">
                  <a16:creationId xmlns:a16="http://schemas.microsoft.com/office/drawing/2014/main" id="{0F125789-2127-4ECC-8C45-D74E2879E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606"/>
              <a:ext cx="196" cy="15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49" name="Rectangle 536">
              <a:extLst>
                <a:ext uri="{FF2B5EF4-FFF2-40B4-BE49-F238E27FC236}">
                  <a16:creationId xmlns:a16="http://schemas.microsoft.com/office/drawing/2014/main" id="{D622B0E9-C4F3-4D4A-818F-F46390868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518"/>
              <a:ext cx="21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0" name="Rectangle 537">
              <a:extLst>
                <a:ext uri="{FF2B5EF4-FFF2-40B4-BE49-F238E27FC236}">
                  <a16:creationId xmlns:a16="http://schemas.microsoft.com/office/drawing/2014/main" id="{D1AE9F32-C01F-4C78-8E09-6CAEFC2ED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3183"/>
              <a:ext cx="37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1" name="Rectangle 538">
              <a:extLst>
                <a:ext uri="{FF2B5EF4-FFF2-40B4-BE49-F238E27FC236}">
                  <a16:creationId xmlns:a16="http://schemas.microsoft.com/office/drawing/2014/main" id="{EB01D659-13A0-435C-8995-DF5E421B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3183"/>
              <a:ext cx="37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2" name="Rectangle 539">
              <a:extLst>
                <a:ext uri="{FF2B5EF4-FFF2-40B4-BE49-F238E27FC236}">
                  <a16:creationId xmlns:a16="http://schemas.microsoft.com/office/drawing/2014/main" id="{DDA9DF16-6EF2-46B5-8E75-6CA944A05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3183"/>
              <a:ext cx="124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3" name="Rectangle 540">
              <a:extLst>
                <a:ext uri="{FF2B5EF4-FFF2-40B4-BE49-F238E27FC236}">
                  <a16:creationId xmlns:a16="http://schemas.microsoft.com/office/drawing/2014/main" id="{231F8608-620C-4C46-9D38-A6DBCD654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3183"/>
              <a:ext cx="124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4" name="Rectangle 541">
              <a:extLst>
                <a:ext uri="{FF2B5EF4-FFF2-40B4-BE49-F238E27FC236}">
                  <a16:creationId xmlns:a16="http://schemas.microsoft.com/office/drawing/2014/main" id="{D322EDA2-506D-4315-BF37-89DB6C06A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688"/>
              <a:ext cx="21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5" name="Rectangle 542">
              <a:extLst>
                <a:ext uri="{FF2B5EF4-FFF2-40B4-BE49-F238E27FC236}">
                  <a16:creationId xmlns:a16="http://schemas.microsoft.com/office/drawing/2014/main" id="{4DF2C999-B611-4667-8E06-8175518C5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3606"/>
              <a:ext cx="196" cy="15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6" name="Oval 543">
              <a:extLst>
                <a:ext uri="{FF2B5EF4-FFF2-40B4-BE49-F238E27FC236}">
                  <a16:creationId xmlns:a16="http://schemas.microsoft.com/office/drawing/2014/main" id="{C9E8CC72-EAC9-4004-BB4B-D9DBAA17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936"/>
              <a:ext cx="57" cy="56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7" name="Freeform 544">
              <a:extLst>
                <a:ext uri="{FF2B5EF4-FFF2-40B4-BE49-F238E27FC236}">
                  <a16:creationId xmlns:a16="http://schemas.microsoft.com/office/drawing/2014/main" id="{2D7F9921-B477-4DBE-A9E5-BC3992870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" y="3925"/>
              <a:ext cx="72" cy="73"/>
            </a:xfrm>
            <a:custGeom>
              <a:avLst/>
              <a:gdLst>
                <a:gd name="T0" fmla="*/ 370 w 14"/>
                <a:gd name="T1" fmla="*/ 193 h 14"/>
                <a:gd name="T2" fmla="*/ 293 w 14"/>
                <a:gd name="T3" fmla="*/ 193 h 14"/>
                <a:gd name="T4" fmla="*/ 370 w 14"/>
                <a:gd name="T5" fmla="*/ 193 h 14"/>
                <a:gd name="T6" fmla="*/ 262 w 14"/>
                <a:gd name="T7" fmla="*/ 110 h 14"/>
                <a:gd name="T8" fmla="*/ 370 w 14"/>
                <a:gd name="T9" fmla="*/ 193 h 14"/>
                <a:gd name="T10" fmla="*/ 185 w 14"/>
                <a:gd name="T11" fmla="*/ 0 h 14"/>
                <a:gd name="T12" fmla="*/ 262 w 14"/>
                <a:gd name="T13" fmla="*/ 110 h 14"/>
                <a:gd name="T14" fmla="*/ 185 w 14"/>
                <a:gd name="T15" fmla="*/ 0 h 14"/>
                <a:gd name="T16" fmla="*/ 185 w 14"/>
                <a:gd name="T17" fmla="*/ 83 h 14"/>
                <a:gd name="T18" fmla="*/ 185 w 14"/>
                <a:gd name="T19" fmla="*/ 0 h 14"/>
                <a:gd name="T20" fmla="*/ 185 w 14"/>
                <a:gd name="T21" fmla="*/ 0 h 14"/>
                <a:gd name="T22" fmla="*/ 185 w 14"/>
                <a:gd name="T23" fmla="*/ 83 h 14"/>
                <a:gd name="T24" fmla="*/ 185 w 14"/>
                <a:gd name="T25" fmla="*/ 0 h 14"/>
                <a:gd name="T26" fmla="*/ 108 w 14"/>
                <a:gd name="T27" fmla="*/ 110 h 14"/>
                <a:gd name="T28" fmla="*/ 185 w 14"/>
                <a:gd name="T29" fmla="*/ 0 h 14"/>
                <a:gd name="T30" fmla="*/ 0 w 14"/>
                <a:gd name="T31" fmla="*/ 193 h 14"/>
                <a:gd name="T32" fmla="*/ 108 w 14"/>
                <a:gd name="T33" fmla="*/ 110 h 14"/>
                <a:gd name="T34" fmla="*/ 0 w 14"/>
                <a:gd name="T35" fmla="*/ 193 h 14"/>
                <a:gd name="T36" fmla="*/ 77 w 14"/>
                <a:gd name="T37" fmla="*/ 193 h 14"/>
                <a:gd name="T38" fmla="*/ 0 w 14"/>
                <a:gd name="T39" fmla="*/ 193 h 14"/>
                <a:gd name="T40" fmla="*/ 0 w 14"/>
                <a:gd name="T41" fmla="*/ 193 h 14"/>
                <a:gd name="T42" fmla="*/ 77 w 14"/>
                <a:gd name="T43" fmla="*/ 193 h 14"/>
                <a:gd name="T44" fmla="*/ 0 w 14"/>
                <a:gd name="T45" fmla="*/ 193 h 14"/>
                <a:gd name="T46" fmla="*/ 108 w 14"/>
                <a:gd name="T47" fmla="*/ 271 h 14"/>
                <a:gd name="T48" fmla="*/ 0 w 14"/>
                <a:gd name="T49" fmla="*/ 193 h 14"/>
                <a:gd name="T50" fmla="*/ 108 w 14"/>
                <a:gd name="T51" fmla="*/ 271 h 14"/>
                <a:gd name="T52" fmla="*/ 108 w 14"/>
                <a:gd name="T53" fmla="*/ 271 h 14"/>
                <a:gd name="T54" fmla="*/ 185 w 14"/>
                <a:gd name="T55" fmla="*/ 381 h 14"/>
                <a:gd name="T56" fmla="*/ 108 w 14"/>
                <a:gd name="T57" fmla="*/ 271 h 14"/>
                <a:gd name="T58" fmla="*/ 185 w 14"/>
                <a:gd name="T59" fmla="*/ 381 h 14"/>
                <a:gd name="T60" fmla="*/ 185 w 14"/>
                <a:gd name="T61" fmla="*/ 297 h 14"/>
                <a:gd name="T62" fmla="*/ 185 w 14"/>
                <a:gd name="T63" fmla="*/ 381 h 14"/>
                <a:gd name="T64" fmla="*/ 185 w 14"/>
                <a:gd name="T65" fmla="*/ 381 h 14"/>
                <a:gd name="T66" fmla="*/ 185 w 14"/>
                <a:gd name="T67" fmla="*/ 297 h 14"/>
                <a:gd name="T68" fmla="*/ 185 w 14"/>
                <a:gd name="T69" fmla="*/ 381 h 14"/>
                <a:gd name="T70" fmla="*/ 262 w 14"/>
                <a:gd name="T71" fmla="*/ 271 h 14"/>
                <a:gd name="T72" fmla="*/ 185 w 14"/>
                <a:gd name="T73" fmla="*/ 381 h 14"/>
                <a:gd name="T74" fmla="*/ 370 w 14"/>
                <a:gd name="T75" fmla="*/ 193 h 14"/>
                <a:gd name="T76" fmla="*/ 262 w 14"/>
                <a:gd name="T77" fmla="*/ 271 h 14"/>
                <a:gd name="T78" fmla="*/ 370 w 14"/>
                <a:gd name="T79" fmla="*/ 193 h 14"/>
                <a:gd name="T80" fmla="*/ 293 w 14"/>
                <a:gd name="T81" fmla="*/ 193 h 14"/>
                <a:gd name="T82" fmla="*/ 370 w 14"/>
                <a:gd name="T83" fmla="*/ 193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4" y="10"/>
                  </a:moveTo>
                  <a:lnTo>
                    <a:pt x="4" y="10"/>
                  </a:lnTo>
                  <a:lnTo>
                    <a:pt x="3" y="11"/>
                  </a:lnTo>
                  <a:lnTo>
                    <a:pt x="4" y="10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8" name="Freeform 545">
              <a:extLst>
                <a:ext uri="{FF2B5EF4-FFF2-40B4-BE49-F238E27FC236}">
                  <a16:creationId xmlns:a16="http://schemas.microsoft.com/office/drawing/2014/main" id="{AB35DB6A-9E28-4FC4-8001-A8CB866D2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" y="3838"/>
              <a:ext cx="263" cy="87"/>
            </a:xfrm>
            <a:custGeom>
              <a:avLst/>
              <a:gdLst>
                <a:gd name="T0" fmla="*/ 985 w 51"/>
                <a:gd name="T1" fmla="*/ 312 h 17"/>
                <a:gd name="T2" fmla="*/ 959 w 51"/>
                <a:gd name="T3" fmla="*/ 287 h 17"/>
                <a:gd name="T4" fmla="*/ 902 w 51"/>
                <a:gd name="T5" fmla="*/ 261 h 17"/>
                <a:gd name="T6" fmla="*/ 877 w 51"/>
                <a:gd name="T7" fmla="*/ 235 h 17"/>
                <a:gd name="T8" fmla="*/ 825 w 51"/>
                <a:gd name="T9" fmla="*/ 210 h 17"/>
                <a:gd name="T10" fmla="*/ 691 w 51"/>
                <a:gd name="T11" fmla="*/ 184 h 17"/>
                <a:gd name="T12" fmla="*/ 583 w 51"/>
                <a:gd name="T13" fmla="*/ 184 h 17"/>
                <a:gd name="T14" fmla="*/ 480 w 51"/>
                <a:gd name="T15" fmla="*/ 210 h 17"/>
                <a:gd name="T16" fmla="*/ 371 w 51"/>
                <a:gd name="T17" fmla="*/ 261 h 17"/>
                <a:gd name="T18" fmla="*/ 294 w 51"/>
                <a:gd name="T19" fmla="*/ 312 h 17"/>
                <a:gd name="T20" fmla="*/ 237 w 51"/>
                <a:gd name="T21" fmla="*/ 394 h 17"/>
                <a:gd name="T22" fmla="*/ 0 w 51"/>
                <a:gd name="T23" fmla="*/ 312 h 17"/>
                <a:gd name="T24" fmla="*/ 52 w 51"/>
                <a:gd name="T25" fmla="*/ 261 h 17"/>
                <a:gd name="T26" fmla="*/ 108 w 51"/>
                <a:gd name="T27" fmla="*/ 210 h 17"/>
                <a:gd name="T28" fmla="*/ 160 w 51"/>
                <a:gd name="T29" fmla="*/ 159 h 17"/>
                <a:gd name="T30" fmla="*/ 237 w 51"/>
                <a:gd name="T31" fmla="*/ 102 h 17"/>
                <a:gd name="T32" fmla="*/ 397 w 51"/>
                <a:gd name="T33" fmla="*/ 51 h 17"/>
                <a:gd name="T34" fmla="*/ 480 w 51"/>
                <a:gd name="T35" fmla="*/ 26 h 17"/>
                <a:gd name="T36" fmla="*/ 557 w 51"/>
                <a:gd name="T37" fmla="*/ 0 h 17"/>
                <a:gd name="T38" fmla="*/ 665 w 51"/>
                <a:gd name="T39" fmla="*/ 0 h 17"/>
                <a:gd name="T40" fmla="*/ 743 w 51"/>
                <a:gd name="T41" fmla="*/ 0 h 17"/>
                <a:gd name="T42" fmla="*/ 851 w 51"/>
                <a:gd name="T43" fmla="*/ 26 h 17"/>
                <a:gd name="T44" fmla="*/ 928 w 51"/>
                <a:gd name="T45" fmla="*/ 26 h 17"/>
                <a:gd name="T46" fmla="*/ 1011 w 51"/>
                <a:gd name="T47" fmla="*/ 51 h 17"/>
                <a:gd name="T48" fmla="*/ 1088 w 51"/>
                <a:gd name="T49" fmla="*/ 102 h 17"/>
                <a:gd name="T50" fmla="*/ 1145 w 51"/>
                <a:gd name="T51" fmla="*/ 159 h 17"/>
                <a:gd name="T52" fmla="*/ 1222 w 51"/>
                <a:gd name="T53" fmla="*/ 210 h 17"/>
                <a:gd name="T54" fmla="*/ 1356 w 51"/>
                <a:gd name="T55" fmla="*/ 133 h 17"/>
                <a:gd name="T56" fmla="*/ 1248 w 51"/>
                <a:gd name="T57" fmla="*/ 445 h 17"/>
                <a:gd name="T58" fmla="*/ 851 w 51"/>
                <a:gd name="T59" fmla="*/ 394 h 17"/>
                <a:gd name="T60" fmla="*/ 985 w 51"/>
                <a:gd name="T61" fmla="*/ 312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37" y="12"/>
                  </a:moveTo>
                  <a:lnTo>
                    <a:pt x="36" y="11"/>
                  </a:lnTo>
                  <a:lnTo>
                    <a:pt x="34" y="10"/>
                  </a:lnTo>
                  <a:lnTo>
                    <a:pt x="33" y="9"/>
                  </a:lnTo>
                  <a:lnTo>
                    <a:pt x="31" y="8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1" y="12"/>
                  </a:lnTo>
                  <a:lnTo>
                    <a:pt x="9" y="15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9" y="4"/>
                  </a:lnTo>
                  <a:lnTo>
                    <a:pt x="15" y="2"/>
                  </a:lnTo>
                  <a:lnTo>
                    <a:pt x="18" y="1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5" y="1"/>
                  </a:lnTo>
                  <a:lnTo>
                    <a:pt x="38" y="2"/>
                  </a:lnTo>
                  <a:lnTo>
                    <a:pt x="41" y="4"/>
                  </a:lnTo>
                  <a:lnTo>
                    <a:pt x="43" y="6"/>
                  </a:lnTo>
                  <a:lnTo>
                    <a:pt x="46" y="8"/>
                  </a:lnTo>
                  <a:lnTo>
                    <a:pt x="51" y="5"/>
                  </a:lnTo>
                  <a:lnTo>
                    <a:pt x="47" y="17"/>
                  </a:lnTo>
                  <a:lnTo>
                    <a:pt x="32" y="15"/>
                  </a:lnTo>
                  <a:lnTo>
                    <a:pt x="37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59" name="Oval 546">
              <a:extLst>
                <a:ext uri="{FF2B5EF4-FFF2-40B4-BE49-F238E27FC236}">
                  <a16:creationId xmlns:a16="http://schemas.microsoft.com/office/drawing/2014/main" id="{E210C234-0668-4599-ABCD-DDBD92854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760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0" name="Freeform 547">
              <a:extLst>
                <a:ext uri="{FF2B5EF4-FFF2-40B4-BE49-F238E27FC236}">
                  <a16:creationId xmlns:a16="http://schemas.microsoft.com/office/drawing/2014/main" id="{859416FB-FB10-49E1-93E2-7BC2AA2E7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" y="3755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185 w 14"/>
                <a:gd name="T11" fmla="*/ 0 h 14"/>
                <a:gd name="T12" fmla="*/ 262 w 14"/>
                <a:gd name="T13" fmla="*/ 108 h 14"/>
                <a:gd name="T14" fmla="*/ 185 w 14"/>
                <a:gd name="T15" fmla="*/ 0 h 14"/>
                <a:gd name="T16" fmla="*/ 185 w 14"/>
                <a:gd name="T17" fmla="*/ 77 h 14"/>
                <a:gd name="T18" fmla="*/ 185 w 14"/>
                <a:gd name="T19" fmla="*/ 0 h 14"/>
                <a:gd name="T20" fmla="*/ 185 w 14"/>
                <a:gd name="T21" fmla="*/ 0 h 14"/>
                <a:gd name="T22" fmla="*/ 185 w 14"/>
                <a:gd name="T23" fmla="*/ 77 h 14"/>
                <a:gd name="T24" fmla="*/ 185 w 14"/>
                <a:gd name="T25" fmla="*/ 0 h 14"/>
                <a:gd name="T26" fmla="*/ 108 w 14"/>
                <a:gd name="T27" fmla="*/ 108 h 14"/>
                <a:gd name="T28" fmla="*/ 185 w 14"/>
                <a:gd name="T29" fmla="*/ 0 h 14"/>
                <a:gd name="T30" fmla="*/ 0 w 14"/>
                <a:gd name="T31" fmla="*/ 185 h 14"/>
                <a:gd name="T32" fmla="*/ 108 w 14"/>
                <a:gd name="T33" fmla="*/ 108 h 14"/>
                <a:gd name="T34" fmla="*/ 0 w 14"/>
                <a:gd name="T35" fmla="*/ 185 h 14"/>
                <a:gd name="T36" fmla="*/ 77 w 14"/>
                <a:gd name="T37" fmla="*/ 185 h 14"/>
                <a:gd name="T38" fmla="*/ 0 w 14"/>
                <a:gd name="T39" fmla="*/ 185 h 14"/>
                <a:gd name="T40" fmla="*/ 0 w 14"/>
                <a:gd name="T41" fmla="*/ 185 h 14"/>
                <a:gd name="T42" fmla="*/ 77 w 14"/>
                <a:gd name="T43" fmla="*/ 185 h 14"/>
                <a:gd name="T44" fmla="*/ 0 w 14"/>
                <a:gd name="T45" fmla="*/ 185 h 14"/>
                <a:gd name="T46" fmla="*/ 108 w 14"/>
                <a:gd name="T47" fmla="*/ 262 h 14"/>
                <a:gd name="T48" fmla="*/ 0 w 14"/>
                <a:gd name="T49" fmla="*/ 185 h 14"/>
                <a:gd name="T50" fmla="*/ 185 w 14"/>
                <a:gd name="T51" fmla="*/ 370 h 14"/>
                <a:gd name="T52" fmla="*/ 108 w 14"/>
                <a:gd name="T53" fmla="*/ 262 h 14"/>
                <a:gd name="T54" fmla="*/ 185 w 14"/>
                <a:gd name="T55" fmla="*/ 370 h 14"/>
                <a:gd name="T56" fmla="*/ 185 w 14"/>
                <a:gd name="T57" fmla="*/ 293 h 14"/>
                <a:gd name="T58" fmla="*/ 185 w 14"/>
                <a:gd name="T59" fmla="*/ 370 h 14"/>
                <a:gd name="T60" fmla="*/ 185 w 14"/>
                <a:gd name="T61" fmla="*/ 370 h 14"/>
                <a:gd name="T62" fmla="*/ 185 w 14"/>
                <a:gd name="T63" fmla="*/ 293 h 14"/>
                <a:gd name="T64" fmla="*/ 185 w 14"/>
                <a:gd name="T65" fmla="*/ 370 h 14"/>
                <a:gd name="T66" fmla="*/ 262 w 14"/>
                <a:gd name="T67" fmla="*/ 262 h 14"/>
                <a:gd name="T68" fmla="*/ 185 w 14"/>
                <a:gd name="T69" fmla="*/ 370 h 14"/>
                <a:gd name="T70" fmla="*/ 370 w 14"/>
                <a:gd name="T71" fmla="*/ 185 h 14"/>
                <a:gd name="T72" fmla="*/ 262 w 14"/>
                <a:gd name="T73" fmla="*/ 262 h 14"/>
                <a:gd name="T74" fmla="*/ 370 w 14"/>
                <a:gd name="T75" fmla="*/ 185 h 14"/>
                <a:gd name="T76" fmla="*/ 293 w 14"/>
                <a:gd name="T77" fmla="*/ 185 h 14"/>
                <a:gd name="T78" fmla="*/ 370 w 14"/>
                <a:gd name="T79" fmla="*/ 185 h 1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0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0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1" name="Oval 548">
              <a:extLst>
                <a:ext uri="{FF2B5EF4-FFF2-40B4-BE49-F238E27FC236}">
                  <a16:creationId xmlns:a16="http://schemas.microsoft.com/office/drawing/2014/main" id="{62AC439E-4E23-498C-97B7-6706D448D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3503"/>
              <a:ext cx="57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2" name="Freeform 549">
              <a:extLst>
                <a:ext uri="{FF2B5EF4-FFF2-40B4-BE49-F238E27FC236}">
                  <a16:creationId xmlns:a16="http://schemas.microsoft.com/office/drawing/2014/main" id="{562EA069-5FCC-451F-84A4-9911E014A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" y="3492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262 w 14"/>
                <a:gd name="T11" fmla="*/ 108 h 14"/>
                <a:gd name="T12" fmla="*/ 262 w 14"/>
                <a:gd name="T13" fmla="*/ 108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3" name="Oval 550">
              <a:extLst>
                <a:ext uri="{FF2B5EF4-FFF2-40B4-BE49-F238E27FC236}">
                  <a16:creationId xmlns:a16="http://schemas.microsoft.com/office/drawing/2014/main" id="{96F7AED5-6CED-4FE4-A568-852B56742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3673"/>
              <a:ext cx="57" cy="56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4" name="Freeform 551">
              <a:extLst>
                <a:ext uri="{FF2B5EF4-FFF2-40B4-BE49-F238E27FC236}">
                  <a16:creationId xmlns:a16="http://schemas.microsoft.com/office/drawing/2014/main" id="{335FDC99-3D57-4206-B270-BA9CFAEEF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" y="3662"/>
              <a:ext cx="72" cy="73"/>
            </a:xfrm>
            <a:custGeom>
              <a:avLst/>
              <a:gdLst>
                <a:gd name="T0" fmla="*/ 370 w 14"/>
                <a:gd name="T1" fmla="*/ 193 h 14"/>
                <a:gd name="T2" fmla="*/ 293 w 14"/>
                <a:gd name="T3" fmla="*/ 193 h 14"/>
                <a:gd name="T4" fmla="*/ 370 w 14"/>
                <a:gd name="T5" fmla="*/ 193 h 14"/>
                <a:gd name="T6" fmla="*/ 262 w 14"/>
                <a:gd name="T7" fmla="*/ 110 h 14"/>
                <a:gd name="T8" fmla="*/ 370 w 14"/>
                <a:gd name="T9" fmla="*/ 193 h 14"/>
                <a:gd name="T10" fmla="*/ 262 w 14"/>
                <a:gd name="T11" fmla="*/ 110 h 14"/>
                <a:gd name="T12" fmla="*/ 262 w 14"/>
                <a:gd name="T13" fmla="*/ 110 h 14"/>
                <a:gd name="T14" fmla="*/ 185 w 14"/>
                <a:gd name="T15" fmla="*/ 0 h 14"/>
                <a:gd name="T16" fmla="*/ 262 w 14"/>
                <a:gd name="T17" fmla="*/ 110 h 14"/>
                <a:gd name="T18" fmla="*/ 185 w 14"/>
                <a:gd name="T19" fmla="*/ 0 h 14"/>
                <a:gd name="T20" fmla="*/ 185 w 14"/>
                <a:gd name="T21" fmla="*/ 83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83 h 14"/>
                <a:gd name="T28" fmla="*/ 185 w 14"/>
                <a:gd name="T29" fmla="*/ 0 h 14"/>
                <a:gd name="T30" fmla="*/ 108 w 14"/>
                <a:gd name="T31" fmla="*/ 110 h 14"/>
                <a:gd name="T32" fmla="*/ 185 w 14"/>
                <a:gd name="T33" fmla="*/ 0 h 14"/>
                <a:gd name="T34" fmla="*/ 0 w 14"/>
                <a:gd name="T35" fmla="*/ 193 h 14"/>
                <a:gd name="T36" fmla="*/ 108 w 14"/>
                <a:gd name="T37" fmla="*/ 110 h 14"/>
                <a:gd name="T38" fmla="*/ 0 w 14"/>
                <a:gd name="T39" fmla="*/ 193 h 14"/>
                <a:gd name="T40" fmla="*/ 77 w 14"/>
                <a:gd name="T41" fmla="*/ 193 h 14"/>
                <a:gd name="T42" fmla="*/ 0 w 14"/>
                <a:gd name="T43" fmla="*/ 193 h 14"/>
                <a:gd name="T44" fmla="*/ 0 w 14"/>
                <a:gd name="T45" fmla="*/ 193 h 14"/>
                <a:gd name="T46" fmla="*/ 77 w 14"/>
                <a:gd name="T47" fmla="*/ 193 h 14"/>
                <a:gd name="T48" fmla="*/ 0 w 14"/>
                <a:gd name="T49" fmla="*/ 193 h 14"/>
                <a:gd name="T50" fmla="*/ 108 w 14"/>
                <a:gd name="T51" fmla="*/ 271 h 14"/>
                <a:gd name="T52" fmla="*/ 0 w 14"/>
                <a:gd name="T53" fmla="*/ 193 h 14"/>
                <a:gd name="T54" fmla="*/ 185 w 14"/>
                <a:gd name="T55" fmla="*/ 381 h 14"/>
                <a:gd name="T56" fmla="*/ 108 w 14"/>
                <a:gd name="T57" fmla="*/ 271 h 14"/>
                <a:gd name="T58" fmla="*/ 185 w 14"/>
                <a:gd name="T59" fmla="*/ 381 h 14"/>
                <a:gd name="T60" fmla="*/ 185 w 14"/>
                <a:gd name="T61" fmla="*/ 297 h 14"/>
                <a:gd name="T62" fmla="*/ 185 w 14"/>
                <a:gd name="T63" fmla="*/ 381 h 14"/>
                <a:gd name="T64" fmla="*/ 185 w 14"/>
                <a:gd name="T65" fmla="*/ 381 h 14"/>
                <a:gd name="T66" fmla="*/ 185 w 14"/>
                <a:gd name="T67" fmla="*/ 297 h 14"/>
                <a:gd name="T68" fmla="*/ 185 w 14"/>
                <a:gd name="T69" fmla="*/ 381 h 14"/>
                <a:gd name="T70" fmla="*/ 262 w 14"/>
                <a:gd name="T71" fmla="*/ 271 h 14"/>
                <a:gd name="T72" fmla="*/ 185 w 14"/>
                <a:gd name="T73" fmla="*/ 381 h 14"/>
                <a:gd name="T74" fmla="*/ 370 w 14"/>
                <a:gd name="T75" fmla="*/ 193 h 14"/>
                <a:gd name="T76" fmla="*/ 262 w 14"/>
                <a:gd name="T77" fmla="*/ 271 h 14"/>
                <a:gd name="T78" fmla="*/ 370 w 14"/>
                <a:gd name="T79" fmla="*/ 193 h 14"/>
                <a:gd name="T80" fmla="*/ 293 w 14"/>
                <a:gd name="T81" fmla="*/ 193 h 14"/>
                <a:gd name="T82" fmla="*/ 370 w 14"/>
                <a:gd name="T83" fmla="*/ 193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4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4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4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4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5" name="Rectangle 552">
              <a:extLst>
                <a:ext uri="{FF2B5EF4-FFF2-40B4-BE49-F238E27FC236}">
                  <a16:creationId xmlns:a16="http://schemas.microsoft.com/office/drawing/2014/main" id="{DD3AC895-379F-4765-9762-470353E1B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3905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6" name="Freeform 553">
              <a:extLst>
                <a:ext uri="{FF2B5EF4-FFF2-40B4-BE49-F238E27FC236}">
                  <a16:creationId xmlns:a16="http://schemas.microsoft.com/office/drawing/2014/main" id="{4DF5C6FD-BFAA-46A6-8DAF-605C92D0B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3848"/>
              <a:ext cx="72" cy="62"/>
            </a:xfrm>
            <a:custGeom>
              <a:avLst/>
              <a:gdLst>
                <a:gd name="T0" fmla="*/ 0 w 72"/>
                <a:gd name="T1" fmla="*/ 62 h 62"/>
                <a:gd name="T2" fmla="*/ 36 w 72"/>
                <a:gd name="T3" fmla="*/ 0 h 62"/>
                <a:gd name="T4" fmla="*/ 72 w 72"/>
                <a:gd name="T5" fmla="*/ 62 h 62"/>
                <a:gd name="T6" fmla="*/ 0 w 7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2">
                  <a:moveTo>
                    <a:pt x="0" y="62"/>
                  </a:moveTo>
                  <a:lnTo>
                    <a:pt x="36" y="0"/>
                  </a:lnTo>
                  <a:lnTo>
                    <a:pt x="72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7" name="Rectangle 554">
              <a:extLst>
                <a:ext uri="{FF2B5EF4-FFF2-40B4-BE49-F238E27FC236}">
                  <a16:creationId xmlns:a16="http://schemas.microsoft.com/office/drawing/2014/main" id="{8DE9D7D7-D3AA-4543-94CF-1F21B86CC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3905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8" name="Rectangle 555">
              <a:extLst>
                <a:ext uri="{FF2B5EF4-FFF2-40B4-BE49-F238E27FC236}">
                  <a16:creationId xmlns:a16="http://schemas.microsoft.com/office/drawing/2014/main" id="{9569E6FC-DF07-4EE8-8947-4F1169BEE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642"/>
              <a:ext cx="10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69" name="Freeform 556">
              <a:extLst>
                <a:ext uri="{FF2B5EF4-FFF2-40B4-BE49-F238E27FC236}">
                  <a16:creationId xmlns:a16="http://schemas.microsoft.com/office/drawing/2014/main" id="{5D8A2424-1868-46D1-80B4-F976A2BDE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3580"/>
              <a:ext cx="72" cy="67"/>
            </a:xfrm>
            <a:custGeom>
              <a:avLst/>
              <a:gdLst>
                <a:gd name="T0" fmla="*/ 0 w 72"/>
                <a:gd name="T1" fmla="*/ 67 h 67"/>
                <a:gd name="T2" fmla="*/ 36 w 72"/>
                <a:gd name="T3" fmla="*/ 0 h 67"/>
                <a:gd name="T4" fmla="*/ 72 w 72"/>
                <a:gd name="T5" fmla="*/ 67 h 67"/>
                <a:gd name="T6" fmla="*/ 0 w 72"/>
                <a:gd name="T7" fmla="*/ 67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0" y="67"/>
                  </a:moveTo>
                  <a:lnTo>
                    <a:pt x="36" y="0"/>
                  </a:lnTo>
                  <a:lnTo>
                    <a:pt x="7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0" name="Rectangle 557">
              <a:extLst>
                <a:ext uri="{FF2B5EF4-FFF2-40B4-BE49-F238E27FC236}">
                  <a16:creationId xmlns:a16="http://schemas.microsoft.com/office/drawing/2014/main" id="{CA8D2DC7-0EB5-4022-BC6C-8564DEB01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3642"/>
              <a:ext cx="16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1" name="Rectangle 558">
              <a:extLst>
                <a:ext uri="{FF2B5EF4-FFF2-40B4-BE49-F238E27FC236}">
                  <a16:creationId xmlns:a16="http://schemas.microsoft.com/office/drawing/2014/main" id="{E7BC0DC9-D3E8-4BB1-A935-22F4D2266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2693"/>
              <a:ext cx="222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2" name="Rectangle 559">
              <a:extLst>
                <a:ext uri="{FF2B5EF4-FFF2-40B4-BE49-F238E27FC236}">
                  <a16:creationId xmlns:a16="http://schemas.microsoft.com/office/drawing/2014/main" id="{89823066-2701-44F2-AE4B-96EF606C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2605"/>
              <a:ext cx="37" cy="86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3" name="Rectangle 560">
              <a:extLst>
                <a:ext uri="{FF2B5EF4-FFF2-40B4-BE49-F238E27FC236}">
                  <a16:creationId xmlns:a16="http://schemas.microsoft.com/office/drawing/2014/main" id="{A6CBD640-A48F-4C23-A186-077186D78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2605"/>
              <a:ext cx="37" cy="861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4" name="Rectangle 561">
              <a:extLst>
                <a:ext uri="{FF2B5EF4-FFF2-40B4-BE49-F238E27FC236}">
                  <a16:creationId xmlns:a16="http://schemas.microsoft.com/office/drawing/2014/main" id="{542EA975-027B-4F84-B289-00BB202EA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" y="2605"/>
              <a:ext cx="129" cy="86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5" name="Rectangle 562">
              <a:extLst>
                <a:ext uri="{FF2B5EF4-FFF2-40B4-BE49-F238E27FC236}">
                  <a16:creationId xmlns:a16="http://schemas.microsoft.com/office/drawing/2014/main" id="{D46F6D93-8692-4609-97C4-EEDE434F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" y="2605"/>
              <a:ext cx="129" cy="861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6" name="Rectangle 563">
              <a:extLst>
                <a:ext uri="{FF2B5EF4-FFF2-40B4-BE49-F238E27FC236}">
                  <a16:creationId xmlns:a16="http://schemas.microsoft.com/office/drawing/2014/main" id="{C671B608-60B6-46CC-984A-C5AC76752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2863"/>
              <a:ext cx="222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7" name="Rectangle 564">
              <a:extLst>
                <a:ext uri="{FF2B5EF4-FFF2-40B4-BE49-F238E27FC236}">
                  <a16:creationId xmlns:a16="http://schemas.microsoft.com/office/drawing/2014/main" id="{E9C30845-3291-4ED8-99DA-D04A6D4A8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028"/>
              <a:ext cx="19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8" name="Oval 565">
              <a:extLst>
                <a:ext uri="{FF2B5EF4-FFF2-40B4-BE49-F238E27FC236}">
                  <a16:creationId xmlns:a16="http://schemas.microsoft.com/office/drawing/2014/main" id="{C77BAB38-99D8-41D4-B908-825A096D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2672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79" name="Freeform 566">
              <a:extLst>
                <a:ext uri="{FF2B5EF4-FFF2-40B4-BE49-F238E27FC236}">
                  <a16:creationId xmlns:a16="http://schemas.microsoft.com/office/drawing/2014/main" id="{89B7ED3D-599D-4A38-9EA6-413D2351D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" y="2667"/>
              <a:ext cx="67" cy="72"/>
            </a:xfrm>
            <a:custGeom>
              <a:avLst/>
              <a:gdLst>
                <a:gd name="T0" fmla="*/ 345 w 13"/>
                <a:gd name="T1" fmla="*/ 185 h 14"/>
                <a:gd name="T2" fmla="*/ 294 w 13"/>
                <a:gd name="T3" fmla="*/ 185 h 14"/>
                <a:gd name="T4" fmla="*/ 345 w 13"/>
                <a:gd name="T5" fmla="*/ 185 h 14"/>
                <a:gd name="T6" fmla="*/ 237 w 13"/>
                <a:gd name="T7" fmla="*/ 108 h 14"/>
                <a:gd name="T8" fmla="*/ 345 w 13"/>
                <a:gd name="T9" fmla="*/ 185 h 14"/>
                <a:gd name="T10" fmla="*/ 294 w 13"/>
                <a:gd name="T11" fmla="*/ 51 h 14"/>
                <a:gd name="T12" fmla="*/ 294 w 13"/>
                <a:gd name="T13" fmla="*/ 51 h 14"/>
                <a:gd name="T14" fmla="*/ 186 w 13"/>
                <a:gd name="T15" fmla="*/ 0 h 14"/>
                <a:gd name="T16" fmla="*/ 237 w 13"/>
                <a:gd name="T17" fmla="*/ 108 h 14"/>
                <a:gd name="T18" fmla="*/ 186 w 13"/>
                <a:gd name="T19" fmla="*/ 0 h 14"/>
                <a:gd name="T20" fmla="*/ 186 w 13"/>
                <a:gd name="T21" fmla="*/ 77 h 14"/>
                <a:gd name="T22" fmla="*/ 186 w 13"/>
                <a:gd name="T23" fmla="*/ 0 h 14"/>
                <a:gd name="T24" fmla="*/ 186 w 13"/>
                <a:gd name="T25" fmla="*/ 0 h 14"/>
                <a:gd name="T26" fmla="*/ 186 w 13"/>
                <a:gd name="T27" fmla="*/ 77 h 14"/>
                <a:gd name="T28" fmla="*/ 186 w 13"/>
                <a:gd name="T29" fmla="*/ 0 h 14"/>
                <a:gd name="T30" fmla="*/ 108 w 13"/>
                <a:gd name="T31" fmla="*/ 108 h 14"/>
                <a:gd name="T32" fmla="*/ 186 w 13"/>
                <a:gd name="T33" fmla="*/ 0 h 14"/>
                <a:gd name="T34" fmla="*/ 0 w 13"/>
                <a:gd name="T35" fmla="*/ 185 h 14"/>
                <a:gd name="T36" fmla="*/ 108 w 13"/>
                <a:gd name="T37" fmla="*/ 108 h 14"/>
                <a:gd name="T38" fmla="*/ 0 w 13"/>
                <a:gd name="T39" fmla="*/ 185 h 14"/>
                <a:gd name="T40" fmla="*/ 52 w 13"/>
                <a:gd name="T41" fmla="*/ 185 h 14"/>
                <a:gd name="T42" fmla="*/ 0 w 13"/>
                <a:gd name="T43" fmla="*/ 185 h 14"/>
                <a:gd name="T44" fmla="*/ 0 w 13"/>
                <a:gd name="T45" fmla="*/ 185 h 14"/>
                <a:gd name="T46" fmla="*/ 52 w 13"/>
                <a:gd name="T47" fmla="*/ 185 h 14"/>
                <a:gd name="T48" fmla="*/ 0 w 13"/>
                <a:gd name="T49" fmla="*/ 185 h 14"/>
                <a:gd name="T50" fmla="*/ 108 w 13"/>
                <a:gd name="T51" fmla="*/ 262 h 14"/>
                <a:gd name="T52" fmla="*/ 0 w 13"/>
                <a:gd name="T53" fmla="*/ 185 h 14"/>
                <a:gd name="T54" fmla="*/ 186 w 13"/>
                <a:gd name="T55" fmla="*/ 370 h 14"/>
                <a:gd name="T56" fmla="*/ 108 w 13"/>
                <a:gd name="T57" fmla="*/ 262 h 14"/>
                <a:gd name="T58" fmla="*/ 186 w 13"/>
                <a:gd name="T59" fmla="*/ 370 h 14"/>
                <a:gd name="T60" fmla="*/ 186 w 13"/>
                <a:gd name="T61" fmla="*/ 293 h 14"/>
                <a:gd name="T62" fmla="*/ 186 w 13"/>
                <a:gd name="T63" fmla="*/ 370 h 14"/>
                <a:gd name="T64" fmla="*/ 186 w 13"/>
                <a:gd name="T65" fmla="*/ 370 h 14"/>
                <a:gd name="T66" fmla="*/ 186 w 13"/>
                <a:gd name="T67" fmla="*/ 293 h 14"/>
                <a:gd name="T68" fmla="*/ 186 w 13"/>
                <a:gd name="T69" fmla="*/ 370 h 14"/>
                <a:gd name="T70" fmla="*/ 237 w 13"/>
                <a:gd name="T71" fmla="*/ 262 h 14"/>
                <a:gd name="T72" fmla="*/ 186 w 13"/>
                <a:gd name="T73" fmla="*/ 370 h 14"/>
                <a:gd name="T74" fmla="*/ 345 w 13"/>
                <a:gd name="T75" fmla="*/ 185 h 14"/>
                <a:gd name="T76" fmla="*/ 237 w 13"/>
                <a:gd name="T77" fmla="*/ 262 h 14"/>
                <a:gd name="T78" fmla="*/ 345 w 13"/>
                <a:gd name="T79" fmla="*/ 185 h 14"/>
                <a:gd name="T80" fmla="*/ 294 w 13"/>
                <a:gd name="T81" fmla="*/ 185 h 14"/>
                <a:gd name="T82" fmla="*/ 345 w 13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4"/>
                    <a:pt x="11" y="5"/>
                    <a:pt x="11" y="7"/>
                  </a:cubicBezTo>
                  <a:lnTo>
                    <a:pt x="13" y="7"/>
                  </a:lnTo>
                  <a:close/>
                  <a:moveTo>
                    <a:pt x="11" y="2"/>
                  </a:moveTo>
                  <a:lnTo>
                    <a:pt x="11" y="2"/>
                  </a:lnTo>
                  <a:lnTo>
                    <a:pt x="10" y="3"/>
                  </a:lnTo>
                  <a:lnTo>
                    <a:pt x="11" y="2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5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8"/>
                    <a:pt x="0" y="10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1"/>
                  </a:cubicBezTo>
                  <a:lnTo>
                    <a:pt x="9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1"/>
                  </a:moveTo>
                  <a:cubicBezTo>
                    <a:pt x="13" y="10"/>
                    <a:pt x="13" y="8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1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0" name="Rectangle 567">
              <a:extLst>
                <a:ext uri="{FF2B5EF4-FFF2-40B4-BE49-F238E27FC236}">
                  <a16:creationId xmlns:a16="http://schemas.microsoft.com/office/drawing/2014/main" id="{38ED4B7D-9F29-4344-8319-5BC6C757F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693"/>
              <a:ext cx="222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1" name="Rectangle 568">
              <a:extLst>
                <a:ext uri="{FF2B5EF4-FFF2-40B4-BE49-F238E27FC236}">
                  <a16:creationId xmlns:a16="http://schemas.microsoft.com/office/drawing/2014/main" id="{CA169309-70AE-4101-B64D-614FCCBBB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" y="2605"/>
              <a:ext cx="36" cy="86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2" name="Rectangle 569">
              <a:extLst>
                <a:ext uri="{FF2B5EF4-FFF2-40B4-BE49-F238E27FC236}">
                  <a16:creationId xmlns:a16="http://schemas.microsoft.com/office/drawing/2014/main" id="{3CC10BF3-D511-4495-B8E1-828CAA627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" y="2605"/>
              <a:ext cx="36" cy="861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3" name="Rectangle 570">
              <a:extLst>
                <a:ext uri="{FF2B5EF4-FFF2-40B4-BE49-F238E27FC236}">
                  <a16:creationId xmlns:a16="http://schemas.microsoft.com/office/drawing/2014/main" id="{587AC993-0865-44C6-8FA7-70670FB38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3" y="2605"/>
              <a:ext cx="129" cy="86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4" name="Rectangle 571">
              <a:extLst>
                <a:ext uri="{FF2B5EF4-FFF2-40B4-BE49-F238E27FC236}">
                  <a16:creationId xmlns:a16="http://schemas.microsoft.com/office/drawing/2014/main" id="{C5E92762-A9B4-4E83-B5DD-E996AF71E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3" y="2605"/>
              <a:ext cx="129" cy="861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5" name="Rectangle 572">
              <a:extLst>
                <a:ext uri="{FF2B5EF4-FFF2-40B4-BE49-F238E27FC236}">
                  <a16:creationId xmlns:a16="http://schemas.microsoft.com/office/drawing/2014/main" id="{BBCA697F-C52F-430C-AF1F-E0DA78BC3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863"/>
              <a:ext cx="222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6" name="Rectangle 573">
              <a:extLst>
                <a:ext uri="{FF2B5EF4-FFF2-40B4-BE49-F238E27FC236}">
                  <a16:creationId xmlns:a16="http://schemas.microsoft.com/office/drawing/2014/main" id="{F8EE6B00-CB16-410F-BC15-104D629BC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" y="3028"/>
              <a:ext cx="19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7" name="Oval 574">
              <a:extLst>
                <a:ext uri="{FF2B5EF4-FFF2-40B4-BE49-F238E27FC236}">
                  <a16:creationId xmlns:a16="http://schemas.microsoft.com/office/drawing/2014/main" id="{8EB4A42B-4330-4072-B88A-90C32C700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2848"/>
              <a:ext cx="57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8" name="Freeform 575">
              <a:extLst>
                <a:ext uri="{FF2B5EF4-FFF2-40B4-BE49-F238E27FC236}">
                  <a16:creationId xmlns:a16="http://schemas.microsoft.com/office/drawing/2014/main" id="{B6D1B128-A893-4CD6-B3E6-6E16E245E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" y="2837"/>
              <a:ext cx="67" cy="73"/>
            </a:xfrm>
            <a:custGeom>
              <a:avLst/>
              <a:gdLst>
                <a:gd name="T0" fmla="*/ 345 w 13"/>
                <a:gd name="T1" fmla="*/ 193 h 14"/>
                <a:gd name="T2" fmla="*/ 294 w 13"/>
                <a:gd name="T3" fmla="*/ 193 h 14"/>
                <a:gd name="T4" fmla="*/ 345 w 13"/>
                <a:gd name="T5" fmla="*/ 193 h 14"/>
                <a:gd name="T6" fmla="*/ 237 w 13"/>
                <a:gd name="T7" fmla="*/ 110 h 14"/>
                <a:gd name="T8" fmla="*/ 345 w 13"/>
                <a:gd name="T9" fmla="*/ 193 h 14"/>
                <a:gd name="T10" fmla="*/ 294 w 13"/>
                <a:gd name="T11" fmla="*/ 52 h 14"/>
                <a:gd name="T12" fmla="*/ 294 w 13"/>
                <a:gd name="T13" fmla="*/ 52 h 14"/>
                <a:gd name="T14" fmla="*/ 186 w 13"/>
                <a:gd name="T15" fmla="*/ 0 h 14"/>
                <a:gd name="T16" fmla="*/ 237 w 13"/>
                <a:gd name="T17" fmla="*/ 110 h 14"/>
                <a:gd name="T18" fmla="*/ 186 w 13"/>
                <a:gd name="T19" fmla="*/ 0 h 14"/>
                <a:gd name="T20" fmla="*/ 186 w 13"/>
                <a:gd name="T21" fmla="*/ 83 h 14"/>
                <a:gd name="T22" fmla="*/ 186 w 13"/>
                <a:gd name="T23" fmla="*/ 0 h 14"/>
                <a:gd name="T24" fmla="*/ 186 w 13"/>
                <a:gd name="T25" fmla="*/ 0 h 14"/>
                <a:gd name="T26" fmla="*/ 186 w 13"/>
                <a:gd name="T27" fmla="*/ 83 h 14"/>
                <a:gd name="T28" fmla="*/ 186 w 13"/>
                <a:gd name="T29" fmla="*/ 0 h 14"/>
                <a:gd name="T30" fmla="*/ 108 w 13"/>
                <a:gd name="T31" fmla="*/ 110 h 14"/>
                <a:gd name="T32" fmla="*/ 186 w 13"/>
                <a:gd name="T33" fmla="*/ 0 h 14"/>
                <a:gd name="T34" fmla="*/ 0 w 13"/>
                <a:gd name="T35" fmla="*/ 193 h 14"/>
                <a:gd name="T36" fmla="*/ 108 w 13"/>
                <a:gd name="T37" fmla="*/ 110 h 14"/>
                <a:gd name="T38" fmla="*/ 0 w 13"/>
                <a:gd name="T39" fmla="*/ 193 h 14"/>
                <a:gd name="T40" fmla="*/ 52 w 13"/>
                <a:gd name="T41" fmla="*/ 193 h 14"/>
                <a:gd name="T42" fmla="*/ 0 w 13"/>
                <a:gd name="T43" fmla="*/ 193 h 14"/>
                <a:gd name="T44" fmla="*/ 0 w 13"/>
                <a:gd name="T45" fmla="*/ 193 h 14"/>
                <a:gd name="T46" fmla="*/ 52 w 13"/>
                <a:gd name="T47" fmla="*/ 193 h 14"/>
                <a:gd name="T48" fmla="*/ 0 w 13"/>
                <a:gd name="T49" fmla="*/ 193 h 14"/>
                <a:gd name="T50" fmla="*/ 108 w 13"/>
                <a:gd name="T51" fmla="*/ 271 h 14"/>
                <a:gd name="T52" fmla="*/ 0 w 13"/>
                <a:gd name="T53" fmla="*/ 193 h 14"/>
                <a:gd name="T54" fmla="*/ 186 w 13"/>
                <a:gd name="T55" fmla="*/ 381 h 14"/>
                <a:gd name="T56" fmla="*/ 108 w 13"/>
                <a:gd name="T57" fmla="*/ 271 h 14"/>
                <a:gd name="T58" fmla="*/ 186 w 13"/>
                <a:gd name="T59" fmla="*/ 381 h 14"/>
                <a:gd name="T60" fmla="*/ 186 w 13"/>
                <a:gd name="T61" fmla="*/ 297 h 14"/>
                <a:gd name="T62" fmla="*/ 186 w 13"/>
                <a:gd name="T63" fmla="*/ 381 h 14"/>
                <a:gd name="T64" fmla="*/ 186 w 13"/>
                <a:gd name="T65" fmla="*/ 381 h 14"/>
                <a:gd name="T66" fmla="*/ 186 w 13"/>
                <a:gd name="T67" fmla="*/ 297 h 14"/>
                <a:gd name="T68" fmla="*/ 186 w 13"/>
                <a:gd name="T69" fmla="*/ 381 h 14"/>
                <a:gd name="T70" fmla="*/ 237 w 13"/>
                <a:gd name="T71" fmla="*/ 271 h 14"/>
                <a:gd name="T72" fmla="*/ 186 w 13"/>
                <a:gd name="T73" fmla="*/ 381 h 14"/>
                <a:gd name="T74" fmla="*/ 345 w 13"/>
                <a:gd name="T75" fmla="*/ 193 h 14"/>
                <a:gd name="T76" fmla="*/ 237 w 13"/>
                <a:gd name="T77" fmla="*/ 271 h 14"/>
                <a:gd name="T78" fmla="*/ 345 w 13"/>
                <a:gd name="T79" fmla="*/ 193 h 14"/>
                <a:gd name="T80" fmla="*/ 294 w 13"/>
                <a:gd name="T81" fmla="*/ 193 h 14"/>
                <a:gd name="T82" fmla="*/ 345 w 13"/>
                <a:gd name="T83" fmla="*/ 193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5"/>
                    <a:pt x="11" y="6"/>
                    <a:pt x="11" y="7"/>
                  </a:cubicBezTo>
                  <a:lnTo>
                    <a:pt x="13" y="7"/>
                  </a:lnTo>
                  <a:close/>
                  <a:moveTo>
                    <a:pt x="11" y="2"/>
                  </a:moveTo>
                  <a:lnTo>
                    <a:pt x="11" y="2"/>
                  </a:lnTo>
                  <a:lnTo>
                    <a:pt x="10" y="3"/>
                  </a:lnTo>
                  <a:lnTo>
                    <a:pt x="11" y="2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0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2"/>
                  </a:cubicBezTo>
                  <a:lnTo>
                    <a:pt x="9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2"/>
                  </a:moveTo>
                  <a:cubicBezTo>
                    <a:pt x="13" y="11"/>
                    <a:pt x="13" y="9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2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89" name="Oval 576">
              <a:extLst>
                <a:ext uri="{FF2B5EF4-FFF2-40B4-BE49-F238E27FC236}">
                  <a16:creationId xmlns:a16="http://schemas.microsoft.com/office/drawing/2014/main" id="{F3D60C47-246D-4561-BB7C-B2AB13E81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2672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0" name="Freeform 577">
              <a:extLst>
                <a:ext uri="{FF2B5EF4-FFF2-40B4-BE49-F238E27FC236}">
                  <a16:creationId xmlns:a16="http://schemas.microsoft.com/office/drawing/2014/main" id="{3AE851B8-9EDF-425B-A4E2-07DAFA4144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8" y="2667"/>
              <a:ext cx="67" cy="72"/>
            </a:xfrm>
            <a:custGeom>
              <a:avLst/>
              <a:gdLst>
                <a:gd name="T0" fmla="*/ 345 w 13"/>
                <a:gd name="T1" fmla="*/ 185 h 14"/>
                <a:gd name="T2" fmla="*/ 294 w 13"/>
                <a:gd name="T3" fmla="*/ 185 h 14"/>
                <a:gd name="T4" fmla="*/ 345 w 13"/>
                <a:gd name="T5" fmla="*/ 185 h 14"/>
                <a:gd name="T6" fmla="*/ 237 w 13"/>
                <a:gd name="T7" fmla="*/ 108 h 14"/>
                <a:gd name="T8" fmla="*/ 345 w 13"/>
                <a:gd name="T9" fmla="*/ 185 h 14"/>
                <a:gd name="T10" fmla="*/ 237 w 13"/>
                <a:gd name="T11" fmla="*/ 108 h 14"/>
                <a:gd name="T12" fmla="*/ 237 w 13"/>
                <a:gd name="T13" fmla="*/ 108 h 14"/>
                <a:gd name="T14" fmla="*/ 186 w 13"/>
                <a:gd name="T15" fmla="*/ 0 h 14"/>
                <a:gd name="T16" fmla="*/ 237 w 13"/>
                <a:gd name="T17" fmla="*/ 108 h 14"/>
                <a:gd name="T18" fmla="*/ 186 w 13"/>
                <a:gd name="T19" fmla="*/ 0 h 14"/>
                <a:gd name="T20" fmla="*/ 186 w 13"/>
                <a:gd name="T21" fmla="*/ 77 h 14"/>
                <a:gd name="T22" fmla="*/ 186 w 13"/>
                <a:gd name="T23" fmla="*/ 0 h 14"/>
                <a:gd name="T24" fmla="*/ 186 w 13"/>
                <a:gd name="T25" fmla="*/ 0 h 14"/>
                <a:gd name="T26" fmla="*/ 186 w 13"/>
                <a:gd name="T27" fmla="*/ 77 h 14"/>
                <a:gd name="T28" fmla="*/ 186 w 13"/>
                <a:gd name="T29" fmla="*/ 0 h 14"/>
                <a:gd name="T30" fmla="*/ 108 w 13"/>
                <a:gd name="T31" fmla="*/ 108 h 14"/>
                <a:gd name="T32" fmla="*/ 186 w 13"/>
                <a:gd name="T33" fmla="*/ 0 h 14"/>
                <a:gd name="T34" fmla="*/ 0 w 13"/>
                <a:gd name="T35" fmla="*/ 185 h 14"/>
                <a:gd name="T36" fmla="*/ 108 w 13"/>
                <a:gd name="T37" fmla="*/ 108 h 14"/>
                <a:gd name="T38" fmla="*/ 0 w 13"/>
                <a:gd name="T39" fmla="*/ 185 h 14"/>
                <a:gd name="T40" fmla="*/ 52 w 13"/>
                <a:gd name="T41" fmla="*/ 185 h 14"/>
                <a:gd name="T42" fmla="*/ 0 w 13"/>
                <a:gd name="T43" fmla="*/ 185 h 14"/>
                <a:gd name="T44" fmla="*/ 0 w 13"/>
                <a:gd name="T45" fmla="*/ 185 h 14"/>
                <a:gd name="T46" fmla="*/ 52 w 13"/>
                <a:gd name="T47" fmla="*/ 185 h 14"/>
                <a:gd name="T48" fmla="*/ 0 w 13"/>
                <a:gd name="T49" fmla="*/ 185 h 14"/>
                <a:gd name="T50" fmla="*/ 108 w 13"/>
                <a:gd name="T51" fmla="*/ 262 h 14"/>
                <a:gd name="T52" fmla="*/ 0 w 13"/>
                <a:gd name="T53" fmla="*/ 185 h 14"/>
                <a:gd name="T54" fmla="*/ 186 w 13"/>
                <a:gd name="T55" fmla="*/ 370 h 14"/>
                <a:gd name="T56" fmla="*/ 108 w 13"/>
                <a:gd name="T57" fmla="*/ 262 h 14"/>
                <a:gd name="T58" fmla="*/ 186 w 13"/>
                <a:gd name="T59" fmla="*/ 370 h 14"/>
                <a:gd name="T60" fmla="*/ 186 w 13"/>
                <a:gd name="T61" fmla="*/ 293 h 14"/>
                <a:gd name="T62" fmla="*/ 186 w 13"/>
                <a:gd name="T63" fmla="*/ 370 h 14"/>
                <a:gd name="T64" fmla="*/ 186 w 13"/>
                <a:gd name="T65" fmla="*/ 370 h 14"/>
                <a:gd name="T66" fmla="*/ 186 w 13"/>
                <a:gd name="T67" fmla="*/ 293 h 14"/>
                <a:gd name="T68" fmla="*/ 186 w 13"/>
                <a:gd name="T69" fmla="*/ 370 h 14"/>
                <a:gd name="T70" fmla="*/ 237 w 13"/>
                <a:gd name="T71" fmla="*/ 262 h 14"/>
                <a:gd name="T72" fmla="*/ 186 w 13"/>
                <a:gd name="T73" fmla="*/ 370 h 14"/>
                <a:gd name="T74" fmla="*/ 345 w 13"/>
                <a:gd name="T75" fmla="*/ 185 h 14"/>
                <a:gd name="T76" fmla="*/ 237 w 13"/>
                <a:gd name="T77" fmla="*/ 262 h 14"/>
                <a:gd name="T78" fmla="*/ 345 w 13"/>
                <a:gd name="T79" fmla="*/ 185 h 14"/>
                <a:gd name="T80" fmla="*/ 294 w 13"/>
                <a:gd name="T81" fmla="*/ 185 h 14"/>
                <a:gd name="T82" fmla="*/ 345 w 13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4"/>
                    <a:pt x="11" y="5"/>
                    <a:pt x="11" y="7"/>
                  </a:cubicBezTo>
                  <a:lnTo>
                    <a:pt x="13" y="7"/>
                  </a:lnTo>
                  <a:close/>
                  <a:moveTo>
                    <a:pt x="9" y="4"/>
                  </a:moveTo>
                  <a:lnTo>
                    <a:pt x="9" y="4"/>
                  </a:lnTo>
                  <a:lnTo>
                    <a:pt x="10" y="3"/>
                  </a:lnTo>
                  <a:lnTo>
                    <a:pt x="9" y="4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5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8"/>
                    <a:pt x="0" y="10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1"/>
                  </a:cubicBezTo>
                  <a:lnTo>
                    <a:pt x="9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1"/>
                  </a:moveTo>
                  <a:cubicBezTo>
                    <a:pt x="13" y="10"/>
                    <a:pt x="13" y="8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1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1" name="Oval 578">
              <a:extLst>
                <a:ext uri="{FF2B5EF4-FFF2-40B4-BE49-F238E27FC236}">
                  <a16:creationId xmlns:a16="http://schemas.microsoft.com/office/drawing/2014/main" id="{5C5808B7-0BF0-4D2F-96B4-610F3B851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2848"/>
              <a:ext cx="57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2" name="Freeform 579">
              <a:extLst>
                <a:ext uri="{FF2B5EF4-FFF2-40B4-BE49-F238E27FC236}">
                  <a16:creationId xmlns:a16="http://schemas.microsoft.com/office/drawing/2014/main" id="{F731EE8A-A7FB-4AB0-99EC-096E4270D3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8" y="2837"/>
              <a:ext cx="67" cy="73"/>
            </a:xfrm>
            <a:custGeom>
              <a:avLst/>
              <a:gdLst>
                <a:gd name="T0" fmla="*/ 345 w 13"/>
                <a:gd name="T1" fmla="*/ 193 h 14"/>
                <a:gd name="T2" fmla="*/ 294 w 13"/>
                <a:gd name="T3" fmla="*/ 193 h 14"/>
                <a:gd name="T4" fmla="*/ 345 w 13"/>
                <a:gd name="T5" fmla="*/ 193 h 14"/>
                <a:gd name="T6" fmla="*/ 237 w 13"/>
                <a:gd name="T7" fmla="*/ 110 h 14"/>
                <a:gd name="T8" fmla="*/ 345 w 13"/>
                <a:gd name="T9" fmla="*/ 193 h 14"/>
                <a:gd name="T10" fmla="*/ 237 w 13"/>
                <a:gd name="T11" fmla="*/ 110 h 14"/>
                <a:gd name="T12" fmla="*/ 237 w 13"/>
                <a:gd name="T13" fmla="*/ 110 h 14"/>
                <a:gd name="T14" fmla="*/ 186 w 13"/>
                <a:gd name="T15" fmla="*/ 0 h 14"/>
                <a:gd name="T16" fmla="*/ 237 w 13"/>
                <a:gd name="T17" fmla="*/ 110 h 14"/>
                <a:gd name="T18" fmla="*/ 186 w 13"/>
                <a:gd name="T19" fmla="*/ 0 h 14"/>
                <a:gd name="T20" fmla="*/ 186 w 13"/>
                <a:gd name="T21" fmla="*/ 83 h 14"/>
                <a:gd name="T22" fmla="*/ 186 w 13"/>
                <a:gd name="T23" fmla="*/ 0 h 14"/>
                <a:gd name="T24" fmla="*/ 186 w 13"/>
                <a:gd name="T25" fmla="*/ 0 h 14"/>
                <a:gd name="T26" fmla="*/ 186 w 13"/>
                <a:gd name="T27" fmla="*/ 83 h 14"/>
                <a:gd name="T28" fmla="*/ 186 w 13"/>
                <a:gd name="T29" fmla="*/ 0 h 14"/>
                <a:gd name="T30" fmla="*/ 108 w 13"/>
                <a:gd name="T31" fmla="*/ 110 h 14"/>
                <a:gd name="T32" fmla="*/ 186 w 13"/>
                <a:gd name="T33" fmla="*/ 0 h 14"/>
                <a:gd name="T34" fmla="*/ 0 w 13"/>
                <a:gd name="T35" fmla="*/ 193 h 14"/>
                <a:gd name="T36" fmla="*/ 108 w 13"/>
                <a:gd name="T37" fmla="*/ 110 h 14"/>
                <a:gd name="T38" fmla="*/ 0 w 13"/>
                <a:gd name="T39" fmla="*/ 193 h 14"/>
                <a:gd name="T40" fmla="*/ 52 w 13"/>
                <a:gd name="T41" fmla="*/ 193 h 14"/>
                <a:gd name="T42" fmla="*/ 0 w 13"/>
                <a:gd name="T43" fmla="*/ 193 h 14"/>
                <a:gd name="T44" fmla="*/ 0 w 13"/>
                <a:gd name="T45" fmla="*/ 193 h 14"/>
                <a:gd name="T46" fmla="*/ 52 w 13"/>
                <a:gd name="T47" fmla="*/ 193 h 14"/>
                <a:gd name="T48" fmla="*/ 0 w 13"/>
                <a:gd name="T49" fmla="*/ 193 h 14"/>
                <a:gd name="T50" fmla="*/ 108 w 13"/>
                <a:gd name="T51" fmla="*/ 271 h 14"/>
                <a:gd name="T52" fmla="*/ 0 w 13"/>
                <a:gd name="T53" fmla="*/ 193 h 14"/>
                <a:gd name="T54" fmla="*/ 186 w 13"/>
                <a:gd name="T55" fmla="*/ 381 h 14"/>
                <a:gd name="T56" fmla="*/ 108 w 13"/>
                <a:gd name="T57" fmla="*/ 271 h 14"/>
                <a:gd name="T58" fmla="*/ 186 w 13"/>
                <a:gd name="T59" fmla="*/ 381 h 14"/>
                <a:gd name="T60" fmla="*/ 186 w 13"/>
                <a:gd name="T61" fmla="*/ 297 h 14"/>
                <a:gd name="T62" fmla="*/ 186 w 13"/>
                <a:gd name="T63" fmla="*/ 381 h 14"/>
                <a:gd name="T64" fmla="*/ 186 w 13"/>
                <a:gd name="T65" fmla="*/ 381 h 14"/>
                <a:gd name="T66" fmla="*/ 186 w 13"/>
                <a:gd name="T67" fmla="*/ 297 h 14"/>
                <a:gd name="T68" fmla="*/ 186 w 13"/>
                <a:gd name="T69" fmla="*/ 381 h 14"/>
                <a:gd name="T70" fmla="*/ 237 w 13"/>
                <a:gd name="T71" fmla="*/ 271 h 14"/>
                <a:gd name="T72" fmla="*/ 186 w 13"/>
                <a:gd name="T73" fmla="*/ 381 h 14"/>
                <a:gd name="T74" fmla="*/ 345 w 13"/>
                <a:gd name="T75" fmla="*/ 193 h 14"/>
                <a:gd name="T76" fmla="*/ 237 w 13"/>
                <a:gd name="T77" fmla="*/ 271 h 14"/>
                <a:gd name="T78" fmla="*/ 345 w 13"/>
                <a:gd name="T79" fmla="*/ 193 h 14"/>
                <a:gd name="T80" fmla="*/ 294 w 13"/>
                <a:gd name="T81" fmla="*/ 193 h 14"/>
                <a:gd name="T82" fmla="*/ 345 w 13"/>
                <a:gd name="T83" fmla="*/ 193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5"/>
                    <a:pt x="11" y="6"/>
                    <a:pt x="11" y="7"/>
                  </a:cubicBezTo>
                  <a:lnTo>
                    <a:pt x="13" y="7"/>
                  </a:lnTo>
                  <a:close/>
                  <a:moveTo>
                    <a:pt x="9" y="4"/>
                  </a:moveTo>
                  <a:lnTo>
                    <a:pt x="9" y="4"/>
                  </a:lnTo>
                  <a:lnTo>
                    <a:pt x="10" y="3"/>
                  </a:lnTo>
                  <a:lnTo>
                    <a:pt x="9" y="4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0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2"/>
                  </a:cubicBezTo>
                  <a:lnTo>
                    <a:pt x="9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2"/>
                  </a:moveTo>
                  <a:cubicBezTo>
                    <a:pt x="13" y="11"/>
                    <a:pt x="13" y="9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2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3" name="Rectangle 580">
              <a:extLst>
                <a:ext uri="{FF2B5EF4-FFF2-40B4-BE49-F238E27FC236}">
                  <a16:creationId xmlns:a16="http://schemas.microsoft.com/office/drawing/2014/main" id="{5F325808-88CE-4296-8D44-FBD4F2C3D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2791"/>
              <a:ext cx="10" cy="12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4" name="Freeform 581">
              <a:extLst>
                <a:ext uri="{FF2B5EF4-FFF2-40B4-BE49-F238E27FC236}">
                  <a16:creationId xmlns:a16="http://schemas.microsoft.com/office/drawing/2014/main" id="{A7B951CD-AB26-4960-A318-655FBD7F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2729"/>
              <a:ext cx="72" cy="67"/>
            </a:xfrm>
            <a:custGeom>
              <a:avLst/>
              <a:gdLst>
                <a:gd name="T0" fmla="*/ 0 w 72"/>
                <a:gd name="T1" fmla="*/ 67 h 67"/>
                <a:gd name="T2" fmla="*/ 36 w 72"/>
                <a:gd name="T3" fmla="*/ 0 h 67"/>
                <a:gd name="T4" fmla="*/ 72 w 72"/>
                <a:gd name="T5" fmla="*/ 67 h 67"/>
                <a:gd name="T6" fmla="*/ 0 w 72"/>
                <a:gd name="T7" fmla="*/ 67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0" y="67"/>
                  </a:moveTo>
                  <a:lnTo>
                    <a:pt x="36" y="0"/>
                  </a:lnTo>
                  <a:lnTo>
                    <a:pt x="7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5" name="Rectangle 582">
              <a:extLst>
                <a:ext uri="{FF2B5EF4-FFF2-40B4-BE49-F238E27FC236}">
                  <a16:creationId xmlns:a16="http://schemas.microsoft.com/office/drawing/2014/main" id="{C30AC78A-9B4C-4939-94AB-AA64504D4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" y="2786"/>
              <a:ext cx="20" cy="13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6" name="Freeform 583">
              <a:extLst>
                <a:ext uri="{FF2B5EF4-FFF2-40B4-BE49-F238E27FC236}">
                  <a16:creationId xmlns:a16="http://schemas.microsoft.com/office/drawing/2014/main" id="{2741EC5C-F96B-40F3-9FE8-BE5EED51A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" y="2750"/>
              <a:ext cx="263" cy="87"/>
            </a:xfrm>
            <a:custGeom>
              <a:avLst/>
              <a:gdLst>
                <a:gd name="T0" fmla="*/ 371 w 51"/>
                <a:gd name="T1" fmla="*/ 312 h 17"/>
                <a:gd name="T2" fmla="*/ 397 w 51"/>
                <a:gd name="T3" fmla="*/ 287 h 17"/>
                <a:gd name="T4" fmla="*/ 454 w 51"/>
                <a:gd name="T5" fmla="*/ 235 h 17"/>
                <a:gd name="T6" fmla="*/ 480 w 51"/>
                <a:gd name="T7" fmla="*/ 235 h 17"/>
                <a:gd name="T8" fmla="*/ 531 w 51"/>
                <a:gd name="T9" fmla="*/ 210 h 17"/>
                <a:gd name="T10" fmla="*/ 665 w 51"/>
                <a:gd name="T11" fmla="*/ 184 h 17"/>
                <a:gd name="T12" fmla="*/ 774 w 51"/>
                <a:gd name="T13" fmla="*/ 184 h 17"/>
                <a:gd name="T14" fmla="*/ 877 w 51"/>
                <a:gd name="T15" fmla="*/ 210 h 17"/>
                <a:gd name="T16" fmla="*/ 985 w 51"/>
                <a:gd name="T17" fmla="*/ 261 h 17"/>
                <a:gd name="T18" fmla="*/ 1062 w 51"/>
                <a:gd name="T19" fmla="*/ 312 h 17"/>
                <a:gd name="T20" fmla="*/ 1119 w 51"/>
                <a:gd name="T21" fmla="*/ 394 h 17"/>
                <a:gd name="T22" fmla="*/ 1356 w 51"/>
                <a:gd name="T23" fmla="*/ 312 h 17"/>
                <a:gd name="T24" fmla="*/ 1305 w 51"/>
                <a:gd name="T25" fmla="*/ 261 h 17"/>
                <a:gd name="T26" fmla="*/ 1248 w 51"/>
                <a:gd name="T27" fmla="*/ 210 h 17"/>
                <a:gd name="T28" fmla="*/ 1196 w 51"/>
                <a:gd name="T29" fmla="*/ 159 h 17"/>
                <a:gd name="T30" fmla="*/ 1119 w 51"/>
                <a:gd name="T31" fmla="*/ 102 h 17"/>
                <a:gd name="T32" fmla="*/ 959 w 51"/>
                <a:gd name="T33" fmla="*/ 51 h 17"/>
                <a:gd name="T34" fmla="*/ 877 w 51"/>
                <a:gd name="T35" fmla="*/ 26 h 17"/>
                <a:gd name="T36" fmla="*/ 799 w 51"/>
                <a:gd name="T37" fmla="*/ 0 h 17"/>
                <a:gd name="T38" fmla="*/ 717 w 51"/>
                <a:gd name="T39" fmla="*/ 0 h 17"/>
                <a:gd name="T40" fmla="*/ 614 w 51"/>
                <a:gd name="T41" fmla="*/ 0 h 17"/>
                <a:gd name="T42" fmla="*/ 505 w 51"/>
                <a:gd name="T43" fmla="*/ 0 h 17"/>
                <a:gd name="T44" fmla="*/ 428 w 51"/>
                <a:gd name="T45" fmla="*/ 26 h 17"/>
                <a:gd name="T46" fmla="*/ 346 w 51"/>
                <a:gd name="T47" fmla="*/ 51 h 17"/>
                <a:gd name="T48" fmla="*/ 268 w 51"/>
                <a:gd name="T49" fmla="*/ 102 h 17"/>
                <a:gd name="T50" fmla="*/ 211 w 51"/>
                <a:gd name="T51" fmla="*/ 159 h 17"/>
                <a:gd name="T52" fmla="*/ 134 w 51"/>
                <a:gd name="T53" fmla="*/ 210 h 17"/>
                <a:gd name="T54" fmla="*/ 0 w 51"/>
                <a:gd name="T55" fmla="*/ 133 h 17"/>
                <a:gd name="T56" fmla="*/ 108 w 51"/>
                <a:gd name="T57" fmla="*/ 445 h 17"/>
                <a:gd name="T58" fmla="*/ 505 w 51"/>
                <a:gd name="T59" fmla="*/ 394 h 17"/>
                <a:gd name="T60" fmla="*/ 371 w 51"/>
                <a:gd name="T61" fmla="*/ 312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14" y="12"/>
                  </a:moveTo>
                  <a:lnTo>
                    <a:pt x="15" y="11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20" y="8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3" y="8"/>
                  </a:lnTo>
                  <a:lnTo>
                    <a:pt x="37" y="10"/>
                  </a:lnTo>
                  <a:lnTo>
                    <a:pt x="40" y="12"/>
                  </a:lnTo>
                  <a:lnTo>
                    <a:pt x="42" y="15"/>
                  </a:lnTo>
                  <a:lnTo>
                    <a:pt x="51" y="12"/>
                  </a:lnTo>
                  <a:lnTo>
                    <a:pt x="49" y="10"/>
                  </a:lnTo>
                  <a:lnTo>
                    <a:pt x="47" y="8"/>
                  </a:lnTo>
                  <a:lnTo>
                    <a:pt x="45" y="6"/>
                  </a:lnTo>
                  <a:lnTo>
                    <a:pt x="42" y="4"/>
                  </a:lnTo>
                  <a:lnTo>
                    <a:pt x="36" y="2"/>
                  </a:lnTo>
                  <a:lnTo>
                    <a:pt x="33" y="1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5" y="8"/>
                  </a:lnTo>
                  <a:lnTo>
                    <a:pt x="0" y="5"/>
                  </a:lnTo>
                  <a:lnTo>
                    <a:pt x="4" y="17"/>
                  </a:lnTo>
                  <a:lnTo>
                    <a:pt x="19" y="15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7" name="Line 584">
              <a:extLst>
                <a:ext uri="{FF2B5EF4-FFF2-40B4-BE49-F238E27FC236}">
                  <a16:creationId xmlns:a16="http://schemas.microsoft.com/office/drawing/2014/main" id="{090E3AA7-FC93-45BD-B5EE-B46FF5AF1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13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8" name="Line 585">
              <a:extLst>
                <a:ext uri="{FF2B5EF4-FFF2-40B4-BE49-F238E27FC236}">
                  <a16:creationId xmlns:a16="http://schemas.microsoft.com/office/drawing/2014/main" id="{EDF98214-E230-4E9D-AE54-09A2E6D29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167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99" name="Line 586">
              <a:extLst>
                <a:ext uri="{FF2B5EF4-FFF2-40B4-BE49-F238E27FC236}">
                  <a16:creationId xmlns:a16="http://schemas.microsoft.com/office/drawing/2014/main" id="{9D5BE1A9-D2F7-4264-96C8-FE1B1DC93D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19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0" name="Line 587">
              <a:extLst>
                <a:ext uri="{FF2B5EF4-FFF2-40B4-BE49-F238E27FC236}">
                  <a16:creationId xmlns:a16="http://schemas.microsoft.com/office/drawing/2014/main" id="{C51EA4BC-A905-4A3C-BEB1-6DC912E8B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229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1" name="Line 588">
              <a:extLst>
                <a:ext uri="{FF2B5EF4-FFF2-40B4-BE49-F238E27FC236}">
                  <a16:creationId xmlns:a16="http://schemas.microsoft.com/office/drawing/2014/main" id="{C3BAF52C-D446-46AB-8D61-E960F07275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265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2" name="Line 589">
              <a:extLst>
                <a:ext uri="{FF2B5EF4-FFF2-40B4-BE49-F238E27FC236}">
                  <a16:creationId xmlns:a16="http://schemas.microsoft.com/office/drawing/2014/main" id="{38108DB1-6767-4E6E-B48B-F32B55C10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29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3" name="Line 590">
              <a:extLst>
                <a:ext uri="{FF2B5EF4-FFF2-40B4-BE49-F238E27FC236}">
                  <a16:creationId xmlns:a16="http://schemas.microsoft.com/office/drawing/2014/main" id="{5ACE1BC2-0B98-4199-A7C3-F733D796B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32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4" name="Line 591">
              <a:extLst>
                <a:ext uri="{FF2B5EF4-FFF2-40B4-BE49-F238E27FC236}">
                  <a16:creationId xmlns:a16="http://schemas.microsoft.com/office/drawing/2014/main" id="{15A0704B-648A-47FF-B31E-B8E22854E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35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5" name="Line 592">
              <a:extLst>
                <a:ext uri="{FF2B5EF4-FFF2-40B4-BE49-F238E27FC236}">
                  <a16:creationId xmlns:a16="http://schemas.microsoft.com/office/drawing/2014/main" id="{97DD2010-9BF1-4732-9E3F-0B6FBE62AF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389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6" name="Line 593">
              <a:extLst>
                <a:ext uri="{FF2B5EF4-FFF2-40B4-BE49-F238E27FC236}">
                  <a16:creationId xmlns:a16="http://schemas.microsoft.com/office/drawing/2014/main" id="{AFE05E92-3BC6-4F6C-94A7-E979EA5C3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42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7" name="Line 594">
              <a:extLst>
                <a:ext uri="{FF2B5EF4-FFF2-40B4-BE49-F238E27FC236}">
                  <a16:creationId xmlns:a16="http://schemas.microsoft.com/office/drawing/2014/main" id="{E0119967-A7D3-459B-A77F-13AB51F44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45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8" name="Line 595">
              <a:extLst>
                <a:ext uri="{FF2B5EF4-FFF2-40B4-BE49-F238E27FC236}">
                  <a16:creationId xmlns:a16="http://schemas.microsoft.com/office/drawing/2014/main" id="{F0583C8D-0F34-4CC6-B3B1-0DB3DFBE96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48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09" name="Line 596">
              <a:extLst>
                <a:ext uri="{FF2B5EF4-FFF2-40B4-BE49-F238E27FC236}">
                  <a16:creationId xmlns:a16="http://schemas.microsoft.com/office/drawing/2014/main" id="{5A3E3193-4E7F-4492-9166-9E73A66A0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51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0" name="Line 597">
              <a:extLst>
                <a:ext uri="{FF2B5EF4-FFF2-40B4-BE49-F238E27FC236}">
                  <a16:creationId xmlns:a16="http://schemas.microsoft.com/office/drawing/2014/main" id="{744C1016-2B25-4F1F-807C-7386650A0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549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1" name="Line 598">
              <a:extLst>
                <a:ext uri="{FF2B5EF4-FFF2-40B4-BE49-F238E27FC236}">
                  <a16:creationId xmlns:a16="http://schemas.microsoft.com/office/drawing/2014/main" id="{0A442F45-8C56-4EBC-BF16-15EC17C771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58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2" name="Line 599">
              <a:extLst>
                <a:ext uri="{FF2B5EF4-FFF2-40B4-BE49-F238E27FC236}">
                  <a16:creationId xmlns:a16="http://schemas.microsoft.com/office/drawing/2014/main" id="{F64DC8DE-AD48-496C-82E2-128ED6DEC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61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3" name="Line 600">
              <a:extLst>
                <a:ext uri="{FF2B5EF4-FFF2-40B4-BE49-F238E27FC236}">
                  <a16:creationId xmlns:a16="http://schemas.microsoft.com/office/drawing/2014/main" id="{9C9247FA-9C06-4767-A89A-968D8B11F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64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4" name="Line 601">
              <a:extLst>
                <a:ext uri="{FF2B5EF4-FFF2-40B4-BE49-F238E27FC236}">
                  <a16:creationId xmlns:a16="http://schemas.microsoft.com/office/drawing/2014/main" id="{619DF4C0-40EF-4AB4-8662-C1EABC217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67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5" name="Line 602">
              <a:extLst>
                <a:ext uri="{FF2B5EF4-FFF2-40B4-BE49-F238E27FC236}">
                  <a16:creationId xmlns:a16="http://schemas.microsoft.com/office/drawing/2014/main" id="{5B87A2C4-1776-49E3-987E-3404EBAAC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708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6" name="Line 603">
              <a:extLst>
                <a:ext uri="{FF2B5EF4-FFF2-40B4-BE49-F238E27FC236}">
                  <a16:creationId xmlns:a16="http://schemas.microsoft.com/office/drawing/2014/main" id="{A201C4AA-781B-4CBF-BC83-4E1EA818E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739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7" name="Line 604">
              <a:extLst>
                <a:ext uri="{FF2B5EF4-FFF2-40B4-BE49-F238E27FC236}">
                  <a16:creationId xmlns:a16="http://schemas.microsoft.com/office/drawing/2014/main" id="{9EA5D167-13FB-403F-B430-E937B342A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770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8" name="Line 605">
              <a:extLst>
                <a:ext uri="{FF2B5EF4-FFF2-40B4-BE49-F238E27FC236}">
                  <a16:creationId xmlns:a16="http://schemas.microsoft.com/office/drawing/2014/main" id="{588B9104-7385-4112-9BC2-386D64CC0C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806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19" name="Line 606">
              <a:extLst>
                <a:ext uri="{FF2B5EF4-FFF2-40B4-BE49-F238E27FC236}">
                  <a16:creationId xmlns:a16="http://schemas.microsoft.com/office/drawing/2014/main" id="{C4FC55B9-106C-49F7-82C2-3F2D79764D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837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0" name="Line 607">
              <a:extLst>
                <a:ext uri="{FF2B5EF4-FFF2-40B4-BE49-F238E27FC236}">
                  <a16:creationId xmlns:a16="http://schemas.microsoft.com/office/drawing/2014/main" id="{737B178F-7EB7-4820-815D-26ACE49C0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868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1" name="Line 608">
              <a:extLst>
                <a:ext uri="{FF2B5EF4-FFF2-40B4-BE49-F238E27FC236}">
                  <a16:creationId xmlns:a16="http://schemas.microsoft.com/office/drawing/2014/main" id="{9C18E1C3-D762-434F-A118-D599FE623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899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2" name="Line 609">
              <a:extLst>
                <a:ext uri="{FF2B5EF4-FFF2-40B4-BE49-F238E27FC236}">
                  <a16:creationId xmlns:a16="http://schemas.microsoft.com/office/drawing/2014/main" id="{4D97DE93-F207-41EB-9A0A-FC791B4E5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930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3" name="Line 610">
              <a:extLst>
                <a:ext uri="{FF2B5EF4-FFF2-40B4-BE49-F238E27FC236}">
                  <a16:creationId xmlns:a16="http://schemas.microsoft.com/office/drawing/2014/main" id="{E31639A3-74C9-41B4-A867-F0CCCF63D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96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4" name="Line 611">
              <a:extLst>
                <a:ext uri="{FF2B5EF4-FFF2-40B4-BE49-F238E27FC236}">
                  <a16:creationId xmlns:a16="http://schemas.microsoft.com/office/drawing/2014/main" id="{7494E6A4-1BB1-4FAA-9038-B9AD0437C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99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5" name="Line 612">
              <a:extLst>
                <a:ext uri="{FF2B5EF4-FFF2-40B4-BE49-F238E27FC236}">
                  <a16:creationId xmlns:a16="http://schemas.microsoft.com/office/drawing/2014/main" id="{5AE3A137-5559-4411-9FEF-24C8C4CE3A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02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6" name="Line 613">
              <a:extLst>
                <a:ext uri="{FF2B5EF4-FFF2-40B4-BE49-F238E27FC236}">
                  <a16:creationId xmlns:a16="http://schemas.microsoft.com/office/drawing/2014/main" id="{2D27A3BF-B802-4D4D-8AF5-FE2CDB89BA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05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7" name="Line 614">
              <a:extLst>
                <a:ext uri="{FF2B5EF4-FFF2-40B4-BE49-F238E27FC236}">
                  <a16:creationId xmlns:a16="http://schemas.microsoft.com/office/drawing/2014/main" id="{6C71B40A-8DB4-4C37-94DB-DDE8096C7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09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8" name="Line 615">
              <a:extLst>
                <a:ext uri="{FF2B5EF4-FFF2-40B4-BE49-F238E27FC236}">
                  <a16:creationId xmlns:a16="http://schemas.microsoft.com/office/drawing/2014/main" id="{8AB3E66B-10BF-47EB-B17D-A5E227164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12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29" name="Line 616">
              <a:extLst>
                <a:ext uri="{FF2B5EF4-FFF2-40B4-BE49-F238E27FC236}">
                  <a16:creationId xmlns:a16="http://schemas.microsoft.com/office/drawing/2014/main" id="{D2EAB34D-05A9-4A1F-8DD6-2649F324B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15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0" name="Line 617">
              <a:extLst>
                <a:ext uri="{FF2B5EF4-FFF2-40B4-BE49-F238E27FC236}">
                  <a16:creationId xmlns:a16="http://schemas.microsoft.com/office/drawing/2014/main" id="{B059C91A-F9E6-4360-AA8D-1486CDD86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18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1" name="Line 618">
              <a:extLst>
                <a:ext uri="{FF2B5EF4-FFF2-40B4-BE49-F238E27FC236}">
                  <a16:creationId xmlns:a16="http://schemas.microsoft.com/office/drawing/2014/main" id="{837C2149-8E02-4B86-A503-3BBF6196B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21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2" name="Line 619">
              <a:extLst>
                <a:ext uri="{FF2B5EF4-FFF2-40B4-BE49-F238E27FC236}">
                  <a16:creationId xmlns:a16="http://schemas.microsoft.com/office/drawing/2014/main" id="{76204DA7-DCBA-4303-BD62-BDBCA8ADF4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25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3" name="Line 620">
              <a:extLst>
                <a:ext uri="{FF2B5EF4-FFF2-40B4-BE49-F238E27FC236}">
                  <a16:creationId xmlns:a16="http://schemas.microsoft.com/office/drawing/2014/main" id="{32C42492-24BC-46D5-960C-48645ED98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28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4" name="Line 621">
              <a:extLst>
                <a:ext uri="{FF2B5EF4-FFF2-40B4-BE49-F238E27FC236}">
                  <a16:creationId xmlns:a16="http://schemas.microsoft.com/office/drawing/2014/main" id="{93595DF7-89C0-4F3B-AAC5-D541F6404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31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5" name="Line 622">
              <a:extLst>
                <a:ext uri="{FF2B5EF4-FFF2-40B4-BE49-F238E27FC236}">
                  <a16:creationId xmlns:a16="http://schemas.microsoft.com/office/drawing/2014/main" id="{CE9DBDC9-3E9E-4DB9-9FF0-AEC8F381F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34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6" name="Line 623">
              <a:extLst>
                <a:ext uri="{FF2B5EF4-FFF2-40B4-BE49-F238E27FC236}">
                  <a16:creationId xmlns:a16="http://schemas.microsoft.com/office/drawing/2014/main" id="{762B1BC8-B080-4D9C-B962-6E3FA4932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37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7" name="Line 624">
              <a:extLst>
                <a:ext uri="{FF2B5EF4-FFF2-40B4-BE49-F238E27FC236}">
                  <a16:creationId xmlns:a16="http://schemas.microsoft.com/office/drawing/2014/main" id="{541FFAC1-0A56-4129-8C12-074A9155F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41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8" name="Line 625">
              <a:extLst>
                <a:ext uri="{FF2B5EF4-FFF2-40B4-BE49-F238E27FC236}">
                  <a16:creationId xmlns:a16="http://schemas.microsoft.com/office/drawing/2014/main" id="{A09C0FD8-5476-4914-BCD9-058BCDD95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44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39" name="Line 626">
              <a:extLst>
                <a:ext uri="{FF2B5EF4-FFF2-40B4-BE49-F238E27FC236}">
                  <a16:creationId xmlns:a16="http://schemas.microsoft.com/office/drawing/2014/main" id="{F57EA69C-0AF5-4F43-81F3-6CDAB46CC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47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0" name="Line 627">
              <a:extLst>
                <a:ext uri="{FF2B5EF4-FFF2-40B4-BE49-F238E27FC236}">
                  <a16:creationId xmlns:a16="http://schemas.microsoft.com/office/drawing/2014/main" id="{FCEE4387-BCBB-481E-9A69-15554659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50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1" name="Line 628">
              <a:extLst>
                <a:ext uri="{FF2B5EF4-FFF2-40B4-BE49-F238E27FC236}">
                  <a16:creationId xmlns:a16="http://schemas.microsoft.com/office/drawing/2014/main" id="{357CC661-4FC4-4B8B-82EC-14F54FCCF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53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2" name="Line 629">
              <a:extLst>
                <a:ext uri="{FF2B5EF4-FFF2-40B4-BE49-F238E27FC236}">
                  <a16:creationId xmlns:a16="http://schemas.microsoft.com/office/drawing/2014/main" id="{FE240C97-DAEE-48D0-86C1-DB7FEB78F1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57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3" name="Line 630">
              <a:extLst>
                <a:ext uri="{FF2B5EF4-FFF2-40B4-BE49-F238E27FC236}">
                  <a16:creationId xmlns:a16="http://schemas.microsoft.com/office/drawing/2014/main" id="{0CDB1735-2F6E-4C1B-82BB-FC1BF2964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60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4" name="Line 631">
              <a:extLst>
                <a:ext uri="{FF2B5EF4-FFF2-40B4-BE49-F238E27FC236}">
                  <a16:creationId xmlns:a16="http://schemas.microsoft.com/office/drawing/2014/main" id="{571287BF-7E71-4338-A2E7-DCA5D66A1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631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5" name="Line 632">
              <a:extLst>
                <a:ext uri="{FF2B5EF4-FFF2-40B4-BE49-F238E27FC236}">
                  <a16:creationId xmlns:a16="http://schemas.microsoft.com/office/drawing/2014/main" id="{8572B81A-76B4-411C-B612-FD6742F6E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66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6" name="Line 633">
              <a:extLst>
                <a:ext uri="{FF2B5EF4-FFF2-40B4-BE49-F238E27FC236}">
                  <a16:creationId xmlns:a16="http://schemas.microsoft.com/office/drawing/2014/main" id="{8697AABD-A810-4DC4-B034-9D5E0EBD8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69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7" name="Line 634">
              <a:extLst>
                <a:ext uri="{FF2B5EF4-FFF2-40B4-BE49-F238E27FC236}">
                  <a16:creationId xmlns:a16="http://schemas.microsoft.com/office/drawing/2014/main" id="{41FC6735-1A2B-4CB0-8595-CE825974E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729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8" name="Line 635">
              <a:extLst>
                <a:ext uri="{FF2B5EF4-FFF2-40B4-BE49-F238E27FC236}">
                  <a16:creationId xmlns:a16="http://schemas.microsoft.com/office/drawing/2014/main" id="{092503A4-0683-4EC4-B45B-C26B6E4A1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760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49" name="Line 636">
              <a:extLst>
                <a:ext uri="{FF2B5EF4-FFF2-40B4-BE49-F238E27FC236}">
                  <a16:creationId xmlns:a16="http://schemas.microsoft.com/office/drawing/2014/main" id="{A1CAAFD1-BF18-45B2-A7FC-48775AC0F5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79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0" name="Line 637">
              <a:extLst>
                <a:ext uri="{FF2B5EF4-FFF2-40B4-BE49-F238E27FC236}">
                  <a16:creationId xmlns:a16="http://schemas.microsoft.com/office/drawing/2014/main" id="{646AE841-761A-44CD-B71A-98955B3A6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2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1" name="Line 638">
              <a:extLst>
                <a:ext uri="{FF2B5EF4-FFF2-40B4-BE49-F238E27FC236}">
                  <a16:creationId xmlns:a16="http://schemas.microsoft.com/office/drawing/2014/main" id="{DAD4656B-5D67-4ACE-B452-7C164AB0C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5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2" name="Line 639">
              <a:extLst>
                <a:ext uri="{FF2B5EF4-FFF2-40B4-BE49-F238E27FC236}">
                  <a16:creationId xmlns:a16="http://schemas.microsoft.com/office/drawing/2014/main" id="{FD399A4C-1EF1-4595-9C3E-72C0F3F188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8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3" name="Line 640">
              <a:extLst>
                <a:ext uri="{FF2B5EF4-FFF2-40B4-BE49-F238E27FC236}">
                  <a16:creationId xmlns:a16="http://schemas.microsoft.com/office/drawing/2014/main" id="{2725DE5F-9B23-4406-AA13-18EA1E68B0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92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4" name="Line 641">
              <a:extLst>
                <a:ext uri="{FF2B5EF4-FFF2-40B4-BE49-F238E27FC236}">
                  <a16:creationId xmlns:a16="http://schemas.microsoft.com/office/drawing/2014/main" id="{B48B9900-0722-4844-B496-BE683E328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95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5" name="Line 642">
              <a:extLst>
                <a:ext uri="{FF2B5EF4-FFF2-40B4-BE49-F238E27FC236}">
                  <a16:creationId xmlns:a16="http://schemas.microsoft.com/office/drawing/2014/main" id="{95A4C90A-4DCF-4DC7-AAD6-0B3C6EE75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982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6" name="Line 643">
              <a:extLst>
                <a:ext uri="{FF2B5EF4-FFF2-40B4-BE49-F238E27FC236}">
                  <a16:creationId xmlns:a16="http://schemas.microsoft.com/office/drawing/2014/main" id="{16C8AE61-201C-4C09-8D2A-4911B0CBD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401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7" name="Line 644">
              <a:extLst>
                <a:ext uri="{FF2B5EF4-FFF2-40B4-BE49-F238E27FC236}">
                  <a16:creationId xmlns:a16="http://schemas.microsoft.com/office/drawing/2014/main" id="{B944B8F4-C289-4938-A834-4E8A6FA0C3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13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8" name="Freeform 645">
              <a:extLst>
                <a:ext uri="{FF2B5EF4-FFF2-40B4-BE49-F238E27FC236}">
                  <a16:creationId xmlns:a16="http://schemas.microsoft.com/office/drawing/2014/main" id="{7A5B0BBA-9183-48A7-A8D8-9B8E7A976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2193"/>
              <a:ext cx="309" cy="335"/>
            </a:xfrm>
            <a:custGeom>
              <a:avLst/>
              <a:gdLst>
                <a:gd name="T0" fmla="*/ 1591 w 60"/>
                <a:gd name="T1" fmla="*/ 557 h 65"/>
                <a:gd name="T2" fmla="*/ 1035 w 60"/>
                <a:gd name="T3" fmla="*/ 0 h 65"/>
                <a:gd name="T4" fmla="*/ 1035 w 60"/>
                <a:gd name="T5" fmla="*/ 320 h 65"/>
                <a:gd name="T6" fmla="*/ 850 w 60"/>
                <a:gd name="T7" fmla="*/ 320 h 65"/>
                <a:gd name="T8" fmla="*/ 767 w 60"/>
                <a:gd name="T9" fmla="*/ 320 h 65"/>
                <a:gd name="T10" fmla="*/ 690 w 60"/>
                <a:gd name="T11" fmla="*/ 320 h 65"/>
                <a:gd name="T12" fmla="*/ 582 w 60"/>
                <a:gd name="T13" fmla="*/ 345 h 65"/>
                <a:gd name="T14" fmla="*/ 530 w 60"/>
                <a:gd name="T15" fmla="*/ 371 h 65"/>
                <a:gd name="T16" fmla="*/ 453 w 60"/>
                <a:gd name="T17" fmla="*/ 397 h 65"/>
                <a:gd name="T18" fmla="*/ 371 w 60"/>
                <a:gd name="T19" fmla="*/ 423 h 65"/>
                <a:gd name="T20" fmla="*/ 319 w 60"/>
                <a:gd name="T21" fmla="*/ 479 h 65"/>
                <a:gd name="T22" fmla="*/ 237 w 60"/>
                <a:gd name="T23" fmla="*/ 531 h 65"/>
                <a:gd name="T24" fmla="*/ 185 w 60"/>
                <a:gd name="T25" fmla="*/ 557 h 65"/>
                <a:gd name="T26" fmla="*/ 134 w 60"/>
                <a:gd name="T27" fmla="*/ 639 h 65"/>
                <a:gd name="T28" fmla="*/ 108 w 60"/>
                <a:gd name="T29" fmla="*/ 691 h 65"/>
                <a:gd name="T30" fmla="*/ 52 w 60"/>
                <a:gd name="T31" fmla="*/ 742 h 65"/>
                <a:gd name="T32" fmla="*/ 26 w 60"/>
                <a:gd name="T33" fmla="*/ 799 h 65"/>
                <a:gd name="T34" fmla="*/ 0 w 60"/>
                <a:gd name="T35" fmla="*/ 876 h 65"/>
                <a:gd name="T36" fmla="*/ 0 w 60"/>
                <a:gd name="T37" fmla="*/ 959 h 65"/>
                <a:gd name="T38" fmla="*/ 0 w 60"/>
                <a:gd name="T39" fmla="*/ 1010 h 65"/>
                <a:gd name="T40" fmla="*/ 0 w 60"/>
                <a:gd name="T41" fmla="*/ 1727 h 65"/>
                <a:gd name="T42" fmla="*/ 453 w 60"/>
                <a:gd name="T43" fmla="*/ 1727 h 65"/>
                <a:gd name="T44" fmla="*/ 453 w 60"/>
                <a:gd name="T45" fmla="*/ 1010 h 65"/>
                <a:gd name="T46" fmla="*/ 453 w 60"/>
                <a:gd name="T47" fmla="*/ 984 h 65"/>
                <a:gd name="T48" fmla="*/ 453 w 60"/>
                <a:gd name="T49" fmla="*/ 984 h 65"/>
                <a:gd name="T50" fmla="*/ 453 w 60"/>
                <a:gd name="T51" fmla="*/ 959 h 65"/>
                <a:gd name="T52" fmla="*/ 479 w 60"/>
                <a:gd name="T53" fmla="*/ 928 h 65"/>
                <a:gd name="T54" fmla="*/ 479 w 60"/>
                <a:gd name="T55" fmla="*/ 902 h 65"/>
                <a:gd name="T56" fmla="*/ 505 w 60"/>
                <a:gd name="T57" fmla="*/ 902 h 65"/>
                <a:gd name="T58" fmla="*/ 556 w 60"/>
                <a:gd name="T59" fmla="*/ 850 h 65"/>
                <a:gd name="T60" fmla="*/ 608 w 60"/>
                <a:gd name="T61" fmla="*/ 825 h 65"/>
                <a:gd name="T62" fmla="*/ 690 w 60"/>
                <a:gd name="T63" fmla="*/ 825 h 65"/>
                <a:gd name="T64" fmla="*/ 767 w 60"/>
                <a:gd name="T65" fmla="*/ 799 h 65"/>
                <a:gd name="T66" fmla="*/ 850 w 60"/>
                <a:gd name="T67" fmla="*/ 799 h 65"/>
                <a:gd name="T68" fmla="*/ 1035 w 60"/>
                <a:gd name="T69" fmla="*/ 799 h 65"/>
                <a:gd name="T70" fmla="*/ 1035 w 60"/>
                <a:gd name="T71" fmla="*/ 1113 h 65"/>
                <a:gd name="T72" fmla="*/ 1591 w 60"/>
                <a:gd name="T73" fmla="*/ 557 h 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" h="65">
                  <a:moveTo>
                    <a:pt x="60" y="21"/>
                  </a:moveTo>
                  <a:lnTo>
                    <a:pt x="39" y="0"/>
                  </a:lnTo>
                  <a:lnTo>
                    <a:pt x="39" y="12"/>
                  </a:lnTo>
                  <a:lnTo>
                    <a:pt x="32" y="12"/>
                  </a:lnTo>
                  <a:lnTo>
                    <a:pt x="29" y="12"/>
                  </a:lnTo>
                  <a:lnTo>
                    <a:pt x="26" y="12"/>
                  </a:lnTo>
                  <a:lnTo>
                    <a:pt x="22" y="13"/>
                  </a:lnTo>
                  <a:lnTo>
                    <a:pt x="20" y="14"/>
                  </a:lnTo>
                  <a:lnTo>
                    <a:pt x="17" y="15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9" y="20"/>
                  </a:lnTo>
                  <a:lnTo>
                    <a:pt x="7" y="21"/>
                  </a:lnTo>
                  <a:lnTo>
                    <a:pt x="5" y="24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0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65"/>
                  </a:lnTo>
                  <a:lnTo>
                    <a:pt x="17" y="65"/>
                  </a:lnTo>
                  <a:lnTo>
                    <a:pt x="17" y="38"/>
                  </a:lnTo>
                  <a:lnTo>
                    <a:pt x="17" y="37"/>
                  </a:lnTo>
                  <a:lnTo>
                    <a:pt x="17" y="36"/>
                  </a:lnTo>
                  <a:lnTo>
                    <a:pt x="18" y="35"/>
                  </a:lnTo>
                  <a:lnTo>
                    <a:pt x="18" y="34"/>
                  </a:lnTo>
                  <a:lnTo>
                    <a:pt x="19" y="34"/>
                  </a:lnTo>
                  <a:lnTo>
                    <a:pt x="21" y="32"/>
                  </a:lnTo>
                  <a:lnTo>
                    <a:pt x="23" y="31"/>
                  </a:lnTo>
                  <a:lnTo>
                    <a:pt x="26" y="31"/>
                  </a:lnTo>
                  <a:lnTo>
                    <a:pt x="29" y="30"/>
                  </a:lnTo>
                  <a:lnTo>
                    <a:pt x="32" y="30"/>
                  </a:lnTo>
                  <a:lnTo>
                    <a:pt x="39" y="30"/>
                  </a:lnTo>
                  <a:lnTo>
                    <a:pt x="39" y="42"/>
                  </a:lnTo>
                  <a:lnTo>
                    <a:pt x="60" y="21"/>
                  </a:lnTo>
                  <a:close/>
                </a:path>
              </a:pathLst>
            </a:custGeom>
            <a:solidFill>
              <a:srgbClr val="9B2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59" name="Freeform 646">
              <a:extLst>
                <a:ext uri="{FF2B5EF4-FFF2-40B4-BE49-F238E27FC236}">
                  <a16:creationId xmlns:a16="http://schemas.microsoft.com/office/drawing/2014/main" id="{1945F891-8E13-4C9D-8F68-F32F4566E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3564"/>
              <a:ext cx="309" cy="341"/>
            </a:xfrm>
            <a:custGeom>
              <a:avLst/>
              <a:gdLst>
                <a:gd name="T0" fmla="*/ 1591 w 60"/>
                <a:gd name="T1" fmla="*/ 1204 h 66"/>
                <a:gd name="T2" fmla="*/ 1035 w 60"/>
                <a:gd name="T3" fmla="*/ 1762 h 66"/>
                <a:gd name="T4" fmla="*/ 1035 w 60"/>
                <a:gd name="T5" fmla="*/ 1442 h 66"/>
                <a:gd name="T6" fmla="*/ 850 w 60"/>
                <a:gd name="T7" fmla="*/ 1442 h 66"/>
                <a:gd name="T8" fmla="*/ 767 w 60"/>
                <a:gd name="T9" fmla="*/ 1442 h 66"/>
                <a:gd name="T10" fmla="*/ 690 w 60"/>
                <a:gd name="T11" fmla="*/ 1416 h 66"/>
                <a:gd name="T12" fmla="*/ 582 w 60"/>
                <a:gd name="T13" fmla="*/ 1416 h 66"/>
                <a:gd name="T14" fmla="*/ 530 w 60"/>
                <a:gd name="T15" fmla="*/ 1390 h 66"/>
                <a:gd name="T16" fmla="*/ 453 w 60"/>
                <a:gd name="T17" fmla="*/ 1364 h 66"/>
                <a:gd name="T18" fmla="*/ 371 w 60"/>
                <a:gd name="T19" fmla="*/ 1307 h 66"/>
                <a:gd name="T20" fmla="*/ 319 w 60"/>
                <a:gd name="T21" fmla="*/ 1281 h 66"/>
                <a:gd name="T22" fmla="*/ 237 w 60"/>
                <a:gd name="T23" fmla="*/ 1230 h 66"/>
                <a:gd name="T24" fmla="*/ 185 w 60"/>
                <a:gd name="T25" fmla="*/ 1173 h 66"/>
                <a:gd name="T26" fmla="*/ 134 w 60"/>
                <a:gd name="T27" fmla="*/ 1121 h 66"/>
                <a:gd name="T28" fmla="*/ 108 w 60"/>
                <a:gd name="T29" fmla="*/ 1070 h 66"/>
                <a:gd name="T30" fmla="*/ 52 w 60"/>
                <a:gd name="T31" fmla="*/ 1013 h 66"/>
                <a:gd name="T32" fmla="*/ 26 w 60"/>
                <a:gd name="T33" fmla="*/ 935 h 66"/>
                <a:gd name="T34" fmla="*/ 0 w 60"/>
                <a:gd name="T35" fmla="*/ 884 h 66"/>
                <a:gd name="T36" fmla="*/ 0 w 60"/>
                <a:gd name="T37" fmla="*/ 801 h 66"/>
                <a:gd name="T38" fmla="*/ 0 w 60"/>
                <a:gd name="T39" fmla="*/ 723 h 66"/>
                <a:gd name="T40" fmla="*/ 0 w 60"/>
                <a:gd name="T41" fmla="*/ 0 h 66"/>
                <a:gd name="T42" fmla="*/ 453 w 60"/>
                <a:gd name="T43" fmla="*/ 0 h 66"/>
                <a:gd name="T44" fmla="*/ 453 w 60"/>
                <a:gd name="T45" fmla="*/ 723 h 66"/>
                <a:gd name="T46" fmla="*/ 453 w 60"/>
                <a:gd name="T47" fmla="*/ 749 h 66"/>
                <a:gd name="T48" fmla="*/ 453 w 60"/>
                <a:gd name="T49" fmla="*/ 775 h 66"/>
                <a:gd name="T50" fmla="*/ 453 w 60"/>
                <a:gd name="T51" fmla="*/ 801 h 66"/>
                <a:gd name="T52" fmla="*/ 479 w 60"/>
                <a:gd name="T53" fmla="*/ 827 h 66"/>
                <a:gd name="T54" fmla="*/ 479 w 60"/>
                <a:gd name="T55" fmla="*/ 827 h 66"/>
                <a:gd name="T56" fmla="*/ 505 w 60"/>
                <a:gd name="T57" fmla="*/ 853 h 66"/>
                <a:gd name="T58" fmla="*/ 556 w 60"/>
                <a:gd name="T59" fmla="*/ 884 h 66"/>
                <a:gd name="T60" fmla="*/ 608 w 60"/>
                <a:gd name="T61" fmla="*/ 909 h 66"/>
                <a:gd name="T62" fmla="*/ 690 w 60"/>
                <a:gd name="T63" fmla="*/ 935 h 66"/>
                <a:gd name="T64" fmla="*/ 767 w 60"/>
                <a:gd name="T65" fmla="*/ 961 h 66"/>
                <a:gd name="T66" fmla="*/ 850 w 60"/>
                <a:gd name="T67" fmla="*/ 961 h 66"/>
                <a:gd name="T68" fmla="*/ 1035 w 60"/>
                <a:gd name="T69" fmla="*/ 961 h 66"/>
                <a:gd name="T70" fmla="*/ 1035 w 60"/>
                <a:gd name="T71" fmla="*/ 615 h 66"/>
                <a:gd name="T72" fmla="*/ 1591 w 60"/>
                <a:gd name="T73" fmla="*/ 1204 h 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" h="66">
                  <a:moveTo>
                    <a:pt x="60" y="45"/>
                  </a:moveTo>
                  <a:lnTo>
                    <a:pt x="39" y="66"/>
                  </a:lnTo>
                  <a:lnTo>
                    <a:pt x="39" y="54"/>
                  </a:lnTo>
                  <a:lnTo>
                    <a:pt x="32" y="54"/>
                  </a:lnTo>
                  <a:lnTo>
                    <a:pt x="29" y="54"/>
                  </a:lnTo>
                  <a:lnTo>
                    <a:pt x="26" y="53"/>
                  </a:lnTo>
                  <a:lnTo>
                    <a:pt x="22" y="53"/>
                  </a:lnTo>
                  <a:lnTo>
                    <a:pt x="20" y="52"/>
                  </a:lnTo>
                  <a:lnTo>
                    <a:pt x="17" y="51"/>
                  </a:lnTo>
                  <a:lnTo>
                    <a:pt x="14" y="49"/>
                  </a:lnTo>
                  <a:lnTo>
                    <a:pt x="12" y="48"/>
                  </a:lnTo>
                  <a:lnTo>
                    <a:pt x="9" y="46"/>
                  </a:lnTo>
                  <a:lnTo>
                    <a:pt x="7" y="44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7"/>
                  </a:lnTo>
                  <a:lnTo>
                    <a:pt x="17" y="28"/>
                  </a:lnTo>
                  <a:lnTo>
                    <a:pt x="17" y="29"/>
                  </a:lnTo>
                  <a:lnTo>
                    <a:pt x="17" y="30"/>
                  </a:lnTo>
                  <a:lnTo>
                    <a:pt x="18" y="31"/>
                  </a:lnTo>
                  <a:lnTo>
                    <a:pt x="19" y="32"/>
                  </a:lnTo>
                  <a:lnTo>
                    <a:pt x="21" y="33"/>
                  </a:lnTo>
                  <a:lnTo>
                    <a:pt x="23" y="34"/>
                  </a:lnTo>
                  <a:lnTo>
                    <a:pt x="26" y="35"/>
                  </a:lnTo>
                  <a:lnTo>
                    <a:pt x="29" y="36"/>
                  </a:lnTo>
                  <a:lnTo>
                    <a:pt x="32" y="36"/>
                  </a:lnTo>
                  <a:lnTo>
                    <a:pt x="39" y="36"/>
                  </a:lnTo>
                  <a:lnTo>
                    <a:pt x="39" y="23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9B2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0" name="Freeform 647">
              <a:extLst>
                <a:ext uri="{FF2B5EF4-FFF2-40B4-BE49-F238E27FC236}">
                  <a16:creationId xmlns:a16="http://schemas.microsoft.com/office/drawing/2014/main" id="{807EEBFC-710B-4C79-8515-90F751954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" y="3534"/>
              <a:ext cx="335" cy="314"/>
            </a:xfrm>
            <a:custGeom>
              <a:avLst/>
              <a:gdLst>
                <a:gd name="T0" fmla="*/ 1170 w 65"/>
                <a:gd name="T1" fmla="*/ 0 h 61"/>
                <a:gd name="T2" fmla="*/ 1727 w 65"/>
                <a:gd name="T3" fmla="*/ 556 h 61"/>
                <a:gd name="T4" fmla="*/ 1407 w 65"/>
                <a:gd name="T5" fmla="*/ 582 h 61"/>
                <a:gd name="T6" fmla="*/ 1407 w 65"/>
                <a:gd name="T7" fmla="*/ 767 h 61"/>
                <a:gd name="T8" fmla="*/ 1407 w 65"/>
                <a:gd name="T9" fmla="*/ 849 h 61"/>
                <a:gd name="T10" fmla="*/ 1407 w 65"/>
                <a:gd name="T11" fmla="*/ 927 h 61"/>
                <a:gd name="T12" fmla="*/ 1381 w 65"/>
                <a:gd name="T13" fmla="*/ 1009 h 61"/>
                <a:gd name="T14" fmla="*/ 1355 w 65"/>
                <a:gd name="T15" fmla="*/ 1086 h 61"/>
                <a:gd name="T16" fmla="*/ 1330 w 65"/>
                <a:gd name="T17" fmla="*/ 1163 h 61"/>
                <a:gd name="T18" fmla="*/ 1304 w 65"/>
                <a:gd name="T19" fmla="*/ 1246 h 61"/>
                <a:gd name="T20" fmla="*/ 1247 w 65"/>
                <a:gd name="T21" fmla="*/ 1297 h 61"/>
                <a:gd name="T22" fmla="*/ 1221 w 65"/>
                <a:gd name="T23" fmla="*/ 1354 h 61"/>
                <a:gd name="T24" fmla="*/ 1170 w 65"/>
                <a:gd name="T25" fmla="*/ 1405 h 61"/>
                <a:gd name="T26" fmla="*/ 1113 w 65"/>
                <a:gd name="T27" fmla="*/ 1457 h 61"/>
                <a:gd name="T28" fmla="*/ 1062 w 65"/>
                <a:gd name="T29" fmla="*/ 1508 h 61"/>
                <a:gd name="T30" fmla="*/ 984 w 65"/>
                <a:gd name="T31" fmla="*/ 1539 h 61"/>
                <a:gd name="T32" fmla="*/ 928 w 65"/>
                <a:gd name="T33" fmla="*/ 1565 h 61"/>
                <a:gd name="T34" fmla="*/ 850 w 65"/>
                <a:gd name="T35" fmla="*/ 1591 h 61"/>
                <a:gd name="T36" fmla="*/ 799 w 65"/>
                <a:gd name="T37" fmla="*/ 1616 h 61"/>
                <a:gd name="T38" fmla="*/ 716 w 65"/>
                <a:gd name="T39" fmla="*/ 1616 h 61"/>
                <a:gd name="T40" fmla="*/ 0 w 65"/>
                <a:gd name="T41" fmla="*/ 1616 h 61"/>
                <a:gd name="T42" fmla="*/ 0 w 65"/>
                <a:gd name="T43" fmla="*/ 1163 h 61"/>
                <a:gd name="T44" fmla="*/ 716 w 65"/>
                <a:gd name="T45" fmla="*/ 1163 h 61"/>
                <a:gd name="T46" fmla="*/ 742 w 65"/>
                <a:gd name="T47" fmla="*/ 1163 h 61"/>
                <a:gd name="T48" fmla="*/ 768 w 65"/>
                <a:gd name="T49" fmla="*/ 1163 h 61"/>
                <a:gd name="T50" fmla="*/ 768 w 65"/>
                <a:gd name="T51" fmla="*/ 1138 h 61"/>
                <a:gd name="T52" fmla="*/ 799 w 65"/>
                <a:gd name="T53" fmla="*/ 1138 h 61"/>
                <a:gd name="T54" fmla="*/ 825 w 65"/>
                <a:gd name="T55" fmla="*/ 1112 h 61"/>
                <a:gd name="T56" fmla="*/ 850 w 65"/>
                <a:gd name="T57" fmla="*/ 1086 h 61"/>
                <a:gd name="T58" fmla="*/ 876 w 65"/>
                <a:gd name="T59" fmla="*/ 1035 h 61"/>
                <a:gd name="T60" fmla="*/ 902 w 65"/>
                <a:gd name="T61" fmla="*/ 978 h 61"/>
                <a:gd name="T62" fmla="*/ 902 w 65"/>
                <a:gd name="T63" fmla="*/ 927 h 61"/>
                <a:gd name="T64" fmla="*/ 928 w 65"/>
                <a:gd name="T65" fmla="*/ 849 h 61"/>
                <a:gd name="T66" fmla="*/ 928 w 65"/>
                <a:gd name="T67" fmla="*/ 767 h 61"/>
                <a:gd name="T68" fmla="*/ 928 w 65"/>
                <a:gd name="T69" fmla="*/ 582 h 61"/>
                <a:gd name="T70" fmla="*/ 613 w 65"/>
                <a:gd name="T71" fmla="*/ 556 h 61"/>
                <a:gd name="T72" fmla="*/ 1170 w 65"/>
                <a:gd name="T73" fmla="*/ 0 h 6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5" h="61">
                  <a:moveTo>
                    <a:pt x="44" y="0"/>
                  </a:moveTo>
                  <a:lnTo>
                    <a:pt x="65" y="21"/>
                  </a:lnTo>
                  <a:lnTo>
                    <a:pt x="53" y="22"/>
                  </a:lnTo>
                  <a:lnTo>
                    <a:pt x="53" y="29"/>
                  </a:lnTo>
                  <a:lnTo>
                    <a:pt x="53" y="32"/>
                  </a:lnTo>
                  <a:lnTo>
                    <a:pt x="53" y="35"/>
                  </a:lnTo>
                  <a:lnTo>
                    <a:pt x="52" y="38"/>
                  </a:lnTo>
                  <a:lnTo>
                    <a:pt x="51" y="41"/>
                  </a:lnTo>
                  <a:lnTo>
                    <a:pt x="50" y="44"/>
                  </a:lnTo>
                  <a:lnTo>
                    <a:pt x="49" y="47"/>
                  </a:lnTo>
                  <a:lnTo>
                    <a:pt x="47" y="49"/>
                  </a:lnTo>
                  <a:lnTo>
                    <a:pt x="46" y="51"/>
                  </a:lnTo>
                  <a:lnTo>
                    <a:pt x="44" y="53"/>
                  </a:lnTo>
                  <a:lnTo>
                    <a:pt x="42" y="55"/>
                  </a:lnTo>
                  <a:lnTo>
                    <a:pt x="40" y="57"/>
                  </a:lnTo>
                  <a:lnTo>
                    <a:pt x="37" y="58"/>
                  </a:lnTo>
                  <a:lnTo>
                    <a:pt x="35" y="59"/>
                  </a:lnTo>
                  <a:lnTo>
                    <a:pt x="32" y="60"/>
                  </a:lnTo>
                  <a:lnTo>
                    <a:pt x="30" y="61"/>
                  </a:lnTo>
                  <a:lnTo>
                    <a:pt x="27" y="61"/>
                  </a:lnTo>
                  <a:lnTo>
                    <a:pt x="0" y="61"/>
                  </a:lnTo>
                  <a:lnTo>
                    <a:pt x="0" y="44"/>
                  </a:lnTo>
                  <a:lnTo>
                    <a:pt x="27" y="44"/>
                  </a:lnTo>
                  <a:lnTo>
                    <a:pt x="28" y="44"/>
                  </a:lnTo>
                  <a:lnTo>
                    <a:pt x="29" y="44"/>
                  </a:lnTo>
                  <a:lnTo>
                    <a:pt x="29" y="43"/>
                  </a:lnTo>
                  <a:lnTo>
                    <a:pt x="30" y="43"/>
                  </a:lnTo>
                  <a:lnTo>
                    <a:pt x="31" y="42"/>
                  </a:lnTo>
                  <a:lnTo>
                    <a:pt x="32" y="41"/>
                  </a:lnTo>
                  <a:lnTo>
                    <a:pt x="33" y="39"/>
                  </a:lnTo>
                  <a:lnTo>
                    <a:pt x="34" y="37"/>
                  </a:lnTo>
                  <a:lnTo>
                    <a:pt x="34" y="35"/>
                  </a:lnTo>
                  <a:lnTo>
                    <a:pt x="35" y="32"/>
                  </a:lnTo>
                  <a:lnTo>
                    <a:pt x="35" y="29"/>
                  </a:lnTo>
                  <a:lnTo>
                    <a:pt x="35" y="22"/>
                  </a:lnTo>
                  <a:lnTo>
                    <a:pt x="23" y="2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B2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1" name="Freeform 648">
              <a:extLst>
                <a:ext uri="{FF2B5EF4-FFF2-40B4-BE49-F238E27FC236}">
                  <a16:creationId xmlns:a16="http://schemas.microsoft.com/office/drawing/2014/main" id="{7E7C9509-87D2-4108-A6E3-92B8219F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" y="2255"/>
              <a:ext cx="335" cy="309"/>
            </a:xfrm>
            <a:custGeom>
              <a:avLst/>
              <a:gdLst>
                <a:gd name="T0" fmla="*/ 1170 w 65"/>
                <a:gd name="T1" fmla="*/ 1591 h 60"/>
                <a:gd name="T2" fmla="*/ 1727 w 65"/>
                <a:gd name="T3" fmla="*/ 1035 h 60"/>
                <a:gd name="T4" fmla="*/ 1407 w 65"/>
                <a:gd name="T5" fmla="*/ 1035 h 60"/>
                <a:gd name="T6" fmla="*/ 1407 w 65"/>
                <a:gd name="T7" fmla="*/ 850 h 60"/>
                <a:gd name="T8" fmla="*/ 1407 w 65"/>
                <a:gd name="T9" fmla="*/ 767 h 60"/>
                <a:gd name="T10" fmla="*/ 1407 w 65"/>
                <a:gd name="T11" fmla="*/ 690 h 60"/>
                <a:gd name="T12" fmla="*/ 1381 w 65"/>
                <a:gd name="T13" fmla="*/ 582 h 60"/>
                <a:gd name="T14" fmla="*/ 1355 w 65"/>
                <a:gd name="T15" fmla="*/ 530 h 60"/>
                <a:gd name="T16" fmla="*/ 1330 w 65"/>
                <a:gd name="T17" fmla="*/ 453 h 60"/>
                <a:gd name="T18" fmla="*/ 1304 w 65"/>
                <a:gd name="T19" fmla="*/ 371 h 60"/>
                <a:gd name="T20" fmla="*/ 1247 w 65"/>
                <a:gd name="T21" fmla="*/ 319 h 60"/>
                <a:gd name="T22" fmla="*/ 1221 w 65"/>
                <a:gd name="T23" fmla="*/ 237 h 60"/>
                <a:gd name="T24" fmla="*/ 1170 w 65"/>
                <a:gd name="T25" fmla="*/ 185 h 60"/>
                <a:gd name="T26" fmla="*/ 1113 w 65"/>
                <a:gd name="T27" fmla="*/ 134 h 60"/>
                <a:gd name="T28" fmla="*/ 1062 w 65"/>
                <a:gd name="T29" fmla="*/ 108 h 60"/>
                <a:gd name="T30" fmla="*/ 984 w 65"/>
                <a:gd name="T31" fmla="*/ 52 h 60"/>
                <a:gd name="T32" fmla="*/ 928 w 65"/>
                <a:gd name="T33" fmla="*/ 26 h 60"/>
                <a:gd name="T34" fmla="*/ 850 w 65"/>
                <a:gd name="T35" fmla="*/ 0 h 60"/>
                <a:gd name="T36" fmla="*/ 799 w 65"/>
                <a:gd name="T37" fmla="*/ 0 h 60"/>
                <a:gd name="T38" fmla="*/ 716 w 65"/>
                <a:gd name="T39" fmla="*/ 0 h 60"/>
                <a:gd name="T40" fmla="*/ 0 w 65"/>
                <a:gd name="T41" fmla="*/ 0 h 60"/>
                <a:gd name="T42" fmla="*/ 0 w 65"/>
                <a:gd name="T43" fmla="*/ 453 h 60"/>
                <a:gd name="T44" fmla="*/ 716 w 65"/>
                <a:gd name="T45" fmla="*/ 453 h 60"/>
                <a:gd name="T46" fmla="*/ 742 w 65"/>
                <a:gd name="T47" fmla="*/ 453 h 60"/>
                <a:gd name="T48" fmla="*/ 768 w 65"/>
                <a:gd name="T49" fmla="*/ 453 h 60"/>
                <a:gd name="T50" fmla="*/ 768 w 65"/>
                <a:gd name="T51" fmla="*/ 453 h 60"/>
                <a:gd name="T52" fmla="*/ 799 w 65"/>
                <a:gd name="T53" fmla="*/ 479 h 60"/>
                <a:gd name="T54" fmla="*/ 825 w 65"/>
                <a:gd name="T55" fmla="*/ 479 h 60"/>
                <a:gd name="T56" fmla="*/ 850 w 65"/>
                <a:gd name="T57" fmla="*/ 505 h 60"/>
                <a:gd name="T58" fmla="*/ 876 w 65"/>
                <a:gd name="T59" fmla="*/ 556 h 60"/>
                <a:gd name="T60" fmla="*/ 902 w 65"/>
                <a:gd name="T61" fmla="*/ 608 h 60"/>
                <a:gd name="T62" fmla="*/ 902 w 65"/>
                <a:gd name="T63" fmla="*/ 690 h 60"/>
                <a:gd name="T64" fmla="*/ 928 w 65"/>
                <a:gd name="T65" fmla="*/ 767 h 60"/>
                <a:gd name="T66" fmla="*/ 928 w 65"/>
                <a:gd name="T67" fmla="*/ 850 h 60"/>
                <a:gd name="T68" fmla="*/ 928 w 65"/>
                <a:gd name="T69" fmla="*/ 1035 h 60"/>
                <a:gd name="T70" fmla="*/ 613 w 65"/>
                <a:gd name="T71" fmla="*/ 1035 h 60"/>
                <a:gd name="T72" fmla="*/ 1170 w 65"/>
                <a:gd name="T73" fmla="*/ 1591 h 6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5" h="60">
                  <a:moveTo>
                    <a:pt x="44" y="60"/>
                  </a:moveTo>
                  <a:lnTo>
                    <a:pt x="65" y="39"/>
                  </a:lnTo>
                  <a:lnTo>
                    <a:pt x="53" y="39"/>
                  </a:lnTo>
                  <a:lnTo>
                    <a:pt x="53" y="32"/>
                  </a:lnTo>
                  <a:lnTo>
                    <a:pt x="53" y="29"/>
                  </a:lnTo>
                  <a:lnTo>
                    <a:pt x="53" y="26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50" y="17"/>
                  </a:lnTo>
                  <a:lnTo>
                    <a:pt x="49" y="14"/>
                  </a:lnTo>
                  <a:lnTo>
                    <a:pt x="47" y="12"/>
                  </a:lnTo>
                  <a:lnTo>
                    <a:pt x="46" y="9"/>
                  </a:lnTo>
                  <a:lnTo>
                    <a:pt x="44" y="7"/>
                  </a:lnTo>
                  <a:lnTo>
                    <a:pt x="42" y="5"/>
                  </a:lnTo>
                  <a:lnTo>
                    <a:pt x="40" y="4"/>
                  </a:lnTo>
                  <a:lnTo>
                    <a:pt x="37" y="2"/>
                  </a:lnTo>
                  <a:lnTo>
                    <a:pt x="35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27" y="17"/>
                  </a:lnTo>
                  <a:lnTo>
                    <a:pt x="28" y="17"/>
                  </a:lnTo>
                  <a:lnTo>
                    <a:pt x="29" y="17"/>
                  </a:lnTo>
                  <a:lnTo>
                    <a:pt x="30" y="18"/>
                  </a:lnTo>
                  <a:lnTo>
                    <a:pt x="31" y="18"/>
                  </a:lnTo>
                  <a:lnTo>
                    <a:pt x="32" y="19"/>
                  </a:lnTo>
                  <a:lnTo>
                    <a:pt x="33" y="21"/>
                  </a:lnTo>
                  <a:lnTo>
                    <a:pt x="34" y="23"/>
                  </a:lnTo>
                  <a:lnTo>
                    <a:pt x="34" y="26"/>
                  </a:lnTo>
                  <a:lnTo>
                    <a:pt x="35" y="29"/>
                  </a:lnTo>
                  <a:lnTo>
                    <a:pt x="35" y="32"/>
                  </a:lnTo>
                  <a:lnTo>
                    <a:pt x="35" y="39"/>
                  </a:lnTo>
                  <a:lnTo>
                    <a:pt x="23" y="39"/>
                  </a:lnTo>
                  <a:lnTo>
                    <a:pt x="44" y="60"/>
                  </a:lnTo>
                  <a:close/>
                </a:path>
              </a:pathLst>
            </a:custGeom>
            <a:solidFill>
              <a:srgbClr val="9B2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2" name="Rectangle 649">
              <a:extLst>
                <a:ext uri="{FF2B5EF4-FFF2-40B4-BE49-F238E27FC236}">
                  <a16:creationId xmlns:a16="http://schemas.microsoft.com/office/drawing/2014/main" id="{1DFE770E-005F-4849-85EF-9DDDA8F8D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80"/>
              <a:ext cx="201" cy="5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3" name="Rectangle 650">
              <a:extLst>
                <a:ext uri="{FF2B5EF4-FFF2-40B4-BE49-F238E27FC236}">
                  <a16:creationId xmlns:a16="http://schemas.microsoft.com/office/drawing/2014/main" id="{F11090F8-DC78-4566-8738-14929AF1C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80"/>
              <a:ext cx="201" cy="10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4" name="Rectangle 651">
              <a:extLst>
                <a:ext uri="{FF2B5EF4-FFF2-40B4-BE49-F238E27FC236}">
                  <a16:creationId xmlns:a16="http://schemas.microsoft.com/office/drawing/2014/main" id="{C45733F8-1437-4A0E-93C0-8B7D707ED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85"/>
              <a:ext cx="201" cy="10"/>
            </a:xfrm>
            <a:prstGeom prst="rect">
              <a:avLst/>
            </a:prstGeom>
            <a:solidFill>
              <a:srgbClr val="284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5" name="Rectangle 652">
              <a:extLst>
                <a:ext uri="{FF2B5EF4-FFF2-40B4-BE49-F238E27FC236}">
                  <a16:creationId xmlns:a16="http://schemas.microsoft.com/office/drawing/2014/main" id="{6CAB606A-41EA-4DE0-AB6A-CC9B42E30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90"/>
              <a:ext cx="201" cy="10"/>
            </a:xfrm>
            <a:prstGeom prst="rect">
              <a:avLst/>
            </a:prstGeom>
            <a:solidFill>
              <a:srgbClr val="294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6" name="Rectangle 653">
              <a:extLst>
                <a:ext uri="{FF2B5EF4-FFF2-40B4-BE49-F238E27FC236}">
                  <a16:creationId xmlns:a16="http://schemas.microsoft.com/office/drawing/2014/main" id="{5703DBCD-36F8-494D-9026-34182FCA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95"/>
              <a:ext cx="201" cy="10"/>
            </a:xfrm>
            <a:prstGeom prst="rect">
              <a:avLst/>
            </a:prstGeom>
            <a:solidFill>
              <a:srgbClr val="2D4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7" name="Rectangle 654">
              <a:extLst>
                <a:ext uri="{FF2B5EF4-FFF2-40B4-BE49-F238E27FC236}">
                  <a16:creationId xmlns:a16="http://schemas.microsoft.com/office/drawing/2014/main" id="{93B482A8-02AF-4293-A702-B6BE396C9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00"/>
              <a:ext cx="201" cy="11"/>
            </a:xfrm>
            <a:prstGeom prst="rect">
              <a:avLst/>
            </a:prstGeom>
            <a:solidFill>
              <a:srgbClr val="2F4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8" name="Rectangle 655">
              <a:extLst>
                <a:ext uri="{FF2B5EF4-FFF2-40B4-BE49-F238E27FC236}">
                  <a16:creationId xmlns:a16="http://schemas.microsoft.com/office/drawing/2014/main" id="{300633F3-4F6B-433C-A3C3-53B5548D3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05"/>
              <a:ext cx="201" cy="11"/>
            </a:xfrm>
            <a:prstGeom prst="rect">
              <a:avLst/>
            </a:prstGeom>
            <a:solidFill>
              <a:srgbClr val="324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69" name="Rectangle 656">
              <a:extLst>
                <a:ext uri="{FF2B5EF4-FFF2-40B4-BE49-F238E27FC236}">
                  <a16:creationId xmlns:a16="http://schemas.microsoft.com/office/drawing/2014/main" id="{70D5CE91-0555-4AE1-8B2F-6EC79602D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11"/>
              <a:ext cx="201" cy="10"/>
            </a:xfrm>
            <a:prstGeom prst="rect">
              <a:avLst/>
            </a:prstGeom>
            <a:solidFill>
              <a:srgbClr val="3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0" name="Rectangle 657">
              <a:extLst>
                <a:ext uri="{FF2B5EF4-FFF2-40B4-BE49-F238E27FC236}">
                  <a16:creationId xmlns:a16="http://schemas.microsoft.com/office/drawing/2014/main" id="{750EDC1E-1BE4-405B-BFEB-0C890B72D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16"/>
              <a:ext cx="201" cy="10"/>
            </a:xfrm>
            <a:prstGeom prst="rect">
              <a:avLst/>
            </a:prstGeom>
            <a:solidFill>
              <a:srgbClr val="35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1" name="Rectangle 658">
              <a:extLst>
                <a:ext uri="{FF2B5EF4-FFF2-40B4-BE49-F238E27FC236}">
                  <a16:creationId xmlns:a16="http://schemas.microsoft.com/office/drawing/2014/main" id="{E541EC70-71BF-42C8-955E-C1A49997F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21"/>
              <a:ext cx="201" cy="10"/>
            </a:xfrm>
            <a:prstGeom prst="rect">
              <a:avLst/>
            </a:prstGeom>
            <a:solidFill>
              <a:srgbClr val="384A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2" name="Rectangle 659">
              <a:extLst>
                <a:ext uri="{FF2B5EF4-FFF2-40B4-BE49-F238E27FC236}">
                  <a16:creationId xmlns:a16="http://schemas.microsoft.com/office/drawing/2014/main" id="{7D2BCB6D-35AA-47ED-9589-74791C440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26"/>
              <a:ext cx="201" cy="10"/>
            </a:xfrm>
            <a:prstGeom prst="rect">
              <a:avLst/>
            </a:prstGeom>
            <a:solidFill>
              <a:srgbClr val="394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3" name="Rectangle 660">
              <a:extLst>
                <a:ext uri="{FF2B5EF4-FFF2-40B4-BE49-F238E27FC236}">
                  <a16:creationId xmlns:a16="http://schemas.microsoft.com/office/drawing/2014/main" id="{8C69E108-CDB9-45A2-A18A-DB0F719B8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31"/>
              <a:ext cx="201" cy="10"/>
            </a:xfrm>
            <a:prstGeom prst="rect">
              <a:avLst/>
            </a:prstGeom>
            <a:solidFill>
              <a:srgbClr val="3B4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4" name="Rectangle 661">
              <a:extLst>
                <a:ext uri="{FF2B5EF4-FFF2-40B4-BE49-F238E27FC236}">
                  <a16:creationId xmlns:a16="http://schemas.microsoft.com/office/drawing/2014/main" id="{F0820573-C40E-4B99-ADBE-F735271E2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36"/>
              <a:ext cx="201" cy="11"/>
            </a:xfrm>
            <a:prstGeom prst="rect">
              <a:avLst/>
            </a:prstGeom>
            <a:solidFill>
              <a:srgbClr val="3D4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5" name="Rectangle 662">
              <a:extLst>
                <a:ext uri="{FF2B5EF4-FFF2-40B4-BE49-F238E27FC236}">
                  <a16:creationId xmlns:a16="http://schemas.microsoft.com/office/drawing/2014/main" id="{04930683-591B-4AF1-AFB4-F7D569BEA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41"/>
              <a:ext cx="201" cy="11"/>
            </a:xfrm>
            <a:prstGeom prst="rect">
              <a:avLst/>
            </a:prstGeom>
            <a:solidFill>
              <a:srgbClr val="3F4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6" name="Rectangle 663">
              <a:extLst>
                <a:ext uri="{FF2B5EF4-FFF2-40B4-BE49-F238E27FC236}">
                  <a16:creationId xmlns:a16="http://schemas.microsoft.com/office/drawing/2014/main" id="{D6870A78-C85A-4AE0-A49E-D566AE56F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47"/>
              <a:ext cx="201" cy="10"/>
            </a:xfrm>
            <a:prstGeom prst="rect">
              <a:avLst/>
            </a:prstGeom>
            <a:solidFill>
              <a:srgbClr val="405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7" name="Rectangle 664">
              <a:extLst>
                <a:ext uri="{FF2B5EF4-FFF2-40B4-BE49-F238E27FC236}">
                  <a16:creationId xmlns:a16="http://schemas.microsoft.com/office/drawing/2014/main" id="{A080FCA5-C8DC-4662-98F7-34BA7F811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52"/>
              <a:ext cx="201" cy="10"/>
            </a:xfrm>
            <a:prstGeom prst="rect">
              <a:avLst/>
            </a:prstGeom>
            <a:solidFill>
              <a:srgbClr val="42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8" name="Rectangle 665">
              <a:extLst>
                <a:ext uri="{FF2B5EF4-FFF2-40B4-BE49-F238E27FC236}">
                  <a16:creationId xmlns:a16="http://schemas.microsoft.com/office/drawing/2014/main" id="{C70E9139-B5B6-42D7-B10B-17B69CEDD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57"/>
              <a:ext cx="201" cy="10"/>
            </a:xfrm>
            <a:prstGeom prst="rect">
              <a:avLst/>
            </a:prstGeom>
            <a:solidFill>
              <a:srgbClr val="445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79" name="Rectangle 666">
              <a:extLst>
                <a:ext uri="{FF2B5EF4-FFF2-40B4-BE49-F238E27FC236}">
                  <a16:creationId xmlns:a16="http://schemas.microsoft.com/office/drawing/2014/main" id="{31762B3F-B68B-4C8B-A6CE-CE0B5673D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62"/>
              <a:ext cx="201" cy="10"/>
            </a:xfrm>
            <a:prstGeom prst="rect">
              <a:avLst/>
            </a:prstGeom>
            <a:solidFill>
              <a:srgbClr val="455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0" name="Rectangle 667">
              <a:extLst>
                <a:ext uri="{FF2B5EF4-FFF2-40B4-BE49-F238E27FC236}">
                  <a16:creationId xmlns:a16="http://schemas.microsoft.com/office/drawing/2014/main" id="{C8CA2D43-73F1-403B-832C-BCCCB23E3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67"/>
              <a:ext cx="201" cy="11"/>
            </a:xfrm>
            <a:prstGeom prst="rect">
              <a:avLst/>
            </a:prstGeom>
            <a:solidFill>
              <a:srgbClr val="475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1" name="Rectangle 668">
              <a:extLst>
                <a:ext uri="{FF2B5EF4-FFF2-40B4-BE49-F238E27FC236}">
                  <a16:creationId xmlns:a16="http://schemas.microsoft.com/office/drawing/2014/main" id="{38986F54-21F5-444A-8F0B-6AC69B29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72"/>
              <a:ext cx="201" cy="11"/>
            </a:xfrm>
            <a:prstGeom prst="rect">
              <a:avLst/>
            </a:prstGeom>
            <a:solidFill>
              <a:srgbClr val="495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2" name="Rectangle 669">
              <a:extLst>
                <a:ext uri="{FF2B5EF4-FFF2-40B4-BE49-F238E27FC236}">
                  <a16:creationId xmlns:a16="http://schemas.microsoft.com/office/drawing/2014/main" id="{C643772C-F5CB-4300-BDF5-6F20653E7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78"/>
              <a:ext cx="201" cy="10"/>
            </a:xfrm>
            <a:prstGeom prst="rect">
              <a:avLst/>
            </a:prstGeom>
            <a:solidFill>
              <a:srgbClr val="4B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3" name="Rectangle 670">
              <a:extLst>
                <a:ext uri="{FF2B5EF4-FFF2-40B4-BE49-F238E27FC236}">
                  <a16:creationId xmlns:a16="http://schemas.microsoft.com/office/drawing/2014/main" id="{444B4AD4-AA57-4F36-8D4C-E565B1CFF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83"/>
              <a:ext cx="201" cy="10"/>
            </a:xfrm>
            <a:prstGeom prst="rect">
              <a:avLst/>
            </a:prstGeom>
            <a:solidFill>
              <a:srgbClr val="4C5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4" name="Rectangle 671">
              <a:extLst>
                <a:ext uri="{FF2B5EF4-FFF2-40B4-BE49-F238E27FC236}">
                  <a16:creationId xmlns:a16="http://schemas.microsoft.com/office/drawing/2014/main" id="{63CAF57E-2C1F-4137-9BC4-AF23E0742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88"/>
              <a:ext cx="201" cy="10"/>
            </a:xfrm>
            <a:prstGeom prst="rect">
              <a:avLst/>
            </a:prstGeom>
            <a:solidFill>
              <a:srgbClr val="4D5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5" name="Rectangle 672">
              <a:extLst>
                <a:ext uri="{FF2B5EF4-FFF2-40B4-BE49-F238E27FC236}">
                  <a16:creationId xmlns:a16="http://schemas.microsoft.com/office/drawing/2014/main" id="{91F3E369-028B-4FDE-A77F-780A7059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93"/>
              <a:ext cx="201" cy="10"/>
            </a:xfrm>
            <a:prstGeom prst="rect">
              <a:avLst/>
            </a:prstGeom>
            <a:solidFill>
              <a:srgbClr val="505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6" name="Rectangle 673">
              <a:extLst>
                <a:ext uri="{FF2B5EF4-FFF2-40B4-BE49-F238E27FC236}">
                  <a16:creationId xmlns:a16="http://schemas.microsoft.com/office/drawing/2014/main" id="{F8B76B45-6C2E-43CD-AC09-EAAD43A2B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98"/>
              <a:ext cx="201" cy="10"/>
            </a:xfrm>
            <a:prstGeom prst="rect">
              <a:avLst/>
            </a:prstGeom>
            <a:solidFill>
              <a:srgbClr val="505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7" name="Rectangle 674">
              <a:extLst>
                <a:ext uri="{FF2B5EF4-FFF2-40B4-BE49-F238E27FC236}">
                  <a16:creationId xmlns:a16="http://schemas.microsoft.com/office/drawing/2014/main" id="{8368945F-428A-437F-92B8-76CF29A8C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03"/>
              <a:ext cx="201" cy="11"/>
            </a:xfrm>
            <a:prstGeom prst="rect">
              <a:avLst/>
            </a:prstGeom>
            <a:solidFill>
              <a:srgbClr val="53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8" name="Rectangle 675">
              <a:extLst>
                <a:ext uri="{FF2B5EF4-FFF2-40B4-BE49-F238E27FC236}">
                  <a16:creationId xmlns:a16="http://schemas.microsoft.com/office/drawing/2014/main" id="{3A9B4987-2B8F-4E7B-BFA5-485333D01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08"/>
              <a:ext cx="201" cy="11"/>
            </a:xfrm>
            <a:prstGeom prst="rect">
              <a:avLst/>
            </a:prstGeom>
            <a:solidFill>
              <a:srgbClr val="546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89" name="Rectangle 676">
              <a:extLst>
                <a:ext uri="{FF2B5EF4-FFF2-40B4-BE49-F238E27FC236}">
                  <a16:creationId xmlns:a16="http://schemas.microsoft.com/office/drawing/2014/main" id="{2A668836-0EC8-47FA-93A8-33DBD977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14"/>
              <a:ext cx="201" cy="10"/>
            </a:xfrm>
            <a:prstGeom prst="rect">
              <a:avLst/>
            </a:prstGeom>
            <a:solidFill>
              <a:srgbClr val="566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0" name="Rectangle 677">
              <a:extLst>
                <a:ext uri="{FF2B5EF4-FFF2-40B4-BE49-F238E27FC236}">
                  <a16:creationId xmlns:a16="http://schemas.microsoft.com/office/drawing/2014/main" id="{D8A27E7B-4A22-46D4-8659-2AE427F2C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19"/>
              <a:ext cx="201" cy="10"/>
            </a:xfrm>
            <a:prstGeom prst="rect">
              <a:avLst/>
            </a:prstGeom>
            <a:solidFill>
              <a:srgbClr val="576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1" name="Rectangle 678">
              <a:extLst>
                <a:ext uri="{FF2B5EF4-FFF2-40B4-BE49-F238E27FC236}">
                  <a16:creationId xmlns:a16="http://schemas.microsoft.com/office/drawing/2014/main" id="{2AA09544-0145-4A81-B1DC-B60B6DD64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24"/>
              <a:ext cx="201" cy="10"/>
            </a:xfrm>
            <a:prstGeom prst="rect">
              <a:avLst/>
            </a:prstGeom>
            <a:solidFill>
              <a:srgbClr val="596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2" name="Rectangle 679">
              <a:extLst>
                <a:ext uri="{FF2B5EF4-FFF2-40B4-BE49-F238E27FC236}">
                  <a16:creationId xmlns:a16="http://schemas.microsoft.com/office/drawing/2014/main" id="{F55E5946-357B-4EDC-BF22-2F905B919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29"/>
              <a:ext cx="201" cy="10"/>
            </a:xfrm>
            <a:prstGeom prst="rect">
              <a:avLst/>
            </a:prstGeom>
            <a:solidFill>
              <a:srgbClr val="5A6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3" name="Rectangle 680">
              <a:extLst>
                <a:ext uri="{FF2B5EF4-FFF2-40B4-BE49-F238E27FC236}">
                  <a16:creationId xmlns:a16="http://schemas.microsoft.com/office/drawing/2014/main" id="{B8B39D78-492F-4EEF-82FE-DF3242C6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34"/>
              <a:ext cx="201" cy="11"/>
            </a:xfrm>
            <a:prstGeom prst="rect">
              <a:avLst/>
            </a:prstGeom>
            <a:solidFill>
              <a:srgbClr val="5B6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4" name="Rectangle 681">
              <a:extLst>
                <a:ext uri="{FF2B5EF4-FFF2-40B4-BE49-F238E27FC236}">
                  <a16:creationId xmlns:a16="http://schemas.microsoft.com/office/drawing/2014/main" id="{E8175605-59FA-495D-99FD-8B79E8A1D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39"/>
              <a:ext cx="201" cy="11"/>
            </a:xfrm>
            <a:prstGeom prst="rect">
              <a:avLst/>
            </a:prstGeom>
            <a:solidFill>
              <a:srgbClr val="5E6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5" name="Rectangle 682">
              <a:extLst>
                <a:ext uri="{FF2B5EF4-FFF2-40B4-BE49-F238E27FC236}">
                  <a16:creationId xmlns:a16="http://schemas.microsoft.com/office/drawing/2014/main" id="{454D985C-A746-4CF9-8D4F-0DB790EF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45"/>
              <a:ext cx="201" cy="10"/>
            </a:xfrm>
            <a:prstGeom prst="rect">
              <a:avLst/>
            </a:prstGeom>
            <a:solidFill>
              <a:srgbClr val="5F6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6" name="Rectangle 683">
              <a:extLst>
                <a:ext uri="{FF2B5EF4-FFF2-40B4-BE49-F238E27FC236}">
                  <a16:creationId xmlns:a16="http://schemas.microsoft.com/office/drawing/2014/main" id="{26A2FE36-2EA7-42C5-8667-DBF277FAA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50"/>
              <a:ext cx="201" cy="10"/>
            </a:xfrm>
            <a:prstGeom prst="rect">
              <a:avLst/>
            </a:prstGeom>
            <a:solidFill>
              <a:srgbClr val="616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7" name="Rectangle 684">
              <a:extLst>
                <a:ext uri="{FF2B5EF4-FFF2-40B4-BE49-F238E27FC236}">
                  <a16:creationId xmlns:a16="http://schemas.microsoft.com/office/drawing/2014/main" id="{FEDD19E2-6EBA-4951-8722-3F485B53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55"/>
              <a:ext cx="201" cy="10"/>
            </a:xfrm>
            <a:prstGeom prst="rect">
              <a:avLst/>
            </a:prstGeom>
            <a:solidFill>
              <a:srgbClr val="626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8" name="Rectangle 685">
              <a:extLst>
                <a:ext uri="{FF2B5EF4-FFF2-40B4-BE49-F238E27FC236}">
                  <a16:creationId xmlns:a16="http://schemas.microsoft.com/office/drawing/2014/main" id="{80545496-9507-46CD-BD80-2EB0385A2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60"/>
              <a:ext cx="201" cy="10"/>
            </a:xfrm>
            <a:prstGeom prst="rect">
              <a:avLst/>
            </a:prstGeom>
            <a:solidFill>
              <a:srgbClr val="636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299" name="Rectangle 686">
              <a:extLst>
                <a:ext uri="{FF2B5EF4-FFF2-40B4-BE49-F238E27FC236}">
                  <a16:creationId xmlns:a16="http://schemas.microsoft.com/office/drawing/2014/main" id="{AB653D55-9F8B-4D4A-B553-665D53386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65"/>
              <a:ext cx="201" cy="11"/>
            </a:xfrm>
            <a:prstGeom prst="rect">
              <a:avLst/>
            </a:prstGeom>
            <a:solidFill>
              <a:srgbClr val="65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0" name="Rectangle 687">
              <a:extLst>
                <a:ext uri="{FF2B5EF4-FFF2-40B4-BE49-F238E27FC236}">
                  <a16:creationId xmlns:a16="http://schemas.microsoft.com/office/drawing/2014/main" id="{DB77D188-576B-417E-B467-4807BEE89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70"/>
              <a:ext cx="201" cy="11"/>
            </a:xfrm>
            <a:prstGeom prst="rect">
              <a:avLst/>
            </a:prstGeom>
            <a:solidFill>
              <a:srgbClr val="667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1" name="Rectangle 688">
              <a:extLst>
                <a:ext uri="{FF2B5EF4-FFF2-40B4-BE49-F238E27FC236}">
                  <a16:creationId xmlns:a16="http://schemas.microsoft.com/office/drawing/2014/main" id="{D34BD9A4-CAAF-4E7A-BCD9-812288E14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76"/>
              <a:ext cx="201" cy="10"/>
            </a:xfrm>
            <a:prstGeom prst="rect">
              <a:avLst/>
            </a:prstGeom>
            <a:solidFill>
              <a:srgbClr val="687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2" name="Rectangle 689">
              <a:extLst>
                <a:ext uri="{FF2B5EF4-FFF2-40B4-BE49-F238E27FC236}">
                  <a16:creationId xmlns:a16="http://schemas.microsoft.com/office/drawing/2014/main" id="{49303921-8C51-44C5-B8BE-71EEE275A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81"/>
              <a:ext cx="201" cy="10"/>
            </a:xfrm>
            <a:prstGeom prst="rect">
              <a:avLst/>
            </a:prstGeom>
            <a:solidFill>
              <a:srgbClr val="6A7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3" name="Rectangle 690">
              <a:extLst>
                <a:ext uri="{FF2B5EF4-FFF2-40B4-BE49-F238E27FC236}">
                  <a16:creationId xmlns:a16="http://schemas.microsoft.com/office/drawing/2014/main" id="{63EE5C66-39A2-42BF-BA40-947266263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86"/>
              <a:ext cx="201" cy="10"/>
            </a:xfrm>
            <a:prstGeom prst="rect">
              <a:avLst/>
            </a:prstGeom>
            <a:solidFill>
              <a:srgbClr val="6C7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4" name="Rectangle 691">
              <a:extLst>
                <a:ext uri="{FF2B5EF4-FFF2-40B4-BE49-F238E27FC236}">
                  <a16:creationId xmlns:a16="http://schemas.microsoft.com/office/drawing/2014/main" id="{4C096A2E-6BC9-4D95-A92D-26C8B8DF1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91"/>
              <a:ext cx="201" cy="10"/>
            </a:xfrm>
            <a:prstGeom prst="rect">
              <a:avLst/>
            </a:prstGeom>
            <a:solidFill>
              <a:srgbClr val="6D7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5" name="Rectangle 692">
              <a:extLst>
                <a:ext uri="{FF2B5EF4-FFF2-40B4-BE49-F238E27FC236}">
                  <a16:creationId xmlns:a16="http://schemas.microsoft.com/office/drawing/2014/main" id="{6F99AC21-E232-4E3A-B88A-A79B789A5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96"/>
              <a:ext cx="201" cy="10"/>
            </a:xfrm>
            <a:prstGeom prst="rect">
              <a:avLst/>
            </a:prstGeom>
            <a:solidFill>
              <a:srgbClr val="6E7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6" name="Rectangle 693">
              <a:extLst>
                <a:ext uri="{FF2B5EF4-FFF2-40B4-BE49-F238E27FC236}">
                  <a16:creationId xmlns:a16="http://schemas.microsoft.com/office/drawing/2014/main" id="{66F48257-83A0-4FBB-8EAB-DFB10833B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01"/>
              <a:ext cx="201" cy="11"/>
            </a:xfrm>
            <a:prstGeom prst="rect">
              <a:avLst/>
            </a:prstGeom>
            <a:solidFill>
              <a:srgbClr val="707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7" name="Rectangle 694">
              <a:extLst>
                <a:ext uri="{FF2B5EF4-FFF2-40B4-BE49-F238E27FC236}">
                  <a16:creationId xmlns:a16="http://schemas.microsoft.com/office/drawing/2014/main" id="{81E7E2BF-5DA6-4E5D-A29E-2E0F6D9FC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06"/>
              <a:ext cx="201" cy="11"/>
            </a:xfrm>
            <a:prstGeom prst="rect">
              <a:avLst/>
            </a:prstGeom>
            <a:solidFill>
              <a:srgbClr val="717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8" name="Rectangle 695">
              <a:extLst>
                <a:ext uri="{FF2B5EF4-FFF2-40B4-BE49-F238E27FC236}">
                  <a16:creationId xmlns:a16="http://schemas.microsoft.com/office/drawing/2014/main" id="{6747941A-49A5-4EA5-8B36-1372A8430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12"/>
              <a:ext cx="201" cy="10"/>
            </a:xfrm>
            <a:prstGeom prst="rect">
              <a:avLst/>
            </a:prstGeom>
            <a:solidFill>
              <a:srgbClr val="74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09" name="Rectangle 696">
              <a:extLst>
                <a:ext uri="{FF2B5EF4-FFF2-40B4-BE49-F238E27FC236}">
                  <a16:creationId xmlns:a16="http://schemas.microsoft.com/office/drawing/2014/main" id="{9812F42F-E384-4058-9DD9-2E766648D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17"/>
              <a:ext cx="201" cy="10"/>
            </a:xfrm>
            <a:prstGeom prst="rect">
              <a:avLst/>
            </a:prstGeom>
            <a:solidFill>
              <a:srgbClr val="757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0" name="Rectangle 697">
              <a:extLst>
                <a:ext uri="{FF2B5EF4-FFF2-40B4-BE49-F238E27FC236}">
                  <a16:creationId xmlns:a16="http://schemas.microsoft.com/office/drawing/2014/main" id="{6B698075-7E26-499C-9A78-674800A14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22"/>
              <a:ext cx="201" cy="10"/>
            </a:xfrm>
            <a:prstGeom prst="rect">
              <a:avLst/>
            </a:prstGeom>
            <a:solidFill>
              <a:srgbClr val="777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1" name="Rectangle 698">
              <a:extLst>
                <a:ext uri="{FF2B5EF4-FFF2-40B4-BE49-F238E27FC236}">
                  <a16:creationId xmlns:a16="http://schemas.microsoft.com/office/drawing/2014/main" id="{D80184C6-4C74-435D-96E5-5F9EBBB96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27"/>
              <a:ext cx="201" cy="10"/>
            </a:xfrm>
            <a:prstGeom prst="rect">
              <a:avLst/>
            </a:prstGeom>
            <a:solidFill>
              <a:srgbClr val="788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2" name="Rectangle 699">
              <a:extLst>
                <a:ext uri="{FF2B5EF4-FFF2-40B4-BE49-F238E27FC236}">
                  <a16:creationId xmlns:a16="http://schemas.microsoft.com/office/drawing/2014/main" id="{E91D11BF-93FA-40DF-B79D-D0603666E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32"/>
              <a:ext cx="201" cy="11"/>
            </a:xfrm>
            <a:prstGeom prst="rect">
              <a:avLst/>
            </a:prstGeom>
            <a:solidFill>
              <a:srgbClr val="798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3" name="Rectangle 700">
              <a:extLst>
                <a:ext uri="{FF2B5EF4-FFF2-40B4-BE49-F238E27FC236}">
                  <a16:creationId xmlns:a16="http://schemas.microsoft.com/office/drawing/2014/main" id="{F14E1A8A-AD64-43D6-BF99-AA0B9A30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37"/>
              <a:ext cx="201" cy="11"/>
            </a:xfrm>
            <a:prstGeom prst="rect">
              <a:avLst/>
            </a:prstGeom>
            <a:solidFill>
              <a:srgbClr val="7B8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4" name="Rectangle 701">
              <a:extLst>
                <a:ext uri="{FF2B5EF4-FFF2-40B4-BE49-F238E27FC236}">
                  <a16:creationId xmlns:a16="http://schemas.microsoft.com/office/drawing/2014/main" id="{BB25E5A2-3D13-4AA8-BC2C-DB35D70C9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43"/>
              <a:ext cx="201" cy="10"/>
            </a:xfrm>
            <a:prstGeom prst="rect">
              <a:avLst/>
            </a:prstGeom>
            <a:solidFill>
              <a:srgbClr val="7C8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5" name="Rectangle 702">
              <a:extLst>
                <a:ext uri="{FF2B5EF4-FFF2-40B4-BE49-F238E27FC236}">
                  <a16:creationId xmlns:a16="http://schemas.microsoft.com/office/drawing/2014/main" id="{28C1C6EA-4571-461D-BE92-999259507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48"/>
              <a:ext cx="201" cy="10"/>
            </a:xfrm>
            <a:prstGeom prst="rect">
              <a:avLst/>
            </a:prstGeom>
            <a:solidFill>
              <a:srgbClr val="7F8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6" name="Rectangle 703">
              <a:extLst>
                <a:ext uri="{FF2B5EF4-FFF2-40B4-BE49-F238E27FC236}">
                  <a16:creationId xmlns:a16="http://schemas.microsoft.com/office/drawing/2014/main" id="{240456B3-6C0C-45D8-B299-55FF0179A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53"/>
              <a:ext cx="201" cy="10"/>
            </a:xfrm>
            <a:prstGeom prst="rect">
              <a:avLst/>
            </a:prstGeom>
            <a:solidFill>
              <a:srgbClr val="808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7" name="Rectangle 704">
              <a:extLst>
                <a:ext uri="{FF2B5EF4-FFF2-40B4-BE49-F238E27FC236}">
                  <a16:creationId xmlns:a16="http://schemas.microsoft.com/office/drawing/2014/main" id="{618FE45D-1BBD-4938-91DB-239ABCF9B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58"/>
              <a:ext cx="201" cy="10"/>
            </a:xfrm>
            <a:prstGeom prst="rect">
              <a:avLst/>
            </a:prstGeom>
            <a:solidFill>
              <a:srgbClr val="828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8" name="Rectangle 705">
              <a:extLst>
                <a:ext uri="{FF2B5EF4-FFF2-40B4-BE49-F238E27FC236}">
                  <a16:creationId xmlns:a16="http://schemas.microsoft.com/office/drawing/2014/main" id="{870F3A8F-3BC3-4D0A-9CEA-8947F66E1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63"/>
              <a:ext cx="201" cy="11"/>
            </a:xfrm>
            <a:prstGeom prst="rect">
              <a:avLst/>
            </a:prstGeom>
            <a:solidFill>
              <a:srgbClr val="848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19" name="Rectangle 706">
              <a:extLst>
                <a:ext uri="{FF2B5EF4-FFF2-40B4-BE49-F238E27FC236}">
                  <a16:creationId xmlns:a16="http://schemas.microsoft.com/office/drawing/2014/main" id="{41A69823-D4D8-4F64-B029-0ECB52ADE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68"/>
              <a:ext cx="201" cy="11"/>
            </a:xfrm>
            <a:prstGeom prst="rect">
              <a:avLst/>
            </a:prstGeom>
            <a:solidFill>
              <a:srgbClr val="858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0" name="Rectangle 707">
              <a:extLst>
                <a:ext uri="{FF2B5EF4-FFF2-40B4-BE49-F238E27FC236}">
                  <a16:creationId xmlns:a16="http://schemas.microsoft.com/office/drawing/2014/main" id="{A47025E8-0887-4329-89F5-2E639B41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74"/>
              <a:ext cx="201" cy="10"/>
            </a:xfrm>
            <a:prstGeom prst="rect">
              <a:avLst/>
            </a:prstGeom>
            <a:solidFill>
              <a:srgbClr val="87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1" name="Rectangle 708">
              <a:extLst>
                <a:ext uri="{FF2B5EF4-FFF2-40B4-BE49-F238E27FC236}">
                  <a16:creationId xmlns:a16="http://schemas.microsoft.com/office/drawing/2014/main" id="{778C202E-40EB-42E3-9BF5-FE3AE87FA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79"/>
              <a:ext cx="201" cy="10"/>
            </a:xfrm>
            <a:prstGeom prst="rect">
              <a:avLst/>
            </a:prstGeom>
            <a:solidFill>
              <a:srgbClr val="889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2" name="Rectangle 709">
              <a:extLst>
                <a:ext uri="{FF2B5EF4-FFF2-40B4-BE49-F238E27FC236}">
                  <a16:creationId xmlns:a16="http://schemas.microsoft.com/office/drawing/2014/main" id="{6DF77D51-A492-434C-BAEE-FEFD5C202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84"/>
              <a:ext cx="201" cy="10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3" name="Rectangle 710">
              <a:extLst>
                <a:ext uri="{FF2B5EF4-FFF2-40B4-BE49-F238E27FC236}">
                  <a16:creationId xmlns:a16="http://schemas.microsoft.com/office/drawing/2014/main" id="{C489234E-133C-46DA-A0EC-A5F3CB48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89"/>
              <a:ext cx="201" cy="10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4" name="Rectangle 711">
              <a:extLst>
                <a:ext uri="{FF2B5EF4-FFF2-40B4-BE49-F238E27FC236}">
                  <a16:creationId xmlns:a16="http://schemas.microsoft.com/office/drawing/2014/main" id="{92C36329-FECF-4357-91BA-F1793B8E1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94"/>
              <a:ext cx="201" cy="10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5" name="Rectangle 712">
              <a:extLst>
                <a:ext uri="{FF2B5EF4-FFF2-40B4-BE49-F238E27FC236}">
                  <a16:creationId xmlns:a16="http://schemas.microsoft.com/office/drawing/2014/main" id="{DF9900E9-1E78-4B72-B4E8-58E619863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99"/>
              <a:ext cx="201" cy="11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6" name="Rectangle 713">
              <a:extLst>
                <a:ext uri="{FF2B5EF4-FFF2-40B4-BE49-F238E27FC236}">
                  <a16:creationId xmlns:a16="http://schemas.microsoft.com/office/drawing/2014/main" id="{69837A1E-A36A-43E1-9E3D-E2A471111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04"/>
              <a:ext cx="201" cy="11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7" name="Rectangle 714">
              <a:extLst>
                <a:ext uri="{FF2B5EF4-FFF2-40B4-BE49-F238E27FC236}">
                  <a16:creationId xmlns:a16="http://schemas.microsoft.com/office/drawing/2014/main" id="{B328C8C5-F7EB-4EF8-9A58-E1E06C122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10"/>
              <a:ext cx="201" cy="10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8" name="Rectangle 715">
              <a:extLst>
                <a:ext uri="{FF2B5EF4-FFF2-40B4-BE49-F238E27FC236}">
                  <a16:creationId xmlns:a16="http://schemas.microsoft.com/office/drawing/2014/main" id="{5AE59703-F63D-4019-85BB-819C7C7E4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15"/>
              <a:ext cx="201" cy="10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29" name="Rectangle 716">
              <a:extLst>
                <a:ext uri="{FF2B5EF4-FFF2-40B4-BE49-F238E27FC236}">
                  <a16:creationId xmlns:a16="http://schemas.microsoft.com/office/drawing/2014/main" id="{C413C916-96B7-4B75-BD4C-38A562122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20"/>
              <a:ext cx="201" cy="10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0" name="Rectangle 717">
              <a:extLst>
                <a:ext uri="{FF2B5EF4-FFF2-40B4-BE49-F238E27FC236}">
                  <a16:creationId xmlns:a16="http://schemas.microsoft.com/office/drawing/2014/main" id="{72AEDA63-8D90-4FC0-9773-25A445A4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25"/>
              <a:ext cx="201" cy="10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1" name="Rectangle 718">
              <a:extLst>
                <a:ext uri="{FF2B5EF4-FFF2-40B4-BE49-F238E27FC236}">
                  <a16:creationId xmlns:a16="http://schemas.microsoft.com/office/drawing/2014/main" id="{998963CD-529B-4CBC-8476-7C0AF05A5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30"/>
              <a:ext cx="201" cy="11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2" name="Rectangle 719">
              <a:extLst>
                <a:ext uri="{FF2B5EF4-FFF2-40B4-BE49-F238E27FC236}">
                  <a16:creationId xmlns:a16="http://schemas.microsoft.com/office/drawing/2014/main" id="{9F32AEC1-6928-48A5-AD39-DB2243324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35"/>
              <a:ext cx="201" cy="11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3" name="Rectangle 720">
              <a:extLst>
                <a:ext uri="{FF2B5EF4-FFF2-40B4-BE49-F238E27FC236}">
                  <a16:creationId xmlns:a16="http://schemas.microsoft.com/office/drawing/2014/main" id="{54DBAFCB-3E27-4876-9320-8F3AED14C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41"/>
              <a:ext cx="201" cy="10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4" name="Rectangle 721">
              <a:extLst>
                <a:ext uri="{FF2B5EF4-FFF2-40B4-BE49-F238E27FC236}">
                  <a16:creationId xmlns:a16="http://schemas.microsoft.com/office/drawing/2014/main" id="{FAC7CF2F-296D-40BE-B998-5DED35F0D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46"/>
              <a:ext cx="201" cy="10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5" name="Rectangle 722">
              <a:extLst>
                <a:ext uri="{FF2B5EF4-FFF2-40B4-BE49-F238E27FC236}">
                  <a16:creationId xmlns:a16="http://schemas.microsoft.com/office/drawing/2014/main" id="{88A51BFD-A851-4BD6-B564-0CC2FAEF8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51"/>
              <a:ext cx="201" cy="10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6" name="Rectangle 723">
              <a:extLst>
                <a:ext uri="{FF2B5EF4-FFF2-40B4-BE49-F238E27FC236}">
                  <a16:creationId xmlns:a16="http://schemas.microsoft.com/office/drawing/2014/main" id="{C83B0537-5B76-49F3-A0DA-85ACB0126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56"/>
              <a:ext cx="201" cy="10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7" name="Rectangle 724">
              <a:extLst>
                <a:ext uri="{FF2B5EF4-FFF2-40B4-BE49-F238E27FC236}">
                  <a16:creationId xmlns:a16="http://schemas.microsoft.com/office/drawing/2014/main" id="{189967B3-BA92-4BEF-BEF4-A1CBF50E5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61"/>
              <a:ext cx="201" cy="10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8" name="Rectangle 725">
              <a:extLst>
                <a:ext uri="{FF2B5EF4-FFF2-40B4-BE49-F238E27FC236}">
                  <a16:creationId xmlns:a16="http://schemas.microsoft.com/office/drawing/2014/main" id="{719599C3-CB5F-4A58-9662-F74232851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66"/>
              <a:ext cx="201" cy="11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39" name="Rectangle 726">
              <a:extLst>
                <a:ext uri="{FF2B5EF4-FFF2-40B4-BE49-F238E27FC236}">
                  <a16:creationId xmlns:a16="http://schemas.microsoft.com/office/drawing/2014/main" id="{7606FF0D-F0BE-43DD-A8F9-6A3E7DCD5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71"/>
              <a:ext cx="201" cy="11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0" name="Rectangle 727">
              <a:extLst>
                <a:ext uri="{FF2B5EF4-FFF2-40B4-BE49-F238E27FC236}">
                  <a16:creationId xmlns:a16="http://schemas.microsoft.com/office/drawing/2014/main" id="{166E730F-38CF-439C-856A-7E39FC97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77"/>
              <a:ext cx="201" cy="10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1" name="Rectangle 728">
              <a:extLst>
                <a:ext uri="{FF2B5EF4-FFF2-40B4-BE49-F238E27FC236}">
                  <a16:creationId xmlns:a16="http://schemas.microsoft.com/office/drawing/2014/main" id="{52539163-3883-459B-9F22-F32063EB0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82"/>
              <a:ext cx="201" cy="10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2" name="Rectangle 729">
              <a:extLst>
                <a:ext uri="{FF2B5EF4-FFF2-40B4-BE49-F238E27FC236}">
                  <a16:creationId xmlns:a16="http://schemas.microsoft.com/office/drawing/2014/main" id="{04BFDFEE-EB2B-48A9-9DF6-5D00F064E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87"/>
              <a:ext cx="201" cy="10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3" name="Rectangle 730">
              <a:extLst>
                <a:ext uri="{FF2B5EF4-FFF2-40B4-BE49-F238E27FC236}">
                  <a16:creationId xmlns:a16="http://schemas.microsoft.com/office/drawing/2014/main" id="{804EB517-7EB7-4BB9-BA3B-64A3BA050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92"/>
              <a:ext cx="201" cy="10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4" name="Rectangle 731">
              <a:extLst>
                <a:ext uri="{FF2B5EF4-FFF2-40B4-BE49-F238E27FC236}">
                  <a16:creationId xmlns:a16="http://schemas.microsoft.com/office/drawing/2014/main" id="{7C4E3BE7-E963-43F6-A624-868821A45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97"/>
              <a:ext cx="201" cy="11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5" name="Rectangle 732">
              <a:extLst>
                <a:ext uri="{FF2B5EF4-FFF2-40B4-BE49-F238E27FC236}">
                  <a16:creationId xmlns:a16="http://schemas.microsoft.com/office/drawing/2014/main" id="{C709FCE1-639A-4806-A558-42BC53E10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002"/>
              <a:ext cx="201" cy="1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6" name="Rectangle 733">
              <a:extLst>
                <a:ext uri="{FF2B5EF4-FFF2-40B4-BE49-F238E27FC236}">
                  <a16:creationId xmlns:a16="http://schemas.microsoft.com/office/drawing/2014/main" id="{9265E9ED-C207-48DA-A263-755589443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008"/>
              <a:ext cx="201" cy="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7" name="Rectangle 734">
              <a:extLst>
                <a:ext uri="{FF2B5EF4-FFF2-40B4-BE49-F238E27FC236}">
                  <a16:creationId xmlns:a16="http://schemas.microsoft.com/office/drawing/2014/main" id="{33A8A38E-A562-42A9-A2F3-C4D56A3F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2750"/>
              <a:ext cx="217" cy="20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8" name="Rectangle 735">
              <a:extLst>
                <a:ext uri="{FF2B5EF4-FFF2-40B4-BE49-F238E27FC236}">
                  <a16:creationId xmlns:a16="http://schemas.microsoft.com/office/drawing/2014/main" id="{E2F39479-D9F1-4A51-BD99-2C49016AB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152"/>
              <a:ext cx="37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49" name="Rectangle 736">
              <a:extLst>
                <a:ext uri="{FF2B5EF4-FFF2-40B4-BE49-F238E27FC236}">
                  <a16:creationId xmlns:a16="http://schemas.microsoft.com/office/drawing/2014/main" id="{E4693FB8-D3F8-4F8D-B0D8-04B0D19FA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152"/>
              <a:ext cx="37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0" name="Rectangle 737">
              <a:extLst>
                <a:ext uri="{FF2B5EF4-FFF2-40B4-BE49-F238E27FC236}">
                  <a16:creationId xmlns:a16="http://schemas.microsoft.com/office/drawing/2014/main" id="{120B3E67-5862-4434-8513-F969EB225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2152"/>
              <a:ext cx="129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1" name="Rectangle 738">
              <a:extLst>
                <a:ext uri="{FF2B5EF4-FFF2-40B4-BE49-F238E27FC236}">
                  <a16:creationId xmlns:a16="http://schemas.microsoft.com/office/drawing/2014/main" id="{F42C91A4-DB0D-4227-8832-4D76DD6C3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2152"/>
              <a:ext cx="129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2" name="Rectangle 739">
              <a:extLst>
                <a:ext uri="{FF2B5EF4-FFF2-40B4-BE49-F238E27FC236}">
                  <a16:creationId xmlns:a16="http://schemas.microsoft.com/office/drawing/2014/main" id="{139F408F-591D-4E68-AB7A-DE1CC92EB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2920"/>
              <a:ext cx="217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3" name="Rectangle 740">
              <a:extLst>
                <a:ext uri="{FF2B5EF4-FFF2-40B4-BE49-F238E27FC236}">
                  <a16:creationId xmlns:a16="http://schemas.microsoft.com/office/drawing/2014/main" id="{A1A322C9-8AA5-45D2-8E9C-4C1CCEAB8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74"/>
              <a:ext cx="196" cy="16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4" name="Rectangle 741">
              <a:extLst>
                <a:ext uri="{FF2B5EF4-FFF2-40B4-BE49-F238E27FC236}">
                  <a16:creationId xmlns:a16="http://schemas.microsoft.com/office/drawing/2014/main" id="{4F06DE8C-BB2C-48DC-A6D5-1B0F6B519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487"/>
              <a:ext cx="216" cy="20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5" name="Rectangle 742">
              <a:extLst>
                <a:ext uri="{FF2B5EF4-FFF2-40B4-BE49-F238E27FC236}">
                  <a16:creationId xmlns:a16="http://schemas.microsoft.com/office/drawing/2014/main" id="{7E3849F1-FA42-46BC-901E-BEBF1008F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152"/>
              <a:ext cx="37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6" name="Rectangle 743">
              <a:extLst>
                <a:ext uri="{FF2B5EF4-FFF2-40B4-BE49-F238E27FC236}">
                  <a16:creationId xmlns:a16="http://schemas.microsoft.com/office/drawing/2014/main" id="{0B03A16B-2291-4464-B4EA-0656CFFE9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152"/>
              <a:ext cx="37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7" name="Rectangle 744">
              <a:extLst>
                <a:ext uri="{FF2B5EF4-FFF2-40B4-BE49-F238E27FC236}">
                  <a16:creationId xmlns:a16="http://schemas.microsoft.com/office/drawing/2014/main" id="{76DC586E-9307-4286-BF51-3B78E6A62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2152"/>
              <a:ext cx="124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8" name="Rectangle 745">
              <a:extLst>
                <a:ext uri="{FF2B5EF4-FFF2-40B4-BE49-F238E27FC236}">
                  <a16:creationId xmlns:a16="http://schemas.microsoft.com/office/drawing/2014/main" id="{59BEB95D-74FE-4D8E-B355-3A66814A0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2152"/>
              <a:ext cx="124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59" name="Rectangle 746">
              <a:extLst>
                <a:ext uri="{FF2B5EF4-FFF2-40B4-BE49-F238E27FC236}">
                  <a16:creationId xmlns:a16="http://schemas.microsoft.com/office/drawing/2014/main" id="{41C44622-D847-4CCE-80EF-A6A353C4F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657"/>
              <a:ext cx="21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0" name="Rectangle 747">
              <a:extLst>
                <a:ext uri="{FF2B5EF4-FFF2-40B4-BE49-F238E27FC236}">
                  <a16:creationId xmlns:a16="http://schemas.microsoft.com/office/drawing/2014/main" id="{E5AC8060-807D-4EA6-A070-62856DF6A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2574"/>
              <a:ext cx="196" cy="16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1" name="Oval 748">
              <a:extLst>
                <a:ext uri="{FF2B5EF4-FFF2-40B4-BE49-F238E27FC236}">
                  <a16:creationId xmlns:a16="http://schemas.microsoft.com/office/drawing/2014/main" id="{B5EC9E6A-EF1A-4814-9DA1-702A4F78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904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2" name="Freeform 749">
              <a:extLst>
                <a:ext uri="{FF2B5EF4-FFF2-40B4-BE49-F238E27FC236}">
                  <a16:creationId xmlns:a16="http://schemas.microsoft.com/office/drawing/2014/main" id="{62ABC3EE-946A-49B8-A9F6-BBFBD8144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" y="2894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185 w 14"/>
                <a:gd name="T11" fmla="*/ 0 h 14"/>
                <a:gd name="T12" fmla="*/ 262 w 14"/>
                <a:gd name="T13" fmla="*/ 108 h 14"/>
                <a:gd name="T14" fmla="*/ 185 w 14"/>
                <a:gd name="T15" fmla="*/ 0 h 14"/>
                <a:gd name="T16" fmla="*/ 185 w 14"/>
                <a:gd name="T17" fmla="*/ 77 h 14"/>
                <a:gd name="T18" fmla="*/ 185 w 14"/>
                <a:gd name="T19" fmla="*/ 0 h 14"/>
                <a:gd name="T20" fmla="*/ 185 w 14"/>
                <a:gd name="T21" fmla="*/ 0 h 14"/>
                <a:gd name="T22" fmla="*/ 185 w 14"/>
                <a:gd name="T23" fmla="*/ 77 h 14"/>
                <a:gd name="T24" fmla="*/ 185 w 14"/>
                <a:gd name="T25" fmla="*/ 0 h 14"/>
                <a:gd name="T26" fmla="*/ 108 w 14"/>
                <a:gd name="T27" fmla="*/ 108 h 14"/>
                <a:gd name="T28" fmla="*/ 185 w 14"/>
                <a:gd name="T29" fmla="*/ 0 h 14"/>
                <a:gd name="T30" fmla="*/ 0 w 14"/>
                <a:gd name="T31" fmla="*/ 185 h 14"/>
                <a:gd name="T32" fmla="*/ 108 w 14"/>
                <a:gd name="T33" fmla="*/ 108 h 14"/>
                <a:gd name="T34" fmla="*/ 0 w 14"/>
                <a:gd name="T35" fmla="*/ 185 h 14"/>
                <a:gd name="T36" fmla="*/ 77 w 14"/>
                <a:gd name="T37" fmla="*/ 185 h 14"/>
                <a:gd name="T38" fmla="*/ 0 w 14"/>
                <a:gd name="T39" fmla="*/ 185 h 14"/>
                <a:gd name="T40" fmla="*/ 0 w 14"/>
                <a:gd name="T41" fmla="*/ 185 h 14"/>
                <a:gd name="T42" fmla="*/ 77 w 14"/>
                <a:gd name="T43" fmla="*/ 185 h 14"/>
                <a:gd name="T44" fmla="*/ 0 w 14"/>
                <a:gd name="T45" fmla="*/ 185 h 14"/>
                <a:gd name="T46" fmla="*/ 108 w 14"/>
                <a:gd name="T47" fmla="*/ 262 h 14"/>
                <a:gd name="T48" fmla="*/ 0 w 14"/>
                <a:gd name="T49" fmla="*/ 185 h 14"/>
                <a:gd name="T50" fmla="*/ 108 w 14"/>
                <a:gd name="T51" fmla="*/ 262 h 14"/>
                <a:gd name="T52" fmla="*/ 108 w 14"/>
                <a:gd name="T53" fmla="*/ 262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4" y="10"/>
                  </a:moveTo>
                  <a:lnTo>
                    <a:pt x="4" y="10"/>
                  </a:lnTo>
                  <a:lnTo>
                    <a:pt x="3" y="11"/>
                  </a:lnTo>
                  <a:lnTo>
                    <a:pt x="4" y="10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3" name="Oval 750">
              <a:extLst>
                <a:ext uri="{FF2B5EF4-FFF2-40B4-BE49-F238E27FC236}">
                  <a16:creationId xmlns:a16="http://schemas.microsoft.com/office/drawing/2014/main" id="{B3BEE703-158A-4BE2-A764-668055FC4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729"/>
              <a:ext cx="57" cy="57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4" name="Freeform 751">
              <a:extLst>
                <a:ext uri="{FF2B5EF4-FFF2-40B4-BE49-F238E27FC236}">
                  <a16:creationId xmlns:a16="http://schemas.microsoft.com/office/drawing/2014/main" id="{3C2E5566-3C85-402B-816E-18DB91BFE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" y="2724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319 w 14"/>
                <a:gd name="T11" fmla="*/ 51 h 14"/>
                <a:gd name="T12" fmla="*/ 319 w 14"/>
                <a:gd name="T13" fmla="*/ 51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lnTo>
                    <a:pt x="12" y="2"/>
                  </a:lnTo>
                  <a:lnTo>
                    <a:pt x="11" y="3"/>
                  </a:lnTo>
                  <a:lnTo>
                    <a:pt x="12" y="2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0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0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5" name="Oval 752">
              <a:extLst>
                <a:ext uri="{FF2B5EF4-FFF2-40B4-BE49-F238E27FC236}">
                  <a16:creationId xmlns:a16="http://schemas.microsoft.com/office/drawing/2014/main" id="{E2A26059-BE38-4F45-AA94-DFB8A3B08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2471"/>
              <a:ext cx="57" cy="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6" name="Freeform 753">
              <a:extLst>
                <a:ext uri="{FF2B5EF4-FFF2-40B4-BE49-F238E27FC236}">
                  <a16:creationId xmlns:a16="http://schemas.microsoft.com/office/drawing/2014/main" id="{B4581277-1A11-4EC4-9E64-A478D64A8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" y="2461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262 w 14"/>
                <a:gd name="T11" fmla="*/ 108 h 14"/>
                <a:gd name="T12" fmla="*/ 262 w 14"/>
                <a:gd name="T13" fmla="*/ 108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7" name="Oval 754">
              <a:extLst>
                <a:ext uri="{FF2B5EF4-FFF2-40B4-BE49-F238E27FC236}">
                  <a16:creationId xmlns:a16="http://schemas.microsoft.com/office/drawing/2014/main" id="{278A664E-AD14-4BE0-893E-27D08ADDA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2641"/>
              <a:ext cx="57" cy="57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8" name="Freeform 755">
              <a:extLst>
                <a:ext uri="{FF2B5EF4-FFF2-40B4-BE49-F238E27FC236}">
                  <a16:creationId xmlns:a16="http://schemas.microsoft.com/office/drawing/2014/main" id="{1384D682-7210-49A8-8606-EA2D74199B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" y="2631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262 w 14"/>
                <a:gd name="T11" fmla="*/ 108 h 14"/>
                <a:gd name="T12" fmla="*/ 262 w 14"/>
                <a:gd name="T13" fmla="*/ 108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4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4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4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4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69" name="Rectangle 756">
              <a:extLst>
                <a:ext uri="{FF2B5EF4-FFF2-40B4-BE49-F238E27FC236}">
                  <a16:creationId xmlns:a16="http://schemas.microsoft.com/office/drawing/2014/main" id="{37A961CB-9952-406A-94B6-597322117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2683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0" name="Freeform 757">
              <a:extLst>
                <a:ext uri="{FF2B5EF4-FFF2-40B4-BE49-F238E27FC236}">
                  <a16:creationId xmlns:a16="http://schemas.microsoft.com/office/drawing/2014/main" id="{D199963C-B498-45A1-A9A0-B9B5F6992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2812"/>
              <a:ext cx="72" cy="67"/>
            </a:xfrm>
            <a:custGeom>
              <a:avLst/>
              <a:gdLst>
                <a:gd name="T0" fmla="*/ 72 w 72"/>
                <a:gd name="T1" fmla="*/ 0 h 67"/>
                <a:gd name="T2" fmla="*/ 36 w 72"/>
                <a:gd name="T3" fmla="*/ 67 h 67"/>
                <a:gd name="T4" fmla="*/ 0 w 72"/>
                <a:gd name="T5" fmla="*/ 0 h 67"/>
                <a:gd name="T6" fmla="*/ 72 w 72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72" y="0"/>
                  </a:moveTo>
                  <a:lnTo>
                    <a:pt x="36" y="67"/>
                  </a:lnTo>
                  <a:lnTo>
                    <a:pt x="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1" name="Rectangle 758">
              <a:extLst>
                <a:ext uri="{FF2B5EF4-FFF2-40B4-BE49-F238E27FC236}">
                  <a16:creationId xmlns:a16="http://schemas.microsoft.com/office/drawing/2014/main" id="{2BAA2F38-DB19-41ED-9949-2D147D912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2683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2" name="Rectangle 759">
              <a:extLst>
                <a:ext uri="{FF2B5EF4-FFF2-40B4-BE49-F238E27FC236}">
                  <a16:creationId xmlns:a16="http://schemas.microsoft.com/office/drawing/2014/main" id="{0D322EC0-7B0B-4F77-9B07-872449398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11"/>
              <a:ext cx="10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3" name="Freeform 760">
              <a:extLst>
                <a:ext uri="{FF2B5EF4-FFF2-40B4-BE49-F238E27FC236}">
                  <a16:creationId xmlns:a16="http://schemas.microsoft.com/office/drawing/2014/main" id="{F7EAE40A-4155-4D24-A2C1-E6207F687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549"/>
              <a:ext cx="72" cy="67"/>
            </a:xfrm>
            <a:custGeom>
              <a:avLst/>
              <a:gdLst>
                <a:gd name="T0" fmla="*/ 0 w 72"/>
                <a:gd name="T1" fmla="*/ 67 h 67"/>
                <a:gd name="T2" fmla="*/ 36 w 72"/>
                <a:gd name="T3" fmla="*/ 0 h 67"/>
                <a:gd name="T4" fmla="*/ 72 w 72"/>
                <a:gd name="T5" fmla="*/ 67 h 67"/>
                <a:gd name="T6" fmla="*/ 0 w 72"/>
                <a:gd name="T7" fmla="*/ 67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0" y="67"/>
                  </a:moveTo>
                  <a:lnTo>
                    <a:pt x="36" y="0"/>
                  </a:lnTo>
                  <a:lnTo>
                    <a:pt x="7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4" name="Rectangle 761">
              <a:extLst>
                <a:ext uri="{FF2B5EF4-FFF2-40B4-BE49-F238E27FC236}">
                  <a16:creationId xmlns:a16="http://schemas.microsoft.com/office/drawing/2014/main" id="{D5901FB2-C15E-4D4D-B30B-ED5EC1E0A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2611"/>
              <a:ext cx="16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5" name="Rectangle 762">
              <a:extLst>
                <a:ext uri="{FF2B5EF4-FFF2-40B4-BE49-F238E27FC236}">
                  <a16:creationId xmlns:a16="http://schemas.microsoft.com/office/drawing/2014/main" id="{B6D06F6F-1DC8-4AD2-86F8-CCE45A89E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353"/>
              <a:ext cx="10" cy="12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6" name="Freeform 763">
              <a:extLst>
                <a:ext uri="{FF2B5EF4-FFF2-40B4-BE49-F238E27FC236}">
                  <a16:creationId xmlns:a16="http://schemas.microsoft.com/office/drawing/2014/main" id="{39795BEA-A753-4E76-8992-29A88568E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" y="2476"/>
              <a:ext cx="72" cy="67"/>
            </a:xfrm>
            <a:custGeom>
              <a:avLst/>
              <a:gdLst>
                <a:gd name="T0" fmla="*/ 72 w 72"/>
                <a:gd name="T1" fmla="*/ 0 h 67"/>
                <a:gd name="T2" fmla="*/ 36 w 72"/>
                <a:gd name="T3" fmla="*/ 67 h 67"/>
                <a:gd name="T4" fmla="*/ 0 w 72"/>
                <a:gd name="T5" fmla="*/ 0 h 67"/>
                <a:gd name="T6" fmla="*/ 72 w 72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72" y="0"/>
                  </a:moveTo>
                  <a:lnTo>
                    <a:pt x="36" y="67"/>
                  </a:lnTo>
                  <a:lnTo>
                    <a:pt x="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7" name="Rectangle 764">
              <a:extLst>
                <a:ext uri="{FF2B5EF4-FFF2-40B4-BE49-F238E27FC236}">
                  <a16:creationId xmlns:a16="http://schemas.microsoft.com/office/drawing/2014/main" id="{B57E8975-77F7-4859-8BD1-30B211F9F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2348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8" name="Freeform 765">
              <a:extLst>
                <a:ext uri="{FF2B5EF4-FFF2-40B4-BE49-F238E27FC236}">
                  <a16:creationId xmlns:a16="http://schemas.microsoft.com/office/drawing/2014/main" id="{80D23A88-5082-4617-9E30-F606062D9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" y="2636"/>
              <a:ext cx="263" cy="88"/>
            </a:xfrm>
            <a:custGeom>
              <a:avLst/>
              <a:gdLst>
                <a:gd name="T0" fmla="*/ 985 w 51"/>
                <a:gd name="T1" fmla="*/ 321 h 17"/>
                <a:gd name="T2" fmla="*/ 959 w 51"/>
                <a:gd name="T3" fmla="*/ 269 h 17"/>
                <a:gd name="T4" fmla="*/ 902 w 51"/>
                <a:gd name="T5" fmla="*/ 243 h 17"/>
                <a:gd name="T6" fmla="*/ 877 w 51"/>
                <a:gd name="T7" fmla="*/ 212 h 17"/>
                <a:gd name="T8" fmla="*/ 825 w 51"/>
                <a:gd name="T9" fmla="*/ 212 h 17"/>
                <a:gd name="T10" fmla="*/ 691 w 51"/>
                <a:gd name="T11" fmla="*/ 186 h 17"/>
                <a:gd name="T12" fmla="*/ 583 w 51"/>
                <a:gd name="T13" fmla="*/ 186 h 17"/>
                <a:gd name="T14" fmla="*/ 480 w 51"/>
                <a:gd name="T15" fmla="*/ 212 h 17"/>
                <a:gd name="T16" fmla="*/ 371 w 51"/>
                <a:gd name="T17" fmla="*/ 269 h 17"/>
                <a:gd name="T18" fmla="*/ 294 w 51"/>
                <a:gd name="T19" fmla="*/ 321 h 17"/>
                <a:gd name="T20" fmla="*/ 237 w 51"/>
                <a:gd name="T21" fmla="*/ 373 h 17"/>
                <a:gd name="T22" fmla="*/ 0 w 51"/>
                <a:gd name="T23" fmla="*/ 321 h 17"/>
                <a:gd name="T24" fmla="*/ 52 w 51"/>
                <a:gd name="T25" fmla="*/ 269 h 17"/>
                <a:gd name="T26" fmla="*/ 108 w 51"/>
                <a:gd name="T27" fmla="*/ 212 h 17"/>
                <a:gd name="T28" fmla="*/ 160 w 51"/>
                <a:gd name="T29" fmla="*/ 160 h 17"/>
                <a:gd name="T30" fmla="*/ 237 w 51"/>
                <a:gd name="T31" fmla="*/ 109 h 17"/>
                <a:gd name="T32" fmla="*/ 397 w 51"/>
                <a:gd name="T33" fmla="*/ 52 h 17"/>
                <a:gd name="T34" fmla="*/ 480 w 51"/>
                <a:gd name="T35" fmla="*/ 26 h 17"/>
                <a:gd name="T36" fmla="*/ 557 w 51"/>
                <a:gd name="T37" fmla="*/ 0 h 17"/>
                <a:gd name="T38" fmla="*/ 665 w 51"/>
                <a:gd name="T39" fmla="*/ 0 h 17"/>
                <a:gd name="T40" fmla="*/ 743 w 51"/>
                <a:gd name="T41" fmla="*/ 0 h 17"/>
                <a:gd name="T42" fmla="*/ 851 w 51"/>
                <a:gd name="T43" fmla="*/ 0 h 17"/>
                <a:gd name="T44" fmla="*/ 928 w 51"/>
                <a:gd name="T45" fmla="*/ 26 h 17"/>
                <a:gd name="T46" fmla="*/ 1011 w 51"/>
                <a:gd name="T47" fmla="*/ 52 h 17"/>
                <a:gd name="T48" fmla="*/ 1088 w 51"/>
                <a:gd name="T49" fmla="*/ 109 h 17"/>
                <a:gd name="T50" fmla="*/ 1145 w 51"/>
                <a:gd name="T51" fmla="*/ 160 h 17"/>
                <a:gd name="T52" fmla="*/ 1222 w 51"/>
                <a:gd name="T53" fmla="*/ 212 h 17"/>
                <a:gd name="T54" fmla="*/ 1356 w 51"/>
                <a:gd name="T55" fmla="*/ 135 h 17"/>
                <a:gd name="T56" fmla="*/ 1248 w 51"/>
                <a:gd name="T57" fmla="*/ 456 h 17"/>
                <a:gd name="T58" fmla="*/ 851 w 51"/>
                <a:gd name="T59" fmla="*/ 404 h 17"/>
                <a:gd name="T60" fmla="*/ 985 w 51"/>
                <a:gd name="T61" fmla="*/ 321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37" y="12"/>
                  </a:moveTo>
                  <a:lnTo>
                    <a:pt x="36" y="10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1" y="8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1" y="12"/>
                  </a:lnTo>
                  <a:lnTo>
                    <a:pt x="9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9" y="4"/>
                  </a:lnTo>
                  <a:lnTo>
                    <a:pt x="15" y="2"/>
                  </a:lnTo>
                  <a:lnTo>
                    <a:pt x="18" y="1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1"/>
                  </a:lnTo>
                  <a:lnTo>
                    <a:pt x="38" y="2"/>
                  </a:lnTo>
                  <a:lnTo>
                    <a:pt x="41" y="4"/>
                  </a:lnTo>
                  <a:lnTo>
                    <a:pt x="43" y="6"/>
                  </a:lnTo>
                  <a:lnTo>
                    <a:pt x="46" y="8"/>
                  </a:lnTo>
                  <a:lnTo>
                    <a:pt x="51" y="5"/>
                  </a:lnTo>
                  <a:lnTo>
                    <a:pt x="47" y="17"/>
                  </a:lnTo>
                  <a:lnTo>
                    <a:pt x="32" y="15"/>
                  </a:lnTo>
                  <a:lnTo>
                    <a:pt x="37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79" name="Freeform 766">
              <a:extLst>
                <a:ext uri="{FF2B5EF4-FFF2-40B4-BE49-F238E27FC236}">
                  <a16:creationId xmlns:a16="http://schemas.microsoft.com/office/drawing/2014/main" id="{92BE1218-CF06-4049-AC20-97480991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" y="2389"/>
              <a:ext cx="263" cy="87"/>
            </a:xfrm>
            <a:custGeom>
              <a:avLst/>
              <a:gdLst>
                <a:gd name="T0" fmla="*/ 371 w 51"/>
                <a:gd name="T1" fmla="*/ 312 h 17"/>
                <a:gd name="T2" fmla="*/ 397 w 51"/>
                <a:gd name="T3" fmla="*/ 287 h 17"/>
                <a:gd name="T4" fmla="*/ 454 w 51"/>
                <a:gd name="T5" fmla="*/ 261 h 17"/>
                <a:gd name="T6" fmla="*/ 505 w 51"/>
                <a:gd name="T7" fmla="*/ 235 h 17"/>
                <a:gd name="T8" fmla="*/ 531 w 51"/>
                <a:gd name="T9" fmla="*/ 210 h 17"/>
                <a:gd name="T10" fmla="*/ 665 w 51"/>
                <a:gd name="T11" fmla="*/ 184 h 17"/>
                <a:gd name="T12" fmla="*/ 774 w 51"/>
                <a:gd name="T13" fmla="*/ 184 h 17"/>
                <a:gd name="T14" fmla="*/ 902 w 51"/>
                <a:gd name="T15" fmla="*/ 210 h 17"/>
                <a:gd name="T16" fmla="*/ 985 w 51"/>
                <a:gd name="T17" fmla="*/ 261 h 17"/>
                <a:gd name="T18" fmla="*/ 1062 w 51"/>
                <a:gd name="T19" fmla="*/ 312 h 17"/>
                <a:gd name="T20" fmla="*/ 1119 w 51"/>
                <a:gd name="T21" fmla="*/ 394 h 17"/>
                <a:gd name="T22" fmla="*/ 1356 w 51"/>
                <a:gd name="T23" fmla="*/ 312 h 17"/>
                <a:gd name="T24" fmla="*/ 1305 w 51"/>
                <a:gd name="T25" fmla="*/ 261 h 17"/>
                <a:gd name="T26" fmla="*/ 1248 w 51"/>
                <a:gd name="T27" fmla="*/ 210 h 17"/>
                <a:gd name="T28" fmla="*/ 1196 w 51"/>
                <a:gd name="T29" fmla="*/ 159 h 17"/>
                <a:gd name="T30" fmla="*/ 1119 w 51"/>
                <a:gd name="T31" fmla="*/ 133 h 17"/>
                <a:gd name="T32" fmla="*/ 959 w 51"/>
                <a:gd name="T33" fmla="*/ 51 h 17"/>
                <a:gd name="T34" fmla="*/ 877 w 51"/>
                <a:gd name="T35" fmla="*/ 26 h 17"/>
                <a:gd name="T36" fmla="*/ 799 w 51"/>
                <a:gd name="T37" fmla="*/ 0 h 17"/>
                <a:gd name="T38" fmla="*/ 717 w 51"/>
                <a:gd name="T39" fmla="*/ 0 h 17"/>
                <a:gd name="T40" fmla="*/ 614 w 51"/>
                <a:gd name="T41" fmla="*/ 0 h 17"/>
                <a:gd name="T42" fmla="*/ 505 w 51"/>
                <a:gd name="T43" fmla="*/ 26 h 17"/>
                <a:gd name="T44" fmla="*/ 428 w 51"/>
                <a:gd name="T45" fmla="*/ 51 h 17"/>
                <a:gd name="T46" fmla="*/ 346 w 51"/>
                <a:gd name="T47" fmla="*/ 77 h 17"/>
                <a:gd name="T48" fmla="*/ 268 w 51"/>
                <a:gd name="T49" fmla="*/ 102 h 17"/>
                <a:gd name="T50" fmla="*/ 211 w 51"/>
                <a:gd name="T51" fmla="*/ 159 h 17"/>
                <a:gd name="T52" fmla="*/ 160 w 51"/>
                <a:gd name="T53" fmla="*/ 210 h 17"/>
                <a:gd name="T54" fmla="*/ 0 w 51"/>
                <a:gd name="T55" fmla="*/ 133 h 17"/>
                <a:gd name="T56" fmla="*/ 108 w 51"/>
                <a:gd name="T57" fmla="*/ 445 h 17"/>
                <a:gd name="T58" fmla="*/ 505 w 51"/>
                <a:gd name="T59" fmla="*/ 394 h 17"/>
                <a:gd name="T60" fmla="*/ 371 w 51"/>
                <a:gd name="T61" fmla="*/ 312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14" y="12"/>
                  </a:moveTo>
                  <a:lnTo>
                    <a:pt x="15" y="11"/>
                  </a:lnTo>
                  <a:lnTo>
                    <a:pt x="17" y="10"/>
                  </a:lnTo>
                  <a:lnTo>
                    <a:pt x="19" y="9"/>
                  </a:lnTo>
                  <a:lnTo>
                    <a:pt x="20" y="8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40" y="12"/>
                  </a:lnTo>
                  <a:lnTo>
                    <a:pt x="42" y="15"/>
                  </a:lnTo>
                  <a:lnTo>
                    <a:pt x="51" y="12"/>
                  </a:lnTo>
                  <a:lnTo>
                    <a:pt x="49" y="10"/>
                  </a:lnTo>
                  <a:lnTo>
                    <a:pt x="47" y="8"/>
                  </a:lnTo>
                  <a:lnTo>
                    <a:pt x="45" y="6"/>
                  </a:lnTo>
                  <a:lnTo>
                    <a:pt x="42" y="5"/>
                  </a:lnTo>
                  <a:lnTo>
                    <a:pt x="36" y="2"/>
                  </a:lnTo>
                  <a:lnTo>
                    <a:pt x="33" y="1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3" y="3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0" y="5"/>
                  </a:lnTo>
                  <a:lnTo>
                    <a:pt x="4" y="17"/>
                  </a:lnTo>
                  <a:lnTo>
                    <a:pt x="19" y="15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0" name="Freeform 767">
              <a:extLst>
                <a:ext uri="{FF2B5EF4-FFF2-40B4-BE49-F238E27FC236}">
                  <a16:creationId xmlns:a16="http://schemas.microsoft.com/office/drawing/2014/main" id="{7F915C18-AB0D-4D77-9961-86BEB1C7E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2703"/>
              <a:ext cx="263" cy="88"/>
            </a:xfrm>
            <a:custGeom>
              <a:avLst/>
              <a:gdLst>
                <a:gd name="T0" fmla="*/ 985 w 51"/>
                <a:gd name="T1" fmla="*/ 135 h 17"/>
                <a:gd name="T2" fmla="*/ 928 w 51"/>
                <a:gd name="T3" fmla="*/ 160 h 17"/>
                <a:gd name="T4" fmla="*/ 902 w 51"/>
                <a:gd name="T5" fmla="*/ 186 h 17"/>
                <a:gd name="T6" fmla="*/ 851 w 51"/>
                <a:gd name="T7" fmla="*/ 212 h 17"/>
                <a:gd name="T8" fmla="*/ 799 w 51"/>
                <a:gd name="T9" fmla="*/ 243 h 17"/>
                <a:gd name="T10" fmla="*/ 691 w 51"/>
                <a:gd name="T11" fmla="*/ 269 h 17"/>
                <a:gd name="T12" fmla="*/ 557 w 51"/>
                <a:gd name="T13" fmla="*/ 269 h 17"/>
                <a:gd name="T14" fmla="*/ 454 w 51"/>
                <a:gd name="T15" fmla="*/ 243 h 17"/>
                <a:gd name="T16" fmla="*/ 346 w 51"/>
                <a:gd name="T17" fmla="*/ 186 h 17"/>
                <a:gd name="T18" fmla="*/ 268 w 51"/>
                <a:gd name="T19" fmla="*/ 135 h 17"/>
                <a:gd name="T20" fmla="*/ 211 w 51"/>
                <a:gd name="T21" fmla="*/ 52 h 17"/>
                <a:gd name="T22" fmla="*/ 0 w 51"/>
                <a:gd name="T23" fmla="*/ 135 h 17"/>
                <a:gd name="T24" fmla="*/ 26 w 51"/>
                <a:gd name="T25" fmla="*/ 186 h 17"/>
                <a:gd name="T26" fmla="*/ 77 w 51"/>
                <a:gd name="T27" fmla="*/ 243 h 17"/>
                <a:gd name="T28" fmla="*/ 160 w 51"/>
                <a:gd name="T29" fmla="*/ 295 h 17"/>
                <a:gd name="T30" fmla="*/ 211 w 51"/>
                <a:gd name="T31" fmla="*/ 321 h 17"/>
                <a:gd name="T32" fmla="*/ 371 w 51"/>
                <a:gd name="T33" fmla="*/ 404 h 17"/>
                <a:gd name="T34" fmla="*/ 454 w 51"/>
                <a:gd name="T35" fmla="*/ 430 h 17"/>
                <a:gd name="T36" fmla="*/ 531 w 51"/>
                <a:gd name="T37" fmla="*/ 456 h 17"/>
                <a:gd name="T38" fmla="*/ 639 w 51"/>
                <a:gd name="T39" fmla="*/ 456 h 17"/>
                <a:gd name="T40" fmla="*/ 743 w 51"/>
                <a:gd name="T41" fmla="*/ 456 h 17"/>
                <a:gd name="T42" fmla="*/ 825 w 51"/>
                <a:gd name="T43" fmla="*/ 430 h 17"/>
                <a:gd name="T44" fmla="*/ 902 w 51"/>
                <a:gd name="T45" fmla="*/ 430 h 17"/>
                <a:gd name="T46" fmla="*/ 985 w 51"/>
                <a:gd name="T47" fmla="*/ 373 h 17"/>
                <a:gd name="T48" fmla="*/ 1062 w 51"/>
                <a:gd name="T49" fmla="*/ 347 h 17"/>
                <a:gd name="T50" fmla="*/ 1145 w 51"/>
                <a:gd name="T51" fmla="*/ 295 h 17"/>
                <a:gd name="T52" fmla="*/ 1196 w 51"/>
                <a:gd name="T53" fmla="*/ 243 h 17"/>
                <a:gd name="T54" fmla="*/ 1356 w 51"/>
                <a:gd name="T55" fmla="*/ 321 h 17"/>
                <a:gd name="T56" fmla="*/ 1222 w 51"/>
                <a:gd name="T57" fmla="*/ 0 h 17"/>
                <a:gd name="T58" fmla="*/ 825 w 51"/>
                <a:gd name="T59" fmla="*/ 52 h 17"/>
                <a:gd name="T60" fmla="*/ 985 w 51"/>
                <a:gd name="T61" fmla="*/ 135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37" y="5"/>
                  </a:moveTo>
                  <a:lnTo>
                    <a:pt x="35" y="6"/>
                  </a:lnTo>
                  <a:lnTo>
                    <a:pt x="34" y="7"/>
                  </a:lnTo>
                  <a:lnTo>
                    <a:pt x="32" y="8"/>
                  </a:lnTo>
                  <a:lnTo>
                    <a:pt x="30" y="9"/>
                  </a:lnTo>
                  <a:lnTo>
                    <a:pt x="26" y="10"/>
                  </a:lnTo>
                  <a:lnTo>
                    <a:pt x="21" y="10"/>
                  </a:lnTo>
                  <a:lnTo>
                    <a:pt x="17" y="9"/>
                  </a:lnTo>
                  <a:lnTo>
                    <a:pt x="13" y="7"/>
                  </a:lnTo>
                  <a:lnTo>
                    <a:pt x="10" y="5"/>
                  </a:lnTo>
                  <a:lnTo>
                    <a:pt x="8" y="2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9"/>
                  </a:lnTo>
                  <a:lnTo>
                    <a:pt x="6" y="11"/>
                  </a:lnTo>
                  <a:lnTo>
                    <a:pt x="8" y="12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8" y="17"/>
                  </a:lnTo>
                  <a:lnTo>
                    <a:pt x="31" y="16"/>
                  </a:lnTo>
                  <a:lnTo>
                    <a:pt x="34" y="16"/>
                  </a:lnTo>
                  <a:lnTo>
                    <a:pt x="37" y="14"/>
                  </a:lnTo>
                  <a:lnTo>
                    <a:pt x="40" y="13"/>
                  </a:lnTo>
                  <a:lnTo>
                    <a:pt x="43" y="11"/>
                  </a:lnTo>
                  <a:lnTo>
                    <a:pt x="45" y="9"/>
                  </a:lnTo>
                  <a:lnTo>
                    <a:pt x="51" y="12"/>
                  </a:lnTo>
                  <a:lnTo>
                    <a:pt x="46" y="0"/>
                  </a:lnTo>
                  <a:lnTo>
                    <a:pt x="31" y="2"/>
                  </a:lnTo>
                  <a:lnTo>
                    <a:pt x="37" y="5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1" name="Line 768">
              <a:extLst>
                <a:ext uri="{FF2B5EF4-FFF2-40B4-BE49-F238E27FC236}">
                  <a16:creationId xmlns:a16="http://schemas.microsoft.com/office/drawing/2014/main" id="{B8C0DC4C-0EB7-4A96-898D-3FC1A8161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46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2" name="Line 769">
              <a:extLst>
                <a:ext uri="{FF2B5EF4-FFF2-40B4-BE49-F238E27FC236}">
                  <a16:creationId xmlns:a16="http://schemas.microsoft.com/office/drawing/2014/main" id="{B58FFE3F-02D1-4F1D-BF4C-B6CA25161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49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3" name="Line 770">
              <a:extLst>
                <a:ext uri="{FF2B5EF4-FFF2-40B4-BE49-F238E27FC236}">
                  <a16:creationId xmlns:a16="http://schemas.microsoft.com/office/drawing/2014/main" id="{530DDD40-C38A-4A6A-A762-31166AEFF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52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4" name="Line 771">
              <a:extLst>
                <a:ext uri="{FF2B5EF4-FFF2-40B4-BE49-F238E27FC236}">
                  <a16:creationId xmlns:a16="http://schemas.microsoft.com/office/drawing/2014/main" id="{34A4E769-E7F5-4E67-BF86-6945FDB0A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55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5" name="Line 772">
              <a:extLst>
                <a:ext uri="{FF2B5EF4-FFF2-40B4-BE49-F238E27FC236}">
                  <a16:creationId xmlns:a16="http://schemas.microsoft.com/office/drawing/2014/main" id="{B9612945-D6E0-49F2-8FFA-E3051A6ED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59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6" name="Line 773">
              <a:extLst>
                <a:ext uri="{FF2B5EF4-FFF2-40B4-BE49-F238E27FC236}">
                  <a16:creationId xmlns:a16="http://schemas.microsoft.com/office/drawing/2014/main" id="{74C4E722-029A-46C2-AAF8-DE0D52AEAF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62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7" name="Line 774">
              <a:extLst>
                <a:ext uri="{FF2B5EF4-FFF2-40B4-BE49-F238E27FC236}">
                  <a16:creationId xmlns:a16="http://schemas.microsoft.com/office/drawing/2014/main" id="{58277AD5-5CA1-4B51-AC5F-4D92C1314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65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8" name="Line 775">
              <a:extLst>
                <a:ext uri="{FF2B5EF4-FFF2-40B4-BE49-F238E27FC236}">
                  <a16:creationId xmlns:a16="http://schemas.microsoft.com/office/drawing/2014/main" id="{A90875F2-19EF-4A29-A053-C01794B79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68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89" name="Line 776">
              <a:extLst>
                <a:ext uri="{FF2B5EF4-FFF2-40B4-BE49-F238E27FC236}">
                  <a16:creationId xmlns:a16="http://schemas.microsoft.com/office/drawing/2014/main" id="{78C4DE08-AD84-4BF4-BCE6-9DD765019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71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0" name="Line 777">
              <a:extLst>
                <a:ext uri="{FF2B5EF4-FFF2-40B4-BE49-F238E27FC236}">
                  <a16:creationId xmlns:a16="http://schemas.microsoft.com/office/drawing/2014/main" id="{7F034E5E-7F50-4CA3-B064-30291AE20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75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1" name="Line 778">
              <a:extLst>
                <a:ext uri="{FF2B5EF4-FFF2-40B4-BE49-F238E27FC236}">
                  <a16:creationId xmlns:a16="http://schemas.microsoft.com/office/drawing/2014/main" id="{55EBDCF9-9F74-40A5-A9F5-C5E206796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78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2" name="Line 779">
              <a:extLst>
                <a:ext uri="{FF2B5EF4-FFF2-40B4-BE49-F238E27FC236}">
                  <a16:creationId xmlns:a16="http://schemas.microsoft.com/office/drawing/2014/main" id="{E3CD618A-20B4-4054-9B2B-BEAD510C4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81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3" name="Line 780">
              <a:extLst>
                <a:ext uri="{FF2B5EF4-FFF2-40B4-BE49-F238E27FC236}">
                  <a16:creationId xmlns:a16="http://schemas.microsoft.com/office/drawing/2014/main" id="{FBC872B1-DE89-40CC-8BCB-8254B3A2B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84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4" name="Line 781">
              <a:extLst>
                <a:ext uri="{FF2B5EF4-FFF2-40B4-BE49-F238E27FC236}">
                  <a16:creationId xmlns:a16="http://schemas.microsoft.com/office/drawing/2014/main" id="{A191D95D-2847-412D-AC5D-CAA3BEBE6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87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5" name="Line 782">
              <a:extLst>
                <a:ext uri="{FF2B5EF4-FFF2-40B4-BE49-F238E27FC236}">
                  <a16:creationId xmlns:a16="http://schemas.microsoft.com/office/drawing/2014/main" id="{F39A521E-925A-4506-A927-1CE657368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91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6" name="Line 783">
              <a:extLst>
                <a:ext uri="{FF2B5EF4-FFF2-40B4-BE49-F238E27FC236}">
                  <a16:creationId xmlns:a16="http://schemas.microsoft.com/office/drawing/2014/main" id="{9DA25974-4136-4195-B39E-54183CFA0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94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7" name="Line 784">
              <a:extLst>
                <a:ext uri="{FF2B5EF4-FFF2-40B4-BE49-F238E27FC236}">
                  <a16:creationId xmlns:a16="http://schemas.microsoft.com/office/drawing/2014/main" id="{A6C7BDF4-CBE4-4A7D-A147-9355827E2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971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8" name="Line 785">
              <a:extLst>
                <a:ext uri="{FF2B5EF4-FFF2-40B4-BE49-F238E27FC236}">
                  <a16:creationId xmlns:a16="http://schemas.microsoft.com/office/drawing/2014/main" id="{4F6CD252-C693-4F9A-979D-8FA3838E0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00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399" name="Line 786">
              <a:extLst>
                <a:ext uri="{FF2B5EF4-FFF2-40B4-BE49-F238E27FC236}">
                  <a16:creationId xmlns:a16="http://schemas.microsoft.com/office/drawing/2014/main" id="{F94BDFA5-1C4E-498F-B7CF-DC65673B2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03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0" name="Line 787">
              <a:extLst>
                <a:ext uri="{FF2B5EF4-FFF2-40B4-BE49-F238E27FC236}">
                  <a16:creationId xmlns:a16="http://schemas.microsoft.com/office/drawing/2014/main" id="{00668353-D636-4D73-9448-2FFEB53E8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069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1" name="Line 788">
              <a:extLst>
                <a:ext uri="{FF2B5EF4-FFF2-40B4-BE49-F238E27FC236}">
                  <a16:creationId xmlns:a16="http://schemas.microsoft.com/office/drawing/2014/main" id="{A8780558-D24E-478C-B48A-D6EBED739E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100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2" name="Line 789">
              <a:extLst>
                <a:ext uri="{FF2B5EF4-FFF2-40B4-BE49-F238E27FC236}">
                  <a16:creationId xmlns:a16="http://schemas.microsoft.com/office/drawing/2014/main" id="{D5AB14D1-E006-4B45-AEC4-1DDD6784C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13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3" name="Line 790">
              <a:extLst>
                <a:ext uri="{FF2B5EF4-FFF2-40B4-BE49-F238E27FC236}">
                  <a16:creationId xmlns:a16="http://schemas.microsoft.com/office/drawing/2014/main" id="{44B6F399-28E2-4A7E-A5E1-ACFB3CF543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16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4" name="Line 791">
              <a:extLst>
                <a:ext uri="{FF2B5EF4-FFF2-40B4-BE49-F238E27FC236}">
                  <a16:creationId xmlns:a16="http://schemas.microsoft.com/office/drawing/2014/main" id="{6FD32038-AA5A-44A5-8455-EDB2A4FF4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19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5" name="Line 792">
              <a:extLst>
                <a:ext uri="{FF2B5EF4-FFF2-40B4-BE49-F238E27FC236}">
                  <a16:creationId xmlns:a16="http://schemas.microsoft.com/office/drawing/2014/main" id="{67D45773-A1FF-47BC-B5D3-89414BC4A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22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6" name="Line 793">
              <a:extLst>
                <a:ext uri="{FF2B5EF4-FFF2-40B4-BE49-F238E27FC236}">
                  <a16:creationId xmlns:a16="http://schemas.microsoft.com/office/drawing/2014/main" id="{65CD0A94-510F-4476-B108-7F9E169B8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26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7" name="Line 794">
              <a:extLst>
                <a:ext uri="{FF2B5EF4-FFF2-40B4-BE49-F238E27FC236}">
                  <a16:creationId xmlns:a16="http://schemas.microsoft.com/office/drawing/2014/main" id="{95DB80EC-99F1-4E41-878F-69325C764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29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8" name="Line 795">
              <a:extLst>
                <a:ext uri="{FF2B5EF4-FFF2-40B4-BE49-F238E27FC236}">
                  <a16:creationId xmlns:a16="http://schemas.microsoft.com/office/drawing/2014/main" id="{F82701E5-C832-4868-AD41-FE73F82D3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322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09" name="Line 796">
              <a:extLst>
                <a:ext uri="{FF2B5EF4-FFF2-40B4-BE49-F238E27FC236}">
                  <a16:creationId xmlns:a16="http://schemas.microsoft.com/office/drawing/2014/main" id="{C006240F-1B0F-4A53-BE22-4EBF2FAC0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35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0" name="Line 797">
              <a:extLst>
                <a:ext uri="{FF2B5EF4-FFF2-40B4-BE49-F238E27FC236}">
                  <a16:creationId xmlns:a16="http://schemas.microsoft.com/office/drawing/2014/main" id="{DE71B9B6-A4FE-44E5-913F-15BBC7B71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38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1" name="Line 798">
              <a:extLst>
                <a:ext uri="{FF2B5EF4-FFF2-40B4-BE49-F238E27FC236}">
                  <a16:creationId xmlns:a16="http://schemas.microsoft.com/office/drawing/2014/main" id="{C51D2122-ED1A-4B87-BD66-2D45B0657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415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2" name="Line 799">
              <a:extLst>
                <a:ext uri="{FF2B5EF4-FFF2-40B4-BE49-F238E27FC236}">
                  <a16:creationId xmlns:a16="http://schemas.microsoft.com/office/drawing/2014/main" id="{2D694FD3-3A60-4FC4-AC7E-44BBB930BB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45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3" name="Line 800">
              <a:extLst>
                <a:ext uri="{FF2B5EF4-FFF2-40B4-BE49-F238E27FC236}">
                  <a16:creationId xmlns:a16="http://schemas.microsoft.com/office/drawing/2014/main" id="{5916A1F8-6CF4-498A-920F-83C3B7365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482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4" name="Line 801">
              <a:extLst>
                <a:ext uri="{FF2B5EF4-FFF2-40B4-BE49-F238E27FC236}">
                  <a16:creationId xmlns:a16="http://schemas.microsoft.com/office/drawing/2014/main" id="{BD22989D-D4A0-4CBE-B27B-9E84497D7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51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5" name="Line 802">
              <a:extLst>
                <a:ext uri="{FF2B5EF4-FFF2-40B4-BE49-F238E27FC236}">
                  <a16:creationId xmlns:a16="http://schemas.microsoft.com/office/drawing/2014/main" id="{26EEFC4A-1A0D-4062-BB29-82FD71204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54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6" name="Line 803">
              <a:extLst>
                <a:ext uri="{FF2B5EF4-FFF2-40B4-BE49-F238E27FC236}">
                  <a16:creationId xmlns:a16="http://schemas.microsoft.com/office/drawing/2014/main" id="{C010B144-4773-4F4D-A8C2-3CD249F1D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575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7" name="Line 804">
              <a:extLst>
                <a:ext uri="{FF2B5EF4-FFF2-40B4-BE49-F238E27FC236}">
                  <a16:creationId xmlns:a16="http://schemas.microsoft.com/office/drawing/2014/main" id="{D1389366-4BC0-47D8-9477-2AC62080A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606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8" name="Line 805">
              <a:extLst>
                <a:ext uri="{FF2B5EF4-FFF2-40B4-BE49-F238E27FC236}">
                  <a16:creationId xmlns:a16="http://schemas.microsoft.com/office/drawing/2014/main" id="{7593487E-54A1-4918-B937-562B316E4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642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19" name="Line 806">
              <a:extLst>
                <a:ext uri="{FF2B5EF4-FFF2-40B4-BE49-F238E27FC236}">
                  <a16:creationId xmlns:a16="http://schemas.microsoft.com/office/drawing/2014/main" id="{3368097D-6CA8-4855-8ECC-1D5ADF0C0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13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0" name="Line 807">
              <a:extLst>
                <a:ext uri="{FF2B5EF4-FFF2-40B4-BE49-F238E27FC236}">
                  <a16:creationId xmlns:a16="http://schemas.microsoft.com/office/drawing/2014/main" id="{D3309BEE-7242-4770-8D92-5782A607D5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167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1" name="Line 808">
              <a:extLst>
                <a:ext uri="{FF2B5EF4-FFF2-40B4-BE49-F238E27FC236}">
                  <a16:creationId xmlns:a16="http://schemas.microsoft.com/office/drawing/2014/main" id="{9EFB3BCC-BBDE-4CEE-96AC-495015AD2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409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2" name="Line 809">
              <a:extLst>
                <a:ext uri="{FF2B5EF4-FFF2-40B4-BE49-F238E27FC236}">
                  <a16:creationId xmlns:a16="http://schemas.microsoft.com/office/drawing/2014/main" id="{7BCE2C1C-01E8-4A4A-A376-3379A5C53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440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3" name="Line 810">
              <a:extLst>
                <a:ext uri="{FF2B5EF4-FFF2-40B4-BE49-F238E27FC236}">
                  <a16:creationId xmlns:a16="http://schemas.microsoft.com/office/drawing/2014/main" id="{264F094F-7DC7-459A-AE04-B3C346DD2C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476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4" name="Line 811">
              <a:extLst>
                <a:ext uri="{FF2B5EF4-FFF2-40B4-BE49-F238E27FC236}">
                  <a16:creationId xmlns:a16="http://schemas.microsoft.com/office/drawing/2014/main" id="{A9CBFBE7-C829-42D4-AFC3-09EBCBAD1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507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5" name="Line 812">
              <a:extLst>
                <a:ext uri="{FF2B5EF4-FFF2-40B4-BE49-F238E27FC236}">
                  <a16:creationId xmlns:a16="http://schemas.microsoft.com/office/drawing/2014/main" id="{E601CD24-F00C-4FF7-B602-7561D8C96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538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6" name="Line 813">
              <a:extLst>
                <a:ext uri="{FF2B5EF4-FFF2-40B4-BE49-F238E27FC236}">
                  <a16:creationId xmlns:a16="http://schemas.microsoft.com/office/drawing/2014/main" id="{2846F588-42CF-4439-A511-DE02EF9D8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569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7" name="Line 814">
              <a:extLst>
                <a:ext uri="{FF2B5EF4-FFF2-40B4-BE49-F238E27FC236}">
                  <a16:creationId xmlns:a16="http://schemas.microsoft.com/office/drawing/2014/main" id="{6DD59D69-43B5-47E4-89F2-2356F6F38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600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8" name="Line 815">
              <a:extLst>
                <a:ext uri="{FF2B5EF4-FFF2-40B4-BE49-F238E27FC236}">
                  <a16:creationId xmlns:a16="http://schemas.microsoft.com/office/drawing/2014/main" id="{7DF58B05-4730-4E28-9629-C840395F9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63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29" name="Line 816">
              <a:extLst>
                <a:ext uri="{FF2B5EF4-FFF2-40B4-BE49-F238E27FC236}">
                  <a16:creationId xmlns:a16="http://schemas.microsoft.com/office/drawing/2014/main" id="{703E1D6B-69E0-4635-B845-86770F776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66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0" name="Line 817">
              <a:extLst>
                <a:ext uri="{FF2B5EF4-FFF2-40B4-BE49-F238E27FC236}">
                  <a16:creationId xmlns:a16="http://schemas.microsoft.com/office/drawing/2014/main" id="{71FCF13B-DB7F-481F-80A4-C66815587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69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1" name="Line 818">
              <a:extLst>
                <a:ext uri="{FF2B5EF4-FFF2-40B4-BE49-F238E27FC236}">
                  <a16:creationId xmlns:a16="http://schemas.microsoft.com/office/drawing/2014/main" id="{EDC90B91-E6FE-431F-8F6A-BCE08E090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729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2" name="Line 819">
              <a:extLst>
                <a:ext uri="{FF2B5EF4-FFF2-40B4-BE49-F238E27FC236}">
                  <a16:creationId xmlns:a16="http://schemas.microsoft.com/office/drawing/2014/main" id="{2BD2AEDB-C302-49A6-BE2E-7F568C855D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76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3" name="Line 820">
              <a:extLst>
                <a:ext uri="{FF2B5EF4-FFF2-40B4-BE49-F238E27FC236}">
                  <a16:creationId xmlns:a16="http://schemas.microsoft.com/office/drawing/2014/main" id="{48B51B32-6AB8-4329-9D56-35E6225A7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79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4" name="Line 821">
              <a:extLst>
                <a:ext uri="{FF2B5EF4-FFF2-40B4-BE49-F238E27FC236}">
                  <a16:creationId xmlns:a16="http://schemas.microsoft.com/office/drawing/2014/main" id="{E3F21408-2D0E-4C7F-A081-028B5BA8E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82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5" name="Line 822">
              <a:extLst>
                <a:ext uri="{FF2B5EF4-FFF2-40B4-BE49-F238E27FC236}">
                  <a16:creationId xmlns:a16="http://schemas.microsoft.com/office/drawing/2014/main" id="{E7002925-B57D-4100-A344-F96F14706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85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6" name="Line 823">
              <a:extLst>
                <a:ext uri="{FF2B5EF4-FFF2-40B4-BE49-F238E27FC236}">
                  <a16:creationId xmlns:a16="http://schemas.microsoft.com/office/drawing/2014/main" id="{D8E341A4-EBE7-46F1-BA8F-D61A38366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88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7" name="Line 824">
              <a:extLst>
                <a:ext uri="{FF2B5EF4-FFF2-40B4-BE49-F238E27FC236}">
                  <a16:creationId xmlns:a16="http://schemas.microsoft.com/office/drawing/2014/main" id="{14E4EFA6-E205-48AE-A202-3AE0F49DC0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92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8" name="Line 825">
              <a:extLst>
                <a:ext uri="{FF2B5EF4-FFF2-40B4-BE49-F238E27FC236}">
                  <a16:creationId xmlns:a16="http://schemas.microsoft.com/office/drawing/2014/main" id="{EC45F016-8FA0-4F9F-AB9F-DE4FDEC8F8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95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39" name="Line 826">
              <a:extLst>
                <a:ext uri="{FF2B5EF4-FFF2-40B4-BE49-F238E27FC236}">
                  <a16:creationId xmlns:a16="http://schemas.microsoft.com/office/drawing/2014/main" id="{F6994928-2CA3-4F57-B883-C09B516E70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98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0" name="Line 827">
              <a:extLst>
                <a:ext uri="{FF2B5EF4-FFF2-40B4-BE49-F238E27FC236}">
                  <a16:creationId xmlns:a16="http://schemas.microsoft.com/office/drawing/2014/main" id="{299967CF-7156-470A-9972-571108AEC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01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1" name="Line 828">
              <a:extLst>
                <a:ext uri="{FF2B5EF4-FFF2-40B4-BE49-F238E27FC236}">
                  <a16:creationId xmlns:a16="http://schemas.microsoft.com/office/drawing/2014/main" id="{35414A00-C309-4543-B53A-3AC55634D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04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2" name="Line 829">
              <a:extLst>
                <a:ext uri="{FF2B5EF4-FFF2-40B4-BE49-F238E27FC236}">
                  <a16:creationId xmlns:a16="http://schemas.microsoft.com/office/drawing/2014/main" id="{323DFDF4-30A2-422D-BEF6-4316A6EA10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08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3" name="Line 830">
              <a:extLst>
                <a:ext uri="{FF2B5EF4-FFF2-40B4-BE49-F238E27FC236}">
                  <a16:creationId xmlns:a16="http://schemas.microsoft.com/office/drawing/2014/main" id="{451399D2-E8BB-4F21-ABD3-A4FCFA733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11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4" name="Line 831">
              <a:extLst>
                <a:ext uri="{FF2B5EF4-FFF2-40B4-BE49-F238E27FC236}">
                  <a16:creationId xmlns:a16="http://schemas.microsoft.com/office/drawing/2014/main" id="{1AB54CB6-83B1-4C50-A89E-542F571AF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14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5" name="Line 832">
              <a:extLst>
                <a:ext uri="{FF2B5EF4-FFF2-40B4-BE49-F238E27FC236}">
                  <a16:creationId xmlns:a16="http://schemas.microsoft.com/office/drawing/2014/main" id="{AA72663C-26DE-46D4-BBCD-D7635606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17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6" name="Line 833">
              <a:extLst>
                <a:ext uri="{FF2B5EF4-FFF2-40B4-BE49-F238E27FC236}">
                  <a16:creationId xmlns:a16="http://schemas.microsoft.com/office/drawing/2014/main" id="{29AD7AAC-55CF-4210-81D6-1B1EA56DE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20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7" name="Line 834">
              <a:extLst>
                <a:ext uri="{FF2B5EF4-FFF2-40B4-BE49-F238E27FC236}">
                  <a16:creationId xmlns:a16="http://schemas.microsoft.com/office/drawing/2014/main" id="{6678744F-1206-4CFE-A21E-5EA1EF1782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24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8" name="Line 835">
              <a:extLst>
                <a:ext uri="{FF2B5EF4-FFF2-40B4-BE49-F238E27FC236}">
                  <a16:creationId xmlns:a16="http://schemas.microsoft.com/office/drawing/2014/main" id="{A153E516-FEF2-48FC-B8A2-3F4D2E381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27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49" name="Line 836">
              <a:extLst>
                <a:ext uri="{FF2B5EF4-FFF2-40B4-BE49-F238E27FC236}">
                  <a16:creationId xmlns:a16="http://schemas.microsoft.com/office/drawing/2014/main" id="{B91A9C48-77DC-4C2C-9FA1-DDE3AA249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301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0" name="Line 837">
              <a:extLst>
                <a:ext uri="{FF2B5EF4-FFF2-40B4-BE49-F238E27FC236}">
                  <a16:creationId xmlns:a16="http://schemas.microsoft.com/office/drawing/2014/main" id="{A90CED2F-97B0-40D5-990C-321F02EFE8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33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1" name="Line 838">
              <a:extLst>
                <a:ext uri="{FF2B5EF4-FFF2-40B4-BE49-F238E27FC236}">
                  <a16:creationId xmlns:a16="http://schemas.microsoft.com/office/drawing/2014/main" id="{1EE7883C-2A0A-4283-A969-419E2A4AD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36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2" name="Line 839">
              <a:extLst>
                <a:ext uri="{FF2B5EF4-FFF2-40B4-BE49-F238E27FC236}">
                  <a16:creationId xmlns:a16="http://schemas.microsoft.com/office/drawing/2014/main" id="{8739D9AA-9BF9-4ABE-B9BE-55D583A9D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399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3" name="Line 840">
              <a:extLst>
                <a:ext uri="{FF2B5EF4-FFF2-40B4-BE49-F238E27FC236}">
                  <a16:creationId xmlns:a16="http://schemas.microsoft.com/office/drawing/2014/main" id="{735921C9-5D62-4C7F-974D-914A7C3A6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430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4" name="Line 841">
              <a:extLst>
                <a:ext uri="{FF2B5EF4-FFF2-40B4-BE49-F238E27FC236}">
                  <a16:creationId xmlns:a16="http://schemas.microsoft.com/office/drawing/2014/main" id="{9093BE64-3D2E-40D7-BDFD-FCB1874BF9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461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5" name="Line 842">
              <a:extLst>
                <a:ext uri="{FF2B5EF4-FFF2-40B4-BE49-F238E27FC236}">
                  <a16:creationId xmlns:a16="http://schemas.microsoft.com/office/drawing/2014/main" id="{16F23017-908D-47C5-9611-44418F6E1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49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6" name="Line 843">
              <a:extLst>
                <a:ext uri="{FF2B5EF4-FFF2-40B4-BE49-F238E27FC236}">
                  <a16:creationId xmlns:a16="http://schemas.microsoft.com/office/drawing/2014/main" id="{6F1089FE-4098-49BC-8DAC-5AD61E303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2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7" name="Line 844">
              <a:extLst>
                <a:ext uri="{FF2B5EF4-FFF2-40B4-BE49-F238E27FC236}">
                  <a16:creationId xmlns:a16="http://schemas.microsoft.com/office/drawing/2014/main" id="{D171A047-A5CE-4030-A31A-9E1E65C19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5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8" name="Line 845">
              <a:extLst>
                <a:ext uri="{FF2B5EF4-FFF2-40B4-BE49-F238E27FC236}">
                  <a16:creationId xmlns:a16="http://schemas.microsoft.com/office/drawing/2014/main" id="{449D1DC6-4913-4F44-905F-057653BDF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9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59" name="Line 846">
              <a:extLst>
                <a:ext uri="{FF2B5EF4-FFF2-40B4-BE49-F238E27FC236}">
                  <a16:creationId xmlns:a16="http://schemas.microsoft.com/office/drawing/2014/main" id="{4E975632-B670-4231-B371-97C327406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62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0" name="Line 847">
              <a:extLst>
                <a:ext uri="{FF2B5EF4-FFF2-40B4-BE49-F238E27FC236}">
                  <a16:creationId xmlns:a16="http://schemas.microsoft.com/office/drawing/2014/main" id="{7DA4A036-EBD4-4419-AF86-0FE87F07D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65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1" name="Line 848">
              <a:extLst>
                <a:ext uri="{FF2B5EF4-FFF2-40B4-BE49-F238E27FC236}">
                  <a16:creationId xmlns:a16="http://schemas.microsoft.com/office/drawing/2014/main" id="{D69765E6-2F2C-44D1-BB8B-1DE3FEB34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68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2" name="Line 849">
              <a:extLst>
                <a:ext uri="{FF2B5EF4-FFF2-40B4-BE49-F238E27FC236}">
                  <a16:creationId xmlns:a16="http://schemas.microsoft.com/office/drawing/2014/main" id="{DAAE4542-8AEC-4F70-8D8E-9F7FF9B022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90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3" name="Line 850">
              <a:extLst>
                <a:ext uri="{FF2B5EF4-FFF2-40B4-BE49-F238E27FC236}">
                  <a16:creationId xmlns:a16="http://schemas.microsoft.com/office/drawing/2014/main" id="{48327124-E468-4D07-8939-7A8E33C37A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93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4" name="Line 851">
              <a:extLst>
                <a:ext uri="{FF2B5EF4-FFF2-40B4-BE49-F238E27FC236}">
                  <a16:creationId xmlns:a16="http://schemas.microsoft.com/office/drawing/2014/main" id="{32EF125E-1198-4D4E-90C8-6CA35F333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96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5" name="Line 852">
              <a:extLst>
                <a:ext uri="{FF2B5EF4-FFF2-40B4-BE49-F238E27FC236}">
                  <a16:creationId xmlns:a16="http://schemas.microsoft.com/office/drawing/2014/main" id="{8B4210B9-32F0-462C-8DE3-5C88844A8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99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6" name="Line 853">
              <a:extLst>
                <a:ext uri="{FF2B5EF4-FFF2-40B4-BE49-F238E27FC236}">
                  <a16:creationId xmlns:a16="http://schemas.microsoft.com/office/drawing/2014/main" id="{5C67191E-A655-48B3-98D9-D525F5562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402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7" name="Line 854">
              <a:extLst>
                <a:ext uri="{FF2B5EF4-FFF2-40B4-BE49-F238E27FC236}">
                  <a16:creationId xmlns:a16="http://schemas.microsoft.com/office/drawing/2014/main" id="{CB9CC385-0BA5-4A49-A685-2BE5E156B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925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8" name="Line 855">
              <a:extLst>
                <a:ext uri="{FF2B5EF4-FFF2-40B4-BE49-F238E27FC236}">
                  <a16:creationId xmlns:a16="http://schemas.microsoft.com/office/drawing/2014/main" id="{3A32BA3A-5FF4-43C5-9B55-6C5FBA264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956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69" name="Line 856">
              <a:extLst>
                <a:ext uri="{FF2B5EF4-FFF2-40B4-BE49-F238E27FC236}">
                  <a16:creationId xmlns:a16="http://schemas.microsoft.com/office/drawing/2014/main" id="{E03BF274-311A-4EA0-AEBA-E5A0E3356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987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70" name="Line 857">
              <a:extLst>
                <a:ext uri="{FF2B5EF4-FFF2-40B4-BE49-F238E27FC236}">
                  <a16:creationId xmlns:a16="http://schemas.microsoft.com/office/drawing/2014/main" id="{99DBCA10-2A1F-4F65-BBA2-31E8DB7B36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4023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71" name="Oval 858">
              <a:extLst>
                <a:ext uri="{FF2B5EF4-FFF2-40B4-BE49-F238E27FC236}">
                  <a16:creationId xmlns:a16="http://schemas.microsoft.com/office/drawing/2014/main" id="{B3EE2F00-4946-4030-BCD9-03AE48613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" y="2394"/>
              <a:ext cx="57" cy="57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72" name="Freeform 859">
              <a:extLst>
                <a:ext uri="{FF2B5EF4-FFF2-40B4-BE49-F238E27FC236}">
                  <a16:creationId xmlns:a16="http://schemas.microsoft.com/office/drawing/2014/main" id="{2A6EFA41-A125-4993-9B5C-388B12D28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1" y="2389"/>
              <a:ext cx="72" cy="67"/>
            </a:xfrm>
            <a:custGeom>
              <a:avLst/>
              <a:gdLst>
                <a:gd name="T0" fmla="*/ 370 w 14"/>
                <a:gd name="T1" fmla="*/ 160 h 13"/>
                <a:gd name="T2" fmla="*/ 293 w 14"/>
                <a:gd name="T3" fmla="*/ 160 h 13"/>
                <a:gd name="T4" fmla="*/ 370 w 14"/>
                <a:gd name="T5" fmla="*/ 160 h 13"/>
                <a:gd name="T6" fmla="*/ 262 w 14"/>
                <a:gd name="T7" fmla="*/ 108 h 13"/>
                <a:gd name="T8" fmla="*/ 370 w 14"/>
                <a:gd name="T9" fmla="*/ 160 h 13"/>
                <a:gd name="T10" fmla="*/ 262 w 14"/>
                <a:gd name="T11" fmla="*/ 108 h 13"/>
                <a:gd name="T12" fmla="*/ 262 w 14"/>
                <a:gd name="T13" fmla="*/ 108 h 13"/>
                <a:gd name="T14" fmla="*/ 185 w 14"/>
                <a:gd name="T15" fmla="*/ 0 h 13"/>
                <a:gd name="T16" fmla="*/ 262 w 14"/>
                <a:gd name="T17" fmla="*/ 108 h 13"/>
                <a:gd name="T18" fmla="*/ 185 w 14"/>
                <a:gd name="T19" fmla="*/ 0 h 13"/>
                <a:gd name="T20" fmla="*/ 185 w 14"/>
                <a:gd name="T21" fmla="*/ 52 h 13"/>
                <a:gd name="T22" fmla="*/ 185 w 14"/>
                <a:gd name="T23" fmla="*/ 0 h 13"/>
                <a:gd name="T24" fmla="*/ 185 w 14"/>
                <a:gd name="T25" fmla="*/ 0 h 13"/>
                <a:gd name="T26" fmla="*/ 185 w 14"/>
                <a:gd name="T27" fmla="*/ 52 h 13"/>
                <a:gd name="T28" fmla="*/ 185 w 14"/>
                <a:gd name="T29" fmla="*/ 0 h 13"/>
                <a:gd name="T30" fmla="*/ 108 w 14"/>
                <a:gd name="T31" fmla="*/ 108 h 13"/>
                <a:gd name="T32" fmla="*/ 185 w 14"/>
                <a:gd name="T33" fmla="*/ 0 h 13"/>
                <a:gd name="T34" fmla="*/ 0 w 14"/>
                <a:gd name="T35" fmla="*/ 160 h 13"/>
                <a:gd name="T36" fmla="*/ 108 w 14"/>
                <a:gd name="T37" fmla="*/ 108 h 13"/>
                <a:gd name="T38" fmla="*/ 0 w 14"/>
                <a:gd name="T39" fmla="*/ 160 h 13"/>
                <a:gd name="T40" fmla="*/ 77 w 14"/>
                <a:gd name="T41" fmla="*/ 160 h 13"/>
                <a:gd name="T42" fmla="*/ 0 w 14"/>
                <a:gd name="T43" fmla="*/ 160 h 13"/>
                <a:gd name="T44" fmla="*/ 0 w 14"/>
                <a:gd name="T45" fmla="*/ 160 h 13"/>
                <a:gd name="T46" fmla="*/ 77 w 14"/>
                <a:gd name="T47" fmla="*/ 160 h 13"/>
                <a:gd name="T48" fmla="*/ 0 w 14"/>
                <a:gd name="T49" fmla="*/ 160 h 13"/>
                <a:gd name="T50" fmla="*/ 108 w 14"/>
                <a:gd name="T51" fmla="*/ 237 h 13"/>
                <a:gd name="T52" fmla="*/ 0 w 14"/>
                <a:gd name="T53" fmla="*/ 160 h 13"/>
                <a:gd name="T54" fmla="*/ 185 w 14"/>
                <a:gd name="T55" fmla="*/ 345 h 13"/>
                <a:gd name="T56" fmla="*/ 108 w 14"/>
                <a:gd name="T57" fmla="*/ 237 h 13"/>
                <a:gd name="T58" fmla="*/ 185 w 14"/>
                <a:gd name="T59" fmla="*/ 345 h 13"/>
                <a:gd name="T60" fmla="*/ 185 w 14"/>
                <a:gd name="T61" fmla="*/ 268 h 13"/>
                <a:gd name="T62" fmla="*/ 185 w 14"/>
                <a:gd name="T63" fmla="*/ 345 h 13"/>
                <a:gd name="T64" fmla="*/ 185 w 14"/>
                <a:gd name="T65" fmla="*/ 345 h 13"/>
                <a:gd name="T66" fmla="*/ 185 w 14"/>
                <a:gd name="T67" fmla="*/ 268 h 13"/>
                <a:gd name="T68" fmla="*/ 185 w 14"/>
                <a:gd name="T69" fmla="*/ 345 h 13"/>
                <a:gd name="T70" fmla="*/ 262 w 14"/>
                <a:gd name="T71" fmla="*/ 237 h 13"/>
                <a:gd name="T72" fmla="*/ 185 w 14"/>
                <a:gd name="T73" fmla="*/ 345 h 13"/>
                <a:gd name="T74" fmla="*/ 370 w 14"/>
                <a:gd name="T75" fmla="*/ 160 h 13"/>
                <a:gd name="T76" fmla="*/ 262 w 14"/>
                <a:gd name="T77" fmla="*/ 237 h 13"/>
                <a:gd name="T78" fmla="*/ 370 w 14"/>
                <a:gd name="T79" fmla="*/ 160 h 13"/>
                <a:gd name="T80" fmla="*/ 293 w 14"/>
                <a:gd name="T81" fmla="*/ 160 h 13"/>
                <a:gd name="T82" fmla="*/ 370 w 14"/>
                <a:gd name="T83" fmla="*/ 160 h 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3">
                  <a:moveTo>
                    <a:pt x="14" y="6"/>
                  </a:moveTo>
                  <a:lnTo>
                    <a:pt x="14" y="6"/>
                  </a:lnTo>
                  <a:lnTo>
                    <a:pt x="11" y="6"/>
                  </a:lnTo>
                  <a:lnTo>
                    <a:pt x="14" y="6"/>
                  </a:lnTo>
                  <a:close/>
                  <a:moveTo>
                    <a:pt x="14" y="6"/>
                  </a:moveTo>
                  <a:cubicBezTo>
                    <a:pt x="14" y="4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4"/>
                    <a:pt x="11" y="5"/>
                    <a:pt x="11" y="6"/>
                  </a:cubicBezTo>
                  <a:lnTo>
                    <a:pt x="14" y="6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0"/>
                    <a:pt x="9" y="0"/>
                    <a:pt x="7" y="0"/>
                  </a:cubicBezTo>
                  <a:lnTo>
                    <a:pt x="7" y="2"/>
                  </a:lnTo>
                  <a:cubicBezTo>
                    <a:pt x="8" y="2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0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2"/>
                    <a:pt x="7" y="2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4"/>
                    <a:pt x="0" y="6"/>
                  </a:cubicBezTo>
                  <a:lnTo>
                    <a:pt x="3" y="6"/>
                  </a:lnTo>
                  <a:cubicBezTo>
                    <a:pt x="3" y="5"/>
                    <a:pt x="3" y="4"/>
                    <a:pt x="4" y="4"/>
                  </a:cubicBezTo>
                  <a:lnTo>
                    <a:pt x="2" y="2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0" y="6"/>
                  </a:lnTo>
                  <a:close/>
                  <a:moveTo>
                    <a:pt x="0" y="6"/>
                  </a:moveTo>
                  <a:cubicBezTo>
                    <a:pt x="0" y="8"/>
                    <a:pt x="1" y="10"/>
                    <a:pt x="2" y="11"/>
                  </a:cubicBezTo>
                  <a:lnTo>
                    <a:pt x="4" y="9"/>
                  </a:lnTo>
                  <a:cubicBezTo>
                    <a:pt x="3" y="9"/>
                    <a:pt x="3" y="7"/>
                    <a:pt x="3" y="6"/>
                  </a:cubicBezTo>
                  <a:lnTo>
                    <a:pt x="0" y="6"/>
                  </a:lnTo>
                  <a:close/>
                  <a:moveTo>
                    <a:pt x="2" y="11"/>
                  </a:moveTo>
                  <a:cubicBezTo>
                    <a:pt x="3" y="13"/>
                    <a:pt x="5" y="13"/>
                    <a:pt x="7" y="13"/>
                  </a:cubicBezTo>
                  <a:lnTo>
                    <a:pt x="7" y="10"/>
                  </a:lnTo>
                  <a:cubicBezTo>
                    <a:pt x="6" y="10"/>
                    <a:pt x="5" y="10"/>
                    <a:pt x="4" y="9"/>
                  </a:cubicBezTo>
                  <a:lnTo>
                    <a:pt x="2" y="11"/>
                  </a:lnTo>
                  <a:close/>
                  <a:moveTo>
                    <a:pt x="7" y="13"/>
                  </a:moveTo>
                  <a:lnTo>
                    <a:pt x="7" y="13"/>
                  </a:lnTo>
                  <a:lnTo>
                    <a:pt x="7" y="10"/>
                  </a:lnTo>
                  <a:lnTo>
                    <a:pt x="7" y="13"/>
                  </a:lnTo>
                  <a:close/>
                  <a:moveTo>
                    <a:pt x="7" y="13"/>
                  </a:moveTo>
                  <a:lnTo>
                    <a:pt x="7" y="13"/>
                  </a:lnTo>
                  <a:lnTo>
                    <a:pt x="7" y="10"/>
                  </a:lnTo>
                  <a:lnTo>
                    <a:pt x="7" y="13"/>
                  </a:lnTo>
                  <a:close/>
                  <a:moveTo>
                    <a:pt x="7" y="13"/>
                  </a:moveTo>
                  <a:cubicBezTo>
                    <a:pt x="9" y="13"/>
                    <a:pt x="11" y="13"/>
                    <a:pt x="12" y="11"/>
                  </a:cubicBezTo>
                  <a:lnTo>
                    <a:pt x="10" y="9"/>
                  </a:lnTo>
                  <a:cubicBezTo>
                    <a:pt x="9" y="10"/>
                    <a:pt x="8" y="10"/>
                    <a:pt x="7" y="10"/>
                  </a:cubicBezTo>
                  <a:lnTo>
                    <a:pt x="7" y="13"/>
                  </a:lnTo>
                  <a:close/>
                  <a:moveTo>
                    <a:pt x="12" y="11"/>
                  </a:moveTo>
                  <a:cubicBezTo>
                    <a:pt x="13" y="10"/>
                    <a:pt x="14" y="8"/>
                    <a:pt x="14" y="6"/>
                  </a:cubicBezTo>
                  <a:lnTo>
                    <a:pt x="11" y="6"/>
                  </a:lnTo>
                  <a:cubicBezTo>
                    <a:pt x="11" y="7"/>
                    <a:pt x="11" y="9"/>
                    <a:pt x="10" y="9"/>
                  </a:cubicBezTo>
                  <a:lnTo>
                    <a:pt x="12" y="11"/>
                  </a:lnTo>
                  <a:close/>
                  <a:moveTo>
                    <a:pt x="14" y="6"/>
                  </a:moveTo>
                  <a:lnTo>
                    <a:pt x="14" y="6"/>
                  </a:lnTo>
                  <a:lnTo>
                    <a:pt x="11" y="6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73" name="Oval 860">
              <a:extLst>
                <a:ext uri="{FF2B5EF4-FFF2-40B4-BE49-F238E27FC236}">
                  <a16:creationId xmlns:a16="http://schemas.microsoft.com/office/drawing/2014/main" id="{751D73BB-56EB-4AC9-B05D-774243BDB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7" y="2822"/>
              <a:ext cx="52" cy="57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474" name="Freeform 861">
              <a:extLst>
                <a:ext uri="{FF2B5EF4-FFF2-40B4-BE49-F238E27FC236}">
                  <a16:creationId xmlns:a16="http://schemas.microsoft.com/office/drawing/2014/main" id="{51CD9C4C-E8AC-483A-85E6-8A74AECE1F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7" y="2812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262 w 14"/>
                <a:gd name="T11" fmla="*/ 108 h 14"/>
                <a:gd name="T12" fmla="*/ 262 w 14"/>
                <a:gd name="T13" fmla="*/ 108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4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4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4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4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071" name="Oval 862">
            <a:extLst>
              <a:ext uri="{FF2B5EF4-FFF2-40B4-BE49-F238E27FC236}">
                <a16:creationId xmlns:a16="http://schemas.microsoft.com/office/drawing/2014/main" id="{7BD5E886-64D7-49BD-A480-62D8276DB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2282825"/>
            <a:ext cx="55562" cy="55563"/>
          </a:xfrm>
          <a:prstGeom prst="ellipse">
            <a:avLst/>
          </a:prstGeom>
          <a:solidFill>
            <a:srgbClr val="2428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072" name="Freeform 863">
            <a:extLst>
              <a:ext uri="{FF2B5EF4-FFF2-40B4-BE49-F238E27FC236}">
                <a16:creationId xmlns:a16="http://schemas.microsoft.com/office/drawing/2014/main" id="{94472FFE-C4E4-4B5E-B61F-397B3E522498}"/>
              </a:ext>
            </a:extLst>
          </p:cNvPr>
          <p:cNvSpPr>
            <a:spLocks/>
          </p:cNvSpPr>
          <p:nvPr/>
        </p:nvSpPr>
        <p:spPr bwMode="auto">
          <a:xfrm>
            <a:off x="1660525" y="2779713"/>
            <a:ext cx="42863" cy="336550"/>
          </a:xfrm>
          <a:custGeom>
            <a:avLst/>
            <a:gdLst>
              <a:gd name="T0" fmla="*/ 68047394 w 9"/>
              <a:gd name="T1" fmla="*/ 0 h 14"/>
              <a:gd name="T2" fmla="*/ 204137419 w 9"/>
              <a:gd name="T3" fmla="*/ 2147483646 h 14"/>
              <a:gd name="T4" fmla="*/ 136090025 w 9"/>
              <a:gd name="T5" fmla="*/ 2147483646 h 14"/>
              <a:gd name="T6" fmla="*/ 0 w 9"/>
              <a:gd name="T7" fmla="*/ 577880389 h 14"/>
              <a:gd name="T8" fmla="*/ 68047394 w 9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" h="14">
                <a:moveTo>
                  <a:pt x="3" y="0"/>
                </a:moveTo>
                <a:lnTo>
                  <a:pt x="9" y="13"/>
                </a:lnTo>
                <a:lnTo>
                  <a:pt x="6" y="14"/>
                </a:lnTo>
                <a:lnTo>
                  <a:pt x="0" y="1"/>
                </a:lnTo>
                <a:lnTo>
                  <a:pt x="3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5073" name="Group 864">
            <a:extLst>
              <a:ext uri="{FF2B5EF4-FFF2-40B4-BE49-F238E27FC236}">
                <a16:creationId xmlns:a16="http://schemas.microsoft.com/office/drawing/2014/main" id="{2CA4788F-8E9D-4A76-B752-FEDF2C38893C}"/>
              </a:ext>
            </a:extLst>
          </p:cNvPr>
          <p:cNvGrpSpPr>
            <a:grpSpLocks/>
          </p:cNvGrpSpPr>
          <p:nvPr/>
        </p:nvGrpSpPr>
        <p:grpSpPr bwMode="auto">
          <a:xfrm>
            <a:off x="1365250" y="3079750"/>
            <a:ext cx="685800" cy="627063"/>
            <a:chOff x="746" y="2684"/>
            <a:chExt cx="468" cy="428"/>
          </a:xfrm>
        </p:grpSpPr>
        <p:sp>
          <p:nvSpPr>
            <p:cNvPr id="45100" name="Freeform 865">
              <a:extLst>
                <a:ext uri="{FF2B5EF4-FFF2-40B4-BE49-F238E27FC236}">
                  <a16:creationId xmlns:a16="http://schemas.microsoft.com/office/drawing/2014/main" id="{A6B2F538-05EE-4E15-883C-D9192A16A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2975"/>
              <a:ext cx="57" cy="18"/>
            </a:xfrm>
            <a:custGeom>
              <a:avLst/>
              <a:gdLst>
                <a:gd name="T0" fmla="*/ 464 w 7"/>
                <a:gd name="T1" fmla="*/ 81 h 2"/>
                <a:gd name="T2" fmla="*/ 399 w 7"/>
                <a:gd name="T3" fmla="*/ 0 h 2"/>
                <a:gd name="T4" fmla="*/ 0 w 7"/>
                <a:gd name="T5" fmla="*/ 0 h 2"/>
                <a:gd name="T6" fmla="*/ 0 w 7"/>
                <a:gd name="T7" fmla="*/ 162 h 2"/>
                <a:gd name="T8" fmla="*/ 399 w 7"/>
                <a:gd name="T9" fmla="*/ 162 h 2"/>
                <a:gd name="T10" fmla="*/ 464 w 7"/>
                <a:gd name="T11" fmla="*/ 81 h 2"/>
                <a:gd name="T12" fmla="*/ 399 w 7"/>
                <a:gd name="T13" fmla="*/ 162 h 2"/>
                <a:gd name="T14" fmla="*/ 464 w 7"/>
                <a:gd name="T15" fmla="*/ 162 h 2"/>
                <a:gd name="T16" fmla="*/ 464 w 7"/>
                <a:gd name="T17" fmla="*/ 81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7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01" name="Freeform 866">
              <a:extLst>
                <a:ext uri="{FF2B5EF4-FFF2-40B4-BE49-F238E27FC236}">
                  <a16:creationId xmlns:a16="http://schemas.microsoft.com/office/drawing/2014/main" id="{DB691808-FF07-45AF-A1D9-B49A4774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754"/>
              <a:ext cx="16" cy="229"/>
            </a:xfrm>
            <a:custGeom>
              <a:avLst/>
              <a:gdLst>
                <a:gd name="T0" fmla="*/ 64 w 2"/>
                <a:gd name="T1" fmla="*/ 0 h 26"/>
                <a:gd name="T2" fmla="*/ 0 w 2"/>
                <a:gd name="T3" fmla="*/ 79 h 26"/>
                <a:gd name="T4" fmla="*/ 0 w 2"/>
                <a:gd name="T5" fmla="*/ 2017 h 26"/>
                <a:gd name="T6" fmla="*/ 128 w 2"/>
                <a:gd name="T7" fmla="*/ 2017 h 26"/>
                <a:gd name="T8" fmla="*/ 128 w 2"/>
                <a:gd name="T9" fmla="*/ 79 h 26"/>
                <a:gd name="T10" fmla="*/ 64 w 2"/>
                <a:gd name="T11" fmla="*/ 0 h 26"/>
                <a:gd name="T12" fmla="*/ 64 w 2"/>
                <a:gd name="T13" fmla="*/ 0 h 26"/>
                <a:gd name="T14" fmla="*/ 0 w 2"/>
                <a:gd name="T15" fmla="*/ 0 h 26"/>
                <a:gd name="T16" fmla="*/ 0 w 2"/>
                <a:gd name="T17" fmla="*/ 79 h 26"/>
                <a:gd name="T18" fmla="*/ 64 w 2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6">
                  <a:moveTo>
                    <a:pt x="1" y="0"/>
                  </a:moveTo>
                  <a:lnTo>
                    <a:pt x="0" y="1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02" name="Freeform 867">
              <a:extLst>
                <a:ext uri="{FF2B5EF4-FFF2-40B4-BE49-F238E27FC236}">
                  <a16:creationId xmlns:a16="http://schemas.microsoft.com/office/drawing/2014/main" id="{63CE3FBE-B97D-4203-82DD-F10E520BA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" y="2754"/>
              <a:ext cx="80" cy="26"/>
            </a:xfrm>
            <a:custGeom>
              <a:avLst/>
              <a:gdLst>
                <a:gd name="T0" fmla="*/ 640 w 10"/>
                <a:gd name="T1" fmla="*/ 78 h 3"/>
                <a:gd name="T2" fmla="*/ 576 w 10"/>
                <a:gd name="T3" fmla="*/ 0 h 3"/>
                <a:gd name="T4" fmla="*/ 0 w 10"/>
                <a:gd name="T5" fmla="*/ 0 h 3"/>
                <a:gd name="T6" fmla="*/ 0 w 10"/>
                <a:gd name="T7" fmla="*/ 225 h 3"/>
                <a:gd name="T8" fmla="*/ 576 w 10"/>
                <a:gd name="T9" fmla="*/ 225 h 3"/>
                <a:gd name="T10" fmla="*/ 640 w 10"/>
                <a:gd name="T11" fmla="*/ 78 h 3"/>
                <a:gd name="T12" fmla="*/ 640 w 10"/>
                <a:gd name="T13" fmla="*/ 78 h 3"/>
                <a:gd name="T14" fmla="*/ 640 w 10"/>
                <a:gd name="T15" fmla="*/ 0 h 3"/>
                <a:gd name="T16" fmla="*/ 576 w 10"/>
                <a:gd name="T17" fmla="*/ 0 h 3"/>
                <a:gd name="T18" fmla="*/ 640 w 10"/>
                <a:gd name="T19" fmla="*/ 78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03" name="Freeform 868">
              <a:extLst>
                <a:ext uri="{FF2B5EF4-FFF2-40B4-BE49-F238E27FC236}">
                  <a16:creationId xmlns:a16="http://schemas.microsoft.com/office/drawing/2014/main" id="{DB91F63E-8C88-45DF-AD9A-4455EF697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" y="2764"/>
              <a:ext cx="16" cy="123"/>
            </a:xfrm>
            <a:custGeom>
              <a:avLst/>
              <a:gdLst>
                <a:gd name="T0" fmla="*/ 64 w 2"/>
                <a:gd name="T1" fmla="*/ 1081 h 14"/>
                <a:gd name="T2" fmla="*/ 128 w 2"/>
                <a:gd name="T3" fmla="*/ 1002 h 14"/>
                <a:gd name="T4" fmla="*/ 128 w 2"/>
                <a:gd name="T5" fmla="*/ 0 h 14"/>
                <a:gd name="T6" fmla="*/ 0 w 2"/>
                <a:gd name="T7" fmla="*/ 0 h 14"/>
                <a:gd name="T8" fmla="*/ 0 w 2"/>
                <a:gd name="T9" fmla="*/ 1002 h 14"/>
                <a:gd name="T10" fmla="*/ 64 w 2"/>
                <a:gd name="T11" fmla="*/ 1081 h 14"/>
                <a:gd name="T12" fmla="*/ 0 w 2"/>
                <a:gd name="T13" fmla="*/ 1002 h 14"/>
                <a:gd name="T14" fmla="*/ 0 w 2"/>
                <a:gd name="T15" fmla="*/ 1081 h 14"/>
                <a:gd name="T16" fmla="*/ 64 w 2"/>
                <a:gd name="T17" fmla="*/ 1081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" h="14">
                  <a:moveTo>
                    <a:pt x="1" y="14"/>
                  </a:moveTo>
                  <a:lnTo>
                    <a:pt x="2" y="1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04" name="Freeform 869">
              <a:extLst>
                <a:ext uri="{FF2B5EF4-FFF2-40B4-BE49-F238E27FC236}">
                  <a16:creationId xmlns:a16="http://schemas.microsoft.com/office/drawing/2014/main" id="{D2444C72-D27D-444D-A121-D6C3557E3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" y="2869"/>
              <a:ext cx="83" cy="18"/>
            </a:xfrm>
            <a:custGeom>
              <a:avLst/>
              <a:gdLst>
                <a:gd name="T0" fmla="*/ 689 w 10"/>
                <a:gd name="T1" fmla="*/ 81 h 2"/>
                <a:gd name="T2" fmla="*/ 548 w 10"/>
                <a:gd name="T3" fmla="*/ 0 h 2"/>
                <a:gd name="T4" fmla="*/ 0 w 10"/>
                <a:gd name="T5" fmla="*/ 0 h 2"/>
                <a:gd name="T6" fmla="*/ 0 w 10"/>
                <a:gd name="T7" fmla="*/ 162 h 2"/>
                <a:gd name="T8" fmla="*/ 548 w 10"/>
                <a:gd name="T9" fmla="*/ 162 h 2"/>
                <a:gd name="T10" fmla="*/ 689 w 10"/>
                <a:gd name="T11" fmla="*/ 81 h 2"/>
                <a:gd name="T12" fmla="*/ 689 w 10"/>
                <a:gd name="T13" fmla="*/ 81 h 2"/>
                <a:gd name="T14" fmla="*/ 689 w 10"/>
                <a:gd name="T15" fmla="*/ 0 h 2"/>
                <a:gd name="T16" fmla="*/ 548 w 10"/>
                <a:gd name="T17" fmla="*/ 0 h 2"/>
                <a:gd name="T18" fmla="*/ 689 w 10"/>
                <a:gd name="T19" fmla="*/ 81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10" y="1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8" y="2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05" name="Freeform 870">
              <a:extLst>
                <a:ext uri="{FF2B5EF4-FFF2-40B4-BE49-F238E27FC236}">
                  <a16:creationId xmlns:a16="http://schemas.microsoft.com/office/drawing/2014/main" id="{4CED2BE4-67A0-4C9B-A00C-0A806B8B1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877"/>
              <a:ext cx="26" cy="116"/>
            </a:xfrm>
            <a:custGeom>
              <a:avLst/>
              <a:gdLst>
                <a:gd name="T0" fmla="*/ 78 w 3"/>
                <a:gd name="T1" fmla="*/ 1035 h 13"/>
                <a:gd name="T2" fmla="*/ 225 w 3"/>
                <a:gd name="T3" fmla="*/ 955 h 13"/>
                <a:gd name="T4" fmla="*/ 225 w 3"/>
                <a:gd name="T5" fmla="*/ 0 h 13"/>
                <a:gd name="T6" fmla="*/ 0 w 3"/>
                <a:gd name="T7" fmla="*/ 0 h 13"/>
                <a:gd name="T8" fmla="*/ 0 w 3"/>
                <a:gd name="T9" fmla="*/ 955 h 13"/>
                <a:gd name="T10" fmla="*/ 78 w 3"/>
                <a:gd name="T11" fmla="*/ 1035 h 13"/>
                <a:gd name="T12" fmla="*/ 0 w 3"/>
                <a:gd name="T13" fmla="*/ 955 h 13"/>
                <a:gd name="T14" fmla="*/ 0 w 3"/>
                <a:gd name="T15" fmla="*/ 1035 h 13"/>
                <a:gd name="T16" fmla="*/ 78 w 3"/>
                <a:gd name="T17" fmla="*/ 1035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lnTo>
                    <a:pt x="3" y="1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06" name="Rectangle 871">
              <a:extLst>
                <a:ext uri="{FF2B5EF4-FFF2-40B4-BE49-F238E27FC236}">
                  <a16:creationId xmlns:a16="http://schemas.microsoft.com/office/drawing/2014/main" id="{77AF3075-0209-4333-BBEA-67669D687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2975"/>
              <a:ext cx="48" cy="18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07" name="Freeform 872">
              <a:extLst>
                <a:ext uri="{FF2B5EF4-FFF2-40B4-BE49-F238E27FC236}">
                  <a16:creationId xmlns:a16="http://schemas.microsoft.com/office/drawing/2014/main" id="{36EE975D-78C9-4772-9E47-FFBB2A7E5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2975"/>
              <a:ext cx="57" cy="18"/>
            </a:xfrm>
            <a:custGeom>
              <a:avLst/>
              <a:gdLst>
                <a:gd name="T0" fmla="*/ 464 w 7"/>
                <a:gd name="T1" fmla="*/ 81 h 2"/>
                <a:gd name="T2" fmla="*/ 399 w 7"/>
                <a:gd name="T3" fmla="*/ 0 h 2"/>
                <a:gd name="T4" fmla="*/ 0 w 7"/>
                <a:gd name="T5" fmla="*/ 0 h 2"/>
                <a:gd name="T6" fmla="*/ 0 w 7"/>
                <a:gd name="T7" fmla="*/ 162 h 2"/>
                <a:gd name="T8" fmla="*/ 399 w 7"/>
                <a:gd name="T9" fmla="*/ 162 h 2"/>
                <a:gd name="T10" fmla="*/ 464 w 7"/>
                <a:gd name="T11" fmla="*/ 81 h 2"/>
                <a:gd name="T12" fmla="*/ 399 w 7"/>
                <a:gd name="T13" fmla="*/ 162 h 2"/>
                <a:gd name="T14" fmla="*/ 464 w 7"/>
                <a:gd name="T15" fmla="*/ 162 h 2"/>
                <a:gd name="T16" fmla="*/ 464 w 7"/>
                <a:gd name="T17" fmla="*/ 81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7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08" name="Freeform 873">
              <a:extLst>
                <a:ext uri="{FF2B5EF4-FFF2-40B4-BE49-F238E27FC236}">
                  <a16:creationId xmlns:a16="http://schemas.microsoft.com/office/drawing/2014/main" id="{76E45A5D-2717-4FC3-96DA-017472778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754"/>
              <a:ext cx="16" cy="229"/>
            </a:xfrm>
            <a:custGeom>
              <a:avLst/>
              <a:gdLst>
                <a:gd name="T0" fmla="*/ 64 w 2"/>
                <a:gd name="T1" fmla="*/ 0 h 26"/>
                <a:gd name="T2" fmla="*/ 0 w 2"/>
                <a:gd name="T3" fmla="*/ 79 h 26"/>
                <a:gd name="T4" fmla="*/ 0 w 2"/>
                <a:gd name="T5" fmla="*/ 2017 h 26"/>
                <a:gd name="T6" fmla="*/ 128 w 2"/>
                <a:gd name="T7" fmla="*/ 2017 h 26"/>
                <a:gd name="T8" fmla="*/ 128 w 2"/>
                <a:gd name="T9" fmla="*/ 79 h 26"/>
                <a:gd name="T10" fmla="*/ 64 w 2"/>
                <a:gd name="T11" fmla="*/ 0 h 26"/>
                <a:gd name="T12" fmla="*/ 64 w 2"/>
                <a:gd name="T13" fmla="*/ 0 h 26"/>
                <a:gd name="T14" fmla="*/ 0 w 2"/>
                <a:gd name="T15" fmla="*/ 0 h 26"/>
                <a:gd name="T16" fmla="*/ 0 w 2"/>
                <a:gd name="T17" fmla="*/ 79 h 26"/>
                <a:gd name="T18" fmla="*/ 64 w 2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6">
                  <a:moveTo>
                    <a:pt x="1" y="0"/>
                  </a:moveTo>
                  <a:lnTo>
                    <a:pt x="0" y="1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09" name="Freeform 874">
              <a:extLst>
                <a:ext uri="{FF2B5EF4-FFF2-40B4-BE49-F238E27FC236}">
                  <a16:creationId xmlns:a16="http://schemas.microsoft.com/office/drawing/2014/main" id="{38EE986D-44FF-4AF3-BF82-6F80FDA27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" y="2754"/>
              <a:ext cx="80" cy="26"/>
            </a:xfrm>
            <a:custGeom>
              <a:avLst/>
              <a:gdLst>
                <a:gd name="T0" fmla="*/ 640 w 10"/>
                <a:gd name="T1" fmla="*/ 78 h 3"/>
                <a:gd name="T2" fmla="*/ 576 w 10"/>
                <a:gd name="T3" fmla="*/ 0 h 3"/>
                <a:gd name="T4" fmla="*/ 0 w 10"/>
                <a:gd name="T5" fmla="*/ 0 h 3"/>
                <a:gd name="T6" fmla="*/ 0 w 10"/>
                <a:gd name="T7" fmla="*/ 225 h 3"/>
                <a:gd name="T8" fmla="*/ 576 w 10"/>
                <a:gd name="T9" fmla="*/ 225 h 3"/>
                <a:gd name="T10" fmla="*/ 640 w 10"/>
                <a:gd name="T11" fmla="*/ 78 h 3"/>
                <a:gd name="T12" fmla="*/ 640 w 10"/>
                <a:gd name="T13" fmla="*/ 78 h 3"/>
                <a:gd name="T14" fmla="*/ 640 w 10"/>
                <a:gd name="T15" fmla="*/ 0 h 3"/>
                <a:gd name="T16" fmla="*/ 576 w 10"/>
                <a:gd name="T17" fmla="*/ 0 h 3"/>
                <a:gd name="T18" fmla="*/ 640 w 10"/>
                <a:gd name="T19" fmla="*/ 78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10" name="Freeform 875">
              <a:extLst>
                <a:ext uri="{FF2B5EF4-FFF2-40B4-BE49-F238E27FC236}">
                  <a16:creationId xmlns:a16="http://schemas.microsoft.com/office/drawing/2014/main" id="{0A42C824-F4C8-4EA2-98E4-59C081F36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" y="2764"/>
              <a:ext cx="16" cy="123"/>
            </a:xfrm>
            <a:custGeom>
              <a:avLst/>
              <a:gdLst>
                <a:gd name="T0" fmla="*/ 64 w 2"/>
                <a:gd name="T1" fmla="*/ 1081 h 14"/>
                <a:gd name="T2" fmla="*/ 128 w 2"/>
                <a:gd name="T3" fmla="*/ 1002 h 14"/>
                <a:gd name="T4" fmla="*/ 128 w 2"/>
                <a:gd name="T5" fmla="*/ 0 h 14"/>
                <a:gd name="T6" fmla="*/ 0 w 2"/>
                <a:gd name="T7" fmla="*/ 0 h 14"/>
                <a:gd name="T8" fmla="*/ 0 w 2"/>
                <a:gd name="T9" fmla="*/ 1002 h 14"/>
                <a:gd name="T10" fmla="*/ 64 w 2"/>
                <a:gd name="T11" fmla="*/ 1081 h 14"/>
                <a:gd name="T12" fmla="*/ 0 w 2"/>
                <a:gd name="T13" fmla="*/ 1002 h 14"/>
                <a:gd name="T14" fmla="*/ 0 w 2"/>
                <a:gd name="T15" fmla="*/ 1081 h 14"/>
                <a:gd name="T16" fmla="*/ 64 w 2"/>
                <a:gd name="T17" fmla="*/ 1081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" h="14">
                  <a:moveTo>
                    <a:pt x="1" y="14"/>
                  </a:moveTo>
                  <a:lnTo>
                    <a:pt x="2" y="1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11" name="Freeform 876">
              <a:extLst>
                <a:ext uri="{FF2B5EF4-FFF2-40B4-BE49-F238E27FC236}">
                  <a16:creationId xmlns:a16="http://schemas.microsoft.com/office/drawing/2014/main" id="{5B8025B2-0119-429F-B4E7-8E0CFE7C9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" y="2869"/>
              <a:ext cx="83" cy="18"/>
            </a:xfrm>
            <a:custGeom>
              <a:avLst/>
              <a:gdLst>
                <a:gd name="T0" fmla="*/ 689 w 10"/>
                <a:gd name="T1" fmla="*/ 81 h 2"/>
                <a:gd name="T2" fmla="*/ 548 w 10"/>
                <a:gd name="T3" fmla="*/ 0 h 2"/>
                <a:gd name="T4" fmla="*/ 0 w 10"/>
                <a:gd name="T5" fmla="*/ 0 h 2"/>
                <a:gd name="T6" fmla="*/ 0 w 10"/>
                <a:gd name="T7" fmla="*/ 162 h 2"/>
                <a:gd name="T8" fmla="*/ 548 w 10"/>
                <a:gd name="T9" fmla="*/ 162 h 2"/>
                <a:gd name="T10" fmla="*/ 689 w 10"/>
                <a:gd name="T11" fmla="*/ 81 h 2"/>
                <a:gd name="T12" fmla="*/ 689 w 10"/>
                <a:gd name="T13" fmla="*/ 81 h 2"/>
                <a:gd name="T14" fmla="*/ 689 w 10"/>
                <a:gd name="T15" fmla="*/ 0 h 2"/>
                <a:gd name="T16" fmla="*/ 548 w 10"/>
                <a:gd name="T17" fmla="*/ 0 h 2"/>
                <a:gd name="T18" fmla="*/ 689 w 10"/>
                <a:gd name="T19" fmla="*/ 81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10" y="1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8" y="2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12" name="Freeform 877">
              <a:extLst>
                <a:ext uri="{FF2B5EF4-FFF2-40B4-BE49-F238E27FC236}">
                  <a16:creationId xmlns:a16="http://schemas.microsoft.com/office/drawing/2014/main" id="{01C8DF35-CC18-4AB0-B1AA-8D26AEEC1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877"/>
              <a:ext cx="26" cy="116"/>
            </a:xfrm>
            <a:custGeom>
              <a:avLst/>
              <a:gdLst>
                <a:gd name="T0" fmla="*/ 78 w 3"/>
                <a:gd name="T1" fmla="*/ 1035 h 13"/>
                <a:gd name="T2" fmla="*/ 225 w 3"/>
                <a:gd name="T3" fmla="*/ 955 h 13"/>
                <a:gd name="T4" fmla="*/ 225 w 3"/>
                <a:gd name="T5" fmla="*/ 0 h 13"/>
                <a:gd name="T6" fmla="*/ 0 w 3"/>
                <a:gd name="T7" fmla="*/ 0 h 13"/>
                <a:gd name="T8" fmla="*/ 0 w 3"/>
                <a:gd name="T9" fmla="*/ 955 h 13"/>
                <a:gd name="T10" fmla="*/ 78 w 3"/>
                <a:gd name="T11" fmla="*/ 1035 h 13"/>
                <a:gd name="T12" fmla="*/ 0 w 3"/>
                <a:gd name="T13" fmla="*/ 955 h 13"/>
                <a:gd name="T14" fmla="*/ 0 w 3"/>
                <a:gd name="T15" fmla="*/ 1035 h 13"/>
                <a:gd name="T16" fmla="*/ 78 w 3"/>
                <a:gd name="T17" fmla="*/ 1035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lnTo>
                    <a:pt x="3" y="1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13" name="Rectangle 878">
              <a:extLst>
                <a:ext uri="{FF2B5EF4-FFF2-40B4-BE49-F238E27FC236}">
                  <a16:creationId xmlns:a16="http://schemas.microsoft.com/office/drawing/2014/main" id="{59734281-A715-4002-971C-FBED601E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2975"/>
              <a:ext cx="48" cy="18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114" name="Freeform 879">
              <a:extLst>
                <a:ext uri="{FF2B5EF4-FFF2-40B4-BE49-F238E27FC236}">
                  <a16:creationId xmlns:a16="http://schemas.microsoft.com/office/drawing/2014/main" id="{7C615CA9-0FBF-4B22-A356-F4DD6CF31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" y="2684"/>
              <a:ext cx="468" cy="428"/>
            </a:xfrm>
            <a:custGeom>
              <a:avLst/>
              <a:gdLst>
                <a:gd name="T0" fmla="*/ 2607 w 42"/>
                <a:gd name="T1" fmla="*/ 0 h 44"/>
                <a:gd name="T2" fmla="*/ 2607 w 42"/>
                <a:gd name="T3" fmla="*/ 282 h 44"/>
                <a:gd name="T4" fmla="*/ 2607 w 42"/>
                <a:gd name="T5" fmla="*/ 0 h 44"/>
                <a:gd name="T6" fmla="*/ 4101 w 42"/>
                <a:gd name="T7" fmla="*/ 856 h 44"/>
                <a:gd name="T8" fmla="*/ 2607 w 42"/>
                <a:gd name="T9" fmla="*/ 0 h 44"/>
                <a:gd name="T10" fmla="*/ 5215 w 42"/>
                <a:gd name="T11" fmla="*/ 2082 h 44"/>
                <a:gd name="T12" fmla="*/ 4101 w 42"/>
                <a:gd name="T13" fmla="*/ 856 h 44"/>
                <a:gd name="T14" fmla="*/ 5215 w 42"/>
                <a:gd name="T15" fmla="*/ 2082 h 44"/>
                <a:gd name="T16" fmla="*/ 4847 w 42"/>
                <a:gd name="T17" fmla="*/ 2082 h 44"/>
                <a:gd name="T18" fmla="*/ 5215 w 42"/>
                <a:gd name="T19" fmla="*/ 2082 h 44"/>
                <a:gd name="T20" fmla="*/ 5215 w 42"/>
                <a:gd name="T21" fmla="*/ 2082 h 44"/>
                <a:gd name="T22" fmla="*/ 4847 w 42"/>
                <a:gd name="T23" fmla="*/ 2082 h 44"/>
                <a:gd name="T24" fmla="*/ 5215 w 42"/>
                <a:gd name="T25" fmla="*/ 2082 h 44"/>
                <a:gd name="T26" fmla="*/ 4101 w 42"/>
                <a:gd name="T27" fmla="*/ 3307 h 44"/>
                <a:gd name="T28" fmla="*/ 5215 w 42"/>
                <a:gd name="T29" fmla="*/ 2082 h 44"/>
                <a:gd name="T30" fmla="*/ 2607 w 42"/>
                <a:gd name="T31" fmla="*/ 4163 h 44"/>
                <a:gd name="T32" fmla="*/ 4101 w 42"/>
                <a:gd name="T33" fmla="*/ 3307 h 44"/>
                <a:gd name="T34" fmla="*/ 2607 w 42"/>
                <a:gd name="T35" fmla="*/ 4163 h 44"/>
                <a:gd name="T36" fmla="*/ 2607 w 42"/>
                <a:gd name="T37" fmla="*/ 3881 h 44"/>
                <a:gd name="T38" fmla="*/ 2607 w 42"/>
                <a:gd name="T39" fmla="*/ 4163 h 44"/>
                <a:gd name="T40" fmla="*/ 2607 w 42"/>
                <a:gd name="T41" fmla="*/ 4163 h 44"/>
                <a:gd name="T42" fmla="*/ 2607 w 42"/>
                <a:gd name="T43" fmla="*/ 3881 h 44"/>
                <a:gd name="T44" fmla="*/ 2607 w 42"/>
                <a:gd name="T45" fmla="*/ 4163 h 44"/>
                <a:gd name="T46" fmla="*/ 1114 w 42"/>
                <a:gd name="T47" fmla="*/ 3307 h 44"/>
                <a:gd name="T48" fmla="*/ 2607 w 42"/>
                <a:gd name="T49" fmla="*/ 4163 h 44"/>
                <a:gd name="T50" fmla="*/ 0 w 42"/>
                <a:gd name="T51" fmla="*/ 2082 h 44"/>
                <a:gd name="T52" fmla="*/ 1114 w 42"/>
                <a:gd name="T53" fmla="*/ 3307 h 44"/>
                <a:gd name="T54" fmla="*/ 0 w 42"/>
                <a:gd name="T55" fmla="*/ 2082 h 44"/>
                <a:gd name="T56" fmla="*/ 368 w 42"/>
                <a:gd name="T57" fmla="*/ 2082 h 44"/>
                <a:gd name="T58" fmla="*/ 0 w 42"/>
                <a:gd name="T59" fmla="*/ 2082 h 44"/>
                <a:gd name="T60" fmla="*/ 0 w 42"/>
                <a:gd name="T61" fmla="*/ 2082 h 44"/>
                <a:gd name="T62" fmla="*/ 368 w 42"/>
                <a:gd name="T63" fmla="*/ 2082 h 44"/>
                <a:gd name="T64" fmla="*/ 0 w 42"/>
                <a:gd name="T65" fmla="*/ 2082 h 44"/>
                <a:gd name="T66" fmla="*/ 1114 w 42"/>
                <a:gd name="T67" fmla="*/ 856 h 44"/>
                <a:gd name="T68" fmla="*/ 0 w 42"/>
                <a:gd name="T69" fmla="*/ 2082 h 44"/>
                <a:gd name="T70" fmla="*/ 2607 w 42"/>
                <a:gd name="T71" fmla="*/ 0 h 44"/>
                <a:gd name="T72" fmla="*/ 1114 w 42"/>
                <a:gd name="T73" fmla="*/ 856 h 44"/>
                <a:gd name="T74" fmla="*/ 2607 w 42"/>
                <a:gd name="T75" fmla="*/ 0 h 44"/>
                <a:gd name="T76" fmla="*/ 2607 w 42"/>
                <a:gd name="T77" fmla="*/ 282 h 44"/>
                <a:gd name="T78" fmla="*/ 2607 w 42"/>
                <a:gd name="T79" fmla="*/ 0 h 4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lnTo>
                    <a:pt x="21" y="0"/>
                  </a:lnTo>
                  <a:lnTo>
                    <a:pt x="21" y="3"/>
                  </a:lnTo>
                  <a:lnTo>
                    <a:pt x="21" y="0"/>
                  </a:lnTo>
                  <a:close/>
                  <a:moveTo>
                    <a:pt x="21" y="0"/>
                  </a:moveTo>
                  <a:cubicBezTo>
                    <a:pt x="27" y="0"/>
                    <a:pt x="32" y="3"/>
                    <a:pt x="36" y="7"/>
                  </a:cubicBezTo>
                  <a:lnTo>
                    <a:pt x="33" y="9"/>
                  </a:lnTo>
                  <a:cubicBezTo>
                    <a:pt x="30" y="5"/>
                    <a:pt x="26" y="3"/>
                    <a:pt x="21" y="3"/>
                  </a:cubicBezTo>
                  <a:lnTo>
                    <a:pt x="21" y="0"/>
                  </a:lnTo>
                  <a:close/>
                  <a:moveTo>
                    <a:pt x="36" y="7"/>
                  </a:moveTo>
                  <a:cubicBezTo>
                    <a:pt x="39" y="11"/>
                    <a:pt x="42" y="16"/>
                    <a:pt x="42" y="22"/>
                  </a:cubicBezTo>
                  <a:lnTo>
                    <a:pt x="39" y="22"/>
                  </a:lnTo>
                  <a:cubicBezTo>
                    <a:pt x="39" y="17"/>
                    <a:pt x="37" y="12"/>
                    <a:pt x="33" y="9"/>
                  </a:cubicBezTo>
                  <a:lnTo>
                    <a:pt x="36" y="7"/>
                  </a:lnTo>
                  <a:close/>
                  <a:moveTo>
                    <a:pt x="42" y="22"/>
                  </a:moveTo>
                  <a:lnTo>
                    <a:pt x="42" y="22"/>
                  </a:lnTo>
                  <a:lnTo>
                    <a:pt x="39" y="22"/>
                  </a:lnTo>
                  <a:lnTo>
                    <a:pt x="42" y="22"/>
                  </a:lnTo>
                  <a:close/>
                  <a:moveTo>
                    <a:pt x="42" y="22"/>
                  </a:moveTo>
                  <a:lnTo>
                    <a:pt x="42" y="22"/>
                  </a:lnTo>
                  <a:lnTo>
                    <a:pt x="39" y="22"/>
                  </a:lnTo>
                  <a:lnTo>
                    <a:pt x="42" y="22"/>
                  </a:lnTo>
                  <a:close/>
                  <a:moveTo>
                    <a:pt x="42" y="22"/>
                  </a:moveTo>
                  <a:cubicBezTo>
                    <a:pt x="42" y="28"/>
                    <a:pt x="39" y="33"/>
                    <a:pt x="36" y="37"/>
                  </a:cubicBezTo>
                  <a:lnTo>
                    <a:pt x="33" y="35"/>
                  </a:lnTo>
                  <a:cubicBezTo>
                    <a:pt x="37" y="32"/>
                    <a:pt x="39" y="27"/>
                    <a:pt x="39" y="22"/>
                  </a:cubicBezTo>
                  <a:lnTo>
                    <a:pt x="42" y="22"/>
                  </a:lnTo>
                  <a:close/>
                  <a:moveTo>
                    <a:pt x="36" y="37"/>
                  </a:moveTo>
                  <a:cubicBezTo>
                    <a:pt x="32" y="41"/>
                    <a:pt x="27" y="44"/>
                    <a:pt x="21" y="44"/>
                  </a:cubicBezTo>
                  <a:lnTo>
                    <a:pt x="21" y="41"/>
                  </a:lnTo>
                  <a:cubicBezTo>
                    <a:pt x="26" y="41"/>
                    <a:pt x="30" y="39"/>
                    <a:pt x="33" y="35"/>
                  </a:cubicBezTo>
                  <a:lnTo>
                    <a:pt x="36" y="37"/>
                  </a:lnTo>
                  <a:close/>
                  <a:moveTo>
                    <a:pt x="21" y="44"/>
                  </a:moveTo>
                  <a:lnTo>
                    <a:pt x="21" y="44"/>
                  </a:lnTo>
                  <a:lnTo>
                    <a:pt x="21" y="41"/>
                  </a:lnTo>
                  <a:lnTo>
                    <a:pt x="21" y="44"/>
                  </a:lnTo>
                  <a:close/>
                  <a:moveTo>
                    <a:pt x="21" y="44"/>
                  </a:moveTo>
                  <a:lnTo>
                    <a:pt x="21" y="44"/>
                  </a:lnTo>
                  <a:lnTo>
                    <a:pt x="21" y="41"/>
                  </a:lnTo>
                  <a:lnTo>
                    <a:pt x="21" y="44"/>
                  </a:lnTo>
                  <a:close/>
                  <a:moveTo>
                    <a:pt x="21" y="44"/>
                  </a:moveTo>
                  <a:cubicBezTo>
                    <a:pt x="15" y="44"/>
                    <a:pt x="10" y="41"/>
                    <a:pt x="6" y="37"/>
                  </a:cubicBezTo>
                  <a:lnTo>
                    <a:pt x="9" y="35"/>
                  </a:lnTo>
                  <a:cubicBezTo>
                    <a:pt x="12" y="39"/>
                    <a:pt x="16" y="41"/>
                    <a:pt x="21" y="41"/>
                  </a:cubicBezTo>
                  <a:lnTo>
                    <a:pt x="21" y="44"/>
                  </a:lnTo>
                  <a:close/>
                  <a:moveTo>
                    <a:pt x="6" y="37"/>
                  </a:moveTo>
                  <a:cubicBezTo>
                    <a:pt x="3" y="33"/>
                    <a:pt x="0" y="28"/>
                    <a:pt x="0" y="22"/>
                  </a:cubicBezTo>
                  <a:lnTo>
                    <a:pt x="3" y="22"/>
                  </a:lnTo>
                  <a:cubicBezTo>
                    <a:pt x="3" y="27"/>
                    <a:pt x="5" y="32"/>
                    <a:pt x="9" y="35"/>
                  </a:cubicBezTo>
                  <a:lnTo>
                    <a:pt x="6" y="37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3" y="22"/>
                  </a:lnTo>
                  <a:lnTo>
                    <a:pt x="0" y="22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3" y="22"/>
                  </a:lnTo>
                  <a:lnTo>
                    <a:pt x="0" y="22"/>
                  </a:lnTo>
                  <a:close/>
                  <a:moveTo>
                    <a:pt x="0" y="22"/>
                  </a:moveTo>
                  <a:cubicBezTo>
                    <a:pt x="0" y="16"/>
                    <a:pt x="3" y="11"/>
                    <a:pt x="6" y="7"/>
                  </a:cubicBezTo>
                  <a:lnTo>
                    <a:pt x="9" y="9"/>
                  </a:lnTo>
                  <a:cubicBezTo>
                    <a:pt x="5" y="12"/>
                    <a:pt x="3" y="17"/>
                    <a:pt x="3" y="22"/>
                  </a:cubicBezTo>
                  <a:lnTo>
                    <a:pt x="0" y="22"/>
                  </a:lnTo>
                  <a:close/>
                  <a:moveTo>
                    <a:pt x="6" y="7"/>
                  </a:moveTo>
                  <a:cubicBezTo>
                    <a:pt x="10" y="3"/>
                    <a:pt x="15" y="0"/>
                    <a:pt x="21" y="0"/>
                  </a:cubicBezTo>
                  <a:lnTo>
                    <a:pt x="21" y="3"/>
                  </a:lnTo>
                  <a:cubicBezTo>
                    <a:pt x="16" y="3"/>
                    <a:pt x="12" y="5"/>
                    <a:pt x="9" y="9"/>
                  </a:cubicBezTo>
                  <a:lnTo>
                    <a:pt x="6" y="7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5074" name="Group 881">
            <a:extLst>
              <a:ext uri="{FF2B5EF4-FFF2-40B4-BE49-F238E27FC236}">
                <a16:creationId xmlns:a16="http://schemas.microsoft.com/office/drawing/2014/main" id="{9BB47B9E-7857-4473-B94C-8027760A3B48}"/>
              </a:ext>
            </a:extLst>
          </p:cNvPr>
          <p:cNvGrpSpPr>
            <a:grpSpLocks/>
          </p:cNvGrpSpPr>
          <p:nvPr/>
        </p:nvGrpSpPr>
        <p:grpSpPr bwMode="auto">
          <a:xfrm>
            <a:off x="101600" y="1401763"/>
            <a:ext cx="1168400" cy="1601787"/>
            <a:chOff x="6" y="1923"/>
            <a:chExt cx="781" cy="1106"/>
          </a:xfrm>
        </p:grpSpPr>
        <p:pic>
          <p:nvPicPr>
            <p:cNvPr id="45098" name="Picture 882">
              <a:extLst>
                <a:ext uri="{FF2B5EF4-FFF2-40B4-BE49-F238E27FC236}">
                  <a16:creationId xmlns:a16="http://schemas.microsoft.com/office/drawing/2014/main" id="{D7ECE160-3B97-4BCB-BF8E-027BC7534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-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" y="1923"/>
              <a:ext cx="658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99" name="Picture 883">
              <a:extLst>
                <a:ext uri="{FF2B5EF4-FFF2-40B4-BE49-F238E27FC236}">
                  <a16:creationId xmlns:a16="http://schemas.microsoft.com/office/drawing/2014/main" id="{7BA2F893-79AA-452B-BFF2-68C298B01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-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" y="2473"/>
              <a:ext cx="671" cy="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075" name="Rectangle 884">
            <a:extLst>
              <a:ext uri="{FF2B5EF4-FFF2-40B4-BE49-F238E27FC236}">
                <a16:creationId xmlns:a16="http://schemas.microsoft.com/office/drawing/2014/main" id="{D3F0A672-C742-45BE-9011-2B1C95A17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1154113"/>
            <a:ext cx="6524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2000" b="1" i="1" u="none" strike="noStrike" kern="1200" cap="none" spc="0" normalizeH="0" baseline="0" noProof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</a:t>
            </a:r>
            <a:r>
              <a:rPr kumimoji="0" lang="en-GB" altLang="ja-JP" sz="2400" b="1" i="0" u="none" strike="noStrike" kern="1200" cap="none" spc="0" normalizeH="0" baseline="-25000" noProof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QPC</a:t>
            </a:r>
          </a:p>
        </p:txBody>
      </p:sp>
      <p:grpSp>
        <p:nvGrpSpPr>
          <p:cNvPr id="45076" name="Group 885">
            <a:extLst>
              <a:ext uri="{FF2B5EF4-FFF2-40B4-BE49-F238E27FC236}">
                <a16:creationId xmlns:a16="http://schemas.microsoft.com/office/drawing/2014/main" id="{C405A0DC-EFA1-4D56-BC84-257CFF92508C}"/>
              </a:ext>
            </a:extLst>
          </p:cNvPr>
          <p:cNvGrpSpPr>
            <a:grpSpLocks/>
          </p:cNvGrpSpPr>
          <p:nvPr/>
        </p:nvGrpSpPr>
        <p:grpSpPr bwMode="auto">
          <a:xfrm rot="2282200" flipV="1">
            <a:off x="2287588" y="1646238"/>
            <a:ext cx="417512" cy="450850"/>
            <a:chOff x="16437" y="9479"/>
            <a:chExt cx="350" cy="444"/>
          </a:xfrm>
        </p:grpSpPr>
        <p:sp>
          <p:nvSpPr>
            <p:cNvPr id="45096" name="Freeform 886">
              <a:extLst>
                <a:ext uri="{FF2B5EF4-FFF2-40B4-BE49-F238E27FC236}">
                  <a16:creationId xmlns:a16="http://schemas.microsoft.com/office/drawing/2014/main" id="{DAF530F8-01E6-4414-AC57-339DF52C7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7" y="9701"/>
              <a:ext cx="159" cy="222"/>
            </a:xfrm>
            <a:custGeom>
              <a:avLst/>
              <a:gdLst>
                <a:gd name="T0" fmla="*/ 0 w 159"/>
                <a:gd name="T1" fmla="*/ 222 h 222"/>
                <a:gd name="T2" fmla="*/ 159 w 159"/>
                <a:gd name="T3" fmla="*/ 69 h 222"/>
                <a:gd name="T4" fmla="*/ 159 w 159"/>
                <a:gd name="T5" fmla="*/ 69 h 222"/>
                <a:gd name="T6" fmla="*/ 152 w 159"/>
                <a:gd name="T7" fmla="*/ 69 h 222"/>
                <a:gd name="T8" fmla="*/ 149 w 159"/>
                <a:gd name="T9" fmla="*/ 69 h 222"/>
                <a:gd name="T10" fmla="*/ 142 w 159"/>
                <a:gd name="T11" fmla="*/ 69 h 222"/>
                <a:gd name="T12" fmla="*/ 135 w 159"/>
                <a:gd name="T13" fmla="*/ 69 h 222"/>
                <a:gd name="T14" fmla="*/ 132 w 159"/>
                <a:gd name="T15" fmla="*/ 69 h 222"/>
                <a:gd name="T16" fmla="*/ 125 w 159"/>
                <a:gd name="T17" fmla="*/ 69 h 222"/>
                <a:gd name="T18" fmla="*/ 118 w 159"/>
                <a:gd name="T19" fmla="*/ 66 h 222"/>
                <a:gd name="T20" fmla="*/ 114 w 159"/>
                <a:gd name="T21" fmla="*/ 66 h 222"/>
                <a:gd name="T22" fmla="*/ 107 w 159"/>
                <a:gd name="T23" fmla="*/ 66 h 222"/>
                <a:gd name="T24" fmla="*/ 104 w 159"/>
                <a:gd name="T25" fmla="*/ 66 h 222"/>
                <a:gd name="T26" fmla="*/ 97 w 159"/>
                <a:gd name="T27" fmla="*/ 62 h 222"/>
                <a:gd name="T28" fmla="*/ 93 w 159"/>
                <a:gd name="T29" fmla="*/ 62 h 222"/>
                <a:gd name="T30" fmla="*/ 87 w 159"/>
                <a:gd name="T31" fmla="*/ 59 h 222"/>
                <a:gd name="T32" fmla="*/ 83 w 159"/>
                <a:gd name="T33" fmla="*/ 59 h 222"/>
                <a:gd name="T34" fmla="*/ 76 w 159"/>
                <a:gd name="T35" fmla="*/ 55 h 222"/>
                <a:gd name="T36" fmla="*/ 73 w 159"/>
                <a:gd name="T37" fmla="*/ 55 h 222"/>
                <a:gd name="T38" fmla="*/ 66 w 159"/>
                <a:gd name="T39" fmla="*/ 52 h 222"/>
                <a:gd name="T40" fmla="*/ 62 w 159"/>
                <a:gd name="T41" fmla="*/ 48 h 222"/>
                <a:gd name="T42" fmla="*/ 55 w 159"/>
                <a:gd name="T43" fmla="*/ 48 h 222"/>
                <a:gd name="T44" fmla="*/ 52 w 159"/>
                <a:gd name="T45" fmla="*/ 45 h 222"/>
                <a:gd name="T46" fmla="*/ 48 w 159"/>
                <a:gd name="T47" fmla="*/ 41 h 222"/>
                <a:gd name="T48" fmla="*/ 42 w 159"/>
                <a:gd name="T49" fmla="*/ 38 h 222"/>
                <a:gd name="T50" fmla="*/ 38 w 159"/>
                <a:gd name="T51" fmla="*/ 35 h 222"/>
                <a:gd name="T52" fmla="*/ 35 w 159"/>
                <a:gd name="T53" fmla="*/ 31 h 222"/>
                <a:gd name="T54" fmla="*/ 31 w 159"/>
                <a:gd name="T55" fmla="*/ 28 h 222"/>
                <a:gd name="T56" fmla="*/ 24 w 159"/>
                <a:gd name="T57" fmla="*/ 24 h 222"/>
                <a:gd name="T58" fmla="*/ 21 w 159"/>
                <a:gd name="T59" fmla="*/ 21 h 222"/>
                <a:gd name="T60" fmla="*/ 17 w 159"/>
                <a:gd name="T61" fmla="*/ 17 h 222"/>
                <a:gd name="T62" fmla="*/ 14 w 159"/>
                <a:gd name="T63" fmla="*/ 14 h 222"/>
                <a:gd name="T64" fmla="*/ 7 w 159"/>
                <a:gd name="T65" fmla="*/ 10 h 222"/>
                <a:gd name="T66" fmla="*/ 3 w 159"/>
                <a:gd name="T67" fmla="*/ 7 h 222"/>
                <a:gd name="T68" fmla="*/ 0 w 159"/>
                <a:gd name="T69" fmla="*/ 0 h 222"/>
                <a:gd name="T70" fmla="*/ 0 w 159"/>
                <a:gd name="T71" fmla="*/ 222 h 222"/>
                <a:gd name="T72" fmla="*/ 0 w 159"/>
                <a:gd name="T73" fmla="*/ 222 h 2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22">
                  <a:moveTo>
                    <a:pt x="0" y="222"/>
                  </a:moveTo>
                  <a:lnTo>
                    <a:pt x="159" y="69"/>
                  </a:lnTo>
                  <a:lnTo>
                    <a:pt x="152" y="69"/>
                  </a:lnTo>
                  <a:lnTo>
                    <a:pt x="149" y="69"/>
                  </a:lnTo>
                  <a:lnTo>
                    <a:pt x="142" y="69"/>
                  </a:lnTo>
                  <a:lnTo>
                    <a:pt x="135" y="69"/>
                  </a:lnTo>
                  <a:lnTo>
                    <a:pt x="132" y="69"/>
                  </a:lnTo>
                  <a:lnTo>
                    <a:pt x="125" y="69"/>
                  </a:lnTo>
                  <a:lnTo>
                    <a:pt x="118" y="66"/>
                  </a:lnTo>
                  <a:lnTo>
                    <a:pt x="11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97" y="62"/>
                  </a:lnTo>
                  <a:lnTo>
                    <a:pt x="93" y="62"/>
                  </a:lnTo>
                  <a:lnTo>
                    <a:pt x="87" y="59"/>
                  </a:lnTo>
                  <a:lnTo>
                    <a:pt x="83" y="59"/>
                  </a:lnTo>
                  <a:lnTo>
                    <a:pt x="76" y="55"/>
                  </a:lnTo>
                  <a:lnTo>
                    <a:pt x="73" y="55"/>
                  </a:lnTo>
                  <a:lnTo>
                    <a:pt x="66" y="52"/>
                  </a:lnTo>
                  <a:lnTo>
                    <a:pt x="62" y="48"/>
                  </a:lnTo>
                  <a:lnTo>
                    <a:pt x="55" y="48"/>
                  </a:lnTo>
                  <a:lnTo>
                    <a:pt x="52" y="45"/>
                  </a:lnTo>
                  <a:lnTo>
                    <a:pt x="48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5" y="31"/>
                  </a:lnTo>
                  <a:lnTo>
                    <a:pt x="31" y="28"/>
                  </a:lnTo>
                  <a:lnTo>
                    <a:pt x="24" y="24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7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9933"/>
            </a:solidFill>
            <a:ln w="9525">
              <a:solidFill>
                <a:srgbClr val="FF9933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097" name="Freeform 887">
              <a:extLst>
                <a:ext uri="{FF2B5EF4-FFF2-40B4-BE49-F238E27FC236}">
                  <a16:creationId xmlns:a16="http://schemas.microsoft.com/office/drawing/2014/main" id="{0C4DA416-E96D-45D6-AD66-8E70B004D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5" y="9479"/>
              <a:ext cx="302" cy="298"/>
            </a:xfrm>
            <a:custGeom>
              <a:avLst/>
              <a:gdLst>
                <a:gd name="T0" fmla="*/ 28 w 302"/>
                <a:gd name="T1" fmla="*/ 298 h 298"/>
                <a:gd name="T2" fmla="*/ 42 w 302"/>
                <a:gd name="T3" fmla="*/ 267 h 298"/>
                <a:gd name="T4" fmla="*/ 87 w 302"/>
                <a:gd name="T5" fmla="*/ 191 h 298"/>
                <a:gd name="T6" fmla="*/ 104 w 302"/>
                <a:gd name="T7" fmla="*/ 166 h 298"/>
                <a:gd name="T8" fmla="*/ 125 w 302"/>
                <a:gd name="T9" fmla="*/ 146 h 298"/>
                <a:gd name="T10" fmla="*/ 146 w 302"/>
                <a:gd name="T11" fmla="*/ 121 h 298"/>
                <a:gd name="T12" fmla="*/ 174 w 302"/>
                <a:gd name="T13" fmla="*/ 100 h 298"/>
                <a:gd name="T14" fmla="*/ 201 w 302"/>
                <a:gd name="T15" fmla="*/ 80 h 298"/>
                <a:gd name="T16" fmla="*/ 229 w 302"/>
                <a:gd name="T17" fmla="*/ 59 h 298"/>
                <a:gd name="T18" fmla="*/ 264 w 302"/>
                <a:gd name="T19" fmla="*/ 42 h 298"/>
                <a:gd name="T20" fmla="*/ 302 w 302"/>
                <a:gd name="T21" fmla="*/ 24 h 298"/>
                <a:gd name="T22" fmla="*/ 292 w 302"/>
                <a:gd name="T23" fmla="*/ 0 h 298"/>
                <a:gd name="T24" fmla="*/ 250 w 302"/>
                <a:gd name="T25" fmla="*/ 14 h 298"/>
                <a:gd name="T26" fmla="*/ 215 w 302"/>
                <a:gd name="T27" fmla="*/ 35 h 298"/>
                <a:gd name="T28" fmla="*/ 184 w 302"/>
                <a:gd name="T29" fmla="*/ 55 h 298"/>
                <a:gd name="T30" fmla="*/ 153 w 302"/>
                <a:gd name="T31" fmla="*/ 76 h 298"/>
                <a:gd name="T32" fmla="*/ 129 w 302"/>
                <a:gd name="T33" fmla="*/ 100 h 298"/>
                <a:gd name="T34" fmla="*/ 104 w 302"/>
                <a:gd name="T35" fmla="*/ 125 h 298"/>
                <a:gd name="T36" fmla="*/ 84 w 302"/>
                <a:gd name="T37" fmla="*/ 149 h 298"/>
                <a:gd name="T38" fmla="*/ 63 w 302"/>
                <a:gd name="T39" fmla="*/ 173 h 298"/>
                <a:gd name="T40" fmla="*/ 18 w 302"/>
                <a:gd name="T41" fmla="*/ 253 h 298"/>
                <a:gd name="T42" fmla="*/ 0 w 302"/>
                <a:gd name="T43" fmla="*/ 288 h 298"/>
                <a:gd name="T44" fmla="*/ 28 w 302"/>
                <a:gd name="T45" fmla="*/ 298 h 29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2" h="298">
                  <a:moveTo>
                    <a:pt x="28" y="298"/>
                  </a:moveTo>
                  <a:lnTo>
                    <a:pt x="42" y="267"/>
                  </a:lnTo>
                  <a:lnTo>
                    <a:pt x="87" y="191"/>
                  </a:lnTo>
                  <a:lnTo>
                    <a:pt x="104" y="166"/>
                  </a:lnTo>
                  <a:lnTo>
                    <a:pt x="125" y="146"/>
                  </a:lnTo>
                  <a:lnTo>
                    <a:pt x="146" y="121"/>
                  </a:lnTo>
                  <a:lnTo>
                    <a:pt x="174" y="100"/>
                  </a:lnTo>
                  <a:lnTo>
                    <a:pt x="201" y="80"/>
                  </a:lnTo>
                  <a:lnTo>
                    <a:pt x="229" y="59"/>
                  </a:lnTo>
                  <a:lnTo>
                    <a:pt x="264" y="42"/>
                  </a:lnTo>
                  <a:lnTo>
                    <a:pt x="302" y="24"/>
                  </a:lnTo>
                  <a:lnTo>
                    <a:pt x="292" y="0"/>
                  </a:lnTo>
                  <a:lnTo>
                    <a:pt x="250" y="14"/>
                  </a:lnTo>
                  <a:lnTo>
                    <a:pt x="215" y="35"/>
                  </a:lnTo>
                  <a:lnTo>
                    <a:pt x="184" y="55"/>
                  </a:lnTo>
                  <a:lnTo>
                    <a:pt x="153" y="76"/>
                  </a:lnTo>
                  <a:lnTo>
                    <a:pt x="129" y="100"/>
                  </a:lnTo>
                  <a:lnTo>
                    <a:pt x="104" y="125"/>
                  </a:lnTo>
                  <a:lnTo>
                    <a:pt x="84" y="149"/>
                  </a:lnTo>
                  <a:lnTo>
                    <a:pt x="63" y="173"/>
                  </a:lnTo>
                  <a:lnTo>
                    <a:pt x="18" y="253"/>
                  </a:lnTo>
                  <a:lnTo>
                    <a:pt x="0" y="28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rgbClr val="FF9933"/>
            </a:solidFill>
            <a:ln w="9525">
              <a:solidFill>
                <a:srgbClr val="FF9933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077" name="Rectangle 888">
            <a:extLst>
              <a:ext uri="{FF2B5EF4-FFF2-40B4-BE49-F238E27FC236}">
                <a16:creationId xmlns:a16="http://schemas.microsoft.com/office/drawing/2014/main" id="{57D6C404-E8C2-45A3-8D07-ED371A43964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334168" y="1131094"/>
            <a:ext cx="12906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33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RESERVOIR</a:t>
            </a:r>
          </a:p>
        </p:txBody>
      </p:sp>
      <p:grpSp>
        <p:nvGrpSpPr>
          <p:cNvPr id="45078" name="Group 889">
            <a:extLst>
              <a:ext uri="{FF2B5EF4-FFF2-40B4-BE49-F238E27FC236}">
                <a16:creationId xmlns:a16="http://schemas.microsoft.com/office/drawing/2014/main" id="{89B536D4-16D2-4017-A4F0-9506BD9A948E}"/>
              </a:ext>
            </a:extLst>
          </p:cNvPr>
          <p:cNvGrpSpPr>
            <a:grpSpLocks/>
          </p:cNvGrpSpPr>
          <p:nvPr/>
        </p:nvGrpSpPr>
        <p:grpSpPr bwMode="auto">
          <a:xfrm rot="2382663">
            <a:off x="800100" y="1684338"/>
            <a:ext cx="417513" cy="450850"/>
            <a:chOff x="16437" y="9479"/>
            <a:chExt cx="350" cy="444"/>
          </a:xfrm>
        </p:grpSpPr>
        <p:sp>
          <p:nvSpPr>
            <p:cNvPr id="45094" name="Freeform 890">
              <a:extLst>
                <a:ext uri="{FF2B5EF4-FFF2-40B4-BE49-F238E27FC236}">
                  <a16:creationId xmlns:a16="http://schemas.microsoft.com/office/drawing/2014/main" id="{C6AA696E-8EDA-410E-8413-1CD5C35FA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7" y="9701"/>
              <a:ext cx="159" cy="222"/>
            </a:xfrm>
            <a:custGeom>
              <a:avLst/>
              <a:gdLst>
                <a:gd name="T0" fmla="*/ 0 w 159"/>
                <a:gd name="T1" fmla="*/ 222 h 222"/>
                <a:gd name="T2" fmla="*/ 159 w 159"/>
                <a:gd name="T3" fmla="*/ 69 h 222"/>
                <a:gd name="T4" fmla="*/ 159 w 159"/>
                <a:gd name="T5" fmla="*/ 69 h 222"/>
                <a:gd name="T6" fmla="*/ 152 w 159"/>
                <a:gd name="T7" fmla="*/ 69 h 222"/>
                <a:gd name="T8" fmla="*/ 149 w 159"/>
                <a:gd name="T9" fmla="*/ 69 h 222"/>
                <a:gd name="T10" fmla="*/ 142 w 159"/>
                <a:gd name="T11" fmla="*/ 69 h 222"/>
                <a:gd name="T12" fmla="*/ 135 w 159"/>
                <a:gd name="T13" fmla="*/ 69 h 222"/>
                <a:gd name="T14" fmla="*/ 132 w 159"/>
                <a:gd name="T15" fmla="*/ 69 h 222"/>
                <a:gd name="T16" fmla="*/ 125 w 159"/>
                <a:gd name="T17" fmla="*/ 69 h 222"/>
                <a:gd name="T18" fmla="*/ 118 w 159"/>
                <a:gd name="T19" fmla="*/ 66 h 222"/>
                <a:gd name="T20" fmla="*/ 114 w 159"/>
                <a:gd name="T21" fmla="*/ 66 h 222"/>
                <a:gd name="T22" fmla="*/ 107 w 159"/>
                <a:gd name="T23" fmla="*/ 66 h 222"/>
                <a:gd name="T24" fmla="*/ 104 w 159"/>
                <a:gd name="T25" fmla="*/ 66 h 222"/>
                <a:gd name="T26" fmla="*/ 97 w 159"/>
                <a:gd name="T27" fmla="*/ 62 h 222"/>
                <a:gd name="T28" fmla="*/ 93 w 159"/>
                <a:gd name="T29" fmla="*/ 62 h 222"/>
                <a:gd name="T30" fmla="*/ 87 w 159"/>
                <a:gd name="T31" fmla="*/ 59 h 222"/>
                <a:gd name="T32" fmla="*/ 83 w 159"/>
                <a:gd name="T33" fmla="*/ 59 h 222"/>
                <a:gd name="T34" fmla="*/ 76 w 159"/>
                <a:gd name="T35" fmla="*/ 55 h 222"/>
                <a:gd name="T36" fmla="*/ 73 w 159"/>
                <a:gd name="T37" fmla="*/ 55 h 222"/>
                <a:gd name="T38" fmla="*/ 66 w 159"/>
                <a:gd name="T39" fmla="*/ 52 h 222"/>
                <a:gd name="T40" fmla="*/ 62 w 159"/>
                <a:gd name="T41" fmla="*/ 48 h 222"/>
                <a:gd name="T42" fmla="*/ 55 w 159"/>
                <a:gd name="T43" fmla="*/ 48 h 222"/>
                <a:gd name="T44" fmla="*/ 52 w 159"/>
                <a:gd name="T45" fmla="*/ 45 h 222"/>
                <a:gd name="T46" fmla="*/ 48 w 159"/>
                <a:gd name="T47" fmla="*/ 41 h 222"/>
                <a:gd name="T48" fmla="*/ 42 w 159"/>
                <a:gd name="T49" fmla="*/ 38 h 222"/>
                <a:gd name="T50" fmla="*/ 38 w 159"/>
                <a:gd name="T51" fmla="*/ 35 h 222"/>
                <a:gd name="T52" fmla="*/ 35 w 159"/>
                <a:gd name="T53" fmla="*/ 31 h 222"/>
                <a:gd name="T54" fmla="*/ 31 w 159"/>
                <a:gd name="T55" fmla="*/ 28 h 222"/>
                <a:gd name="T56" fmla="*/ 24 w 159"/>
                <a:gd name="T57" fmla="*/ 24 h 222"/>
                <a:gd name="T58" fmla="*/ 21 w 159"/>
                <a:gd name="T59" fmla="*/ 21 h 222"/>
                <a:gd name="T60" fmla="*/ 17 w 159"/>
                <a:gd name="T61" fmla="*/ 17 h 222"/>
                <a:gd name="T62" fmla="*/ 14 w 159"/>
                <a:gd name="T63" fmla="*/ 14 h 222"/>
                <a:gd name="T64" fmla="*/ 7 w 159"/>
                <a:gd name="T65" fmla="*/ 10 h 222"/>
                <a:gd name="T66" fmla="*/ 3 w 159"/>
                <a:gd name="T67" fmla="*/ 7 h 222"/>
                <a:gd name="T68" fmla="*/ 0 w 159"/>
                <a:gd name="T69" fmla="*/ 0 h 222"/>
                <a:gd name="T70" fmla="*/ 0 w 159"/>
                <a:gd name="T71" fmla="*/ 222 h 222"/>
                <a:gd name="T72" fmla="*/ 0 w 159"/>
                <a:gd name="T73" fmla="*/ 222 h 2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22">
                  <a:moveTo>
                    <a:pt x="0" y="222"/>
                  </a:moveTo>
                  <a:lnTo>
                    <a:pt x="159" y="69"/>
                  </a:lnTo>
                  <a:lnTo>
                    <a:pt x="152" y="69"/>
                  </a:lnTo>
                  <a:lnTo>
                    <a:pt x="149" y="69"/>
                  </a:lnTo>
                  <a:lnTo>
                    <a:pt x="142" y="69"/>
                  </a:lnTo>
                  <a:lnTo>
                    <a:pt x="135" y="69"/>
                  </a:lnTo>
                  <a:lnTo>
                    <a:pt x="132" y="69"/>
                  </a:lnTo>
                  <a:lnTo>
                    <a:pt x="125" y="69"/>
                  </a:lnTo>
                  <a:lnTo>
                    <a:pt x="118" y="66"/>
                  </a:lnTo>
                  <a:lnTo>
                    <a:pt x="11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97" y="62"/>
                  </a:lnTo>
                  <a:lnTo>
                    <a:pt x="93" y="62"/>
                  </a:lnTo>
                  <a:lnTo>
                    <a:pt x="87" y="59"/>
                  </a:lnTo>
                  <a:lnTo>
                    <a:pt x="83" y="59"/>
                  </a:lnTo>
                  <a:lnTo>
                    <a:pt x="76" y="55"/>
                  </a:lnTo>
                  <a:lnTo>
                    <a:pt x="73" y="55"/>
                  </a:lnTo>
                  <a:lnTo>
                    <a:pt x="66" y="52"/>
                  </a:lnTo>
                  <a:lnTo>
                    <a:pt x="62" y="48"/>
                  </a:lnTo>
                  <a:lnTo>
                    <a:pt x="55" y="48"/>
                  </a:lnTo>
                  <a:lnTo>
                    <a:pt x="52" y="45"/>
                  </a:lnTo>
                  <a:lnTo>
                    <a:pt x="48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5" y="31"/>
                  </a:lnTo>
                  <a:lnTo>
                    <a:pt x="31" y="28"/>
                  </a:lnTo>
                  <a:lnTo>
                    <a:pt x="24" y="24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7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095" name="Freeform 891">
              <a:extLst>
                <a:ext uri="{FF2B5EF4-FFF2-40B4-BE49-F238E27FC236}">
                  <a16:creationId xmlns:a16="http://schemas.microsoft.com/office/drawing/2014/main" id="{69D6A905-8D93-429A-BBC1-A13DF9D69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5" y="9479"/>
              <a:ext cx="302" cy="298"/>
            </a:xfrm>
            <a:custGeom>
              <a:avLst/>
              <a:gdLst>
                <a:gd name="T0" fmla="*/ 28 w 302"/>
                <a:gd name="T1" fmla="*/ 298 h 298"/>
                <a:gd name="T2" fmla="*/ 42 w 302"/>
                <a:gd name="T3" fmla="*/ 267 h 298"/>
                <a:gd name="T4" fmla="*/ 87 w 302"/>
                <a:gd name="T5" fmla="*/ 191 h 298"/>
                <a:gd name="T6" fmla="*/ 104 w 302"/>
                <a:gd name="T7" fmla="*/ 166 h 298"/>
                <a:gd name="T8" fmla="*/ 125 w 302"/>
                <a:gd name="T9" fmla="*/ 146 h 298"/>
                <a:gd name="T10" fmla="*/ 146 w 302"/>
                <a:gd name="T11" fmla="*/ 121 h 298"/>
                <a:gd name="T12" fmla="*/ 174 w 302"/>
                <a:gd name="T13" fmla="*/ 100 h 298"/>
                <a:gd name="T14" fmla="*/ 201 w 302"/>
                <a:gd name="T15" fmla="*/ 80 h 298"/>
                <a:gd name="T16" fmla="*/ 229 w 302"/>
                <a:gd name="T17" fmla="*/ 59 h 298"/>
                <a:gd name="T18" fmla="*/ 264 w 302"/>
                <a:gd name="T19" fmla="*/ 42 h 298"/>
                <a:gd name="T20" fmla="*/ 302 w 302"/>
                <a:gd name="T21" fmla="*/ 24 h 298"/>
                <a:gd name="T22" fmla="*/ 292 w 302"/>
                <a:gd name="T23" fmla="*/ 0 h 298"/>
                <a:gd name="T24" fmla="*/ 250 w 302"/>
                <a:gd name="T25" fmla="*/ 14 h 298"/>
                <a:gd name="T26" fmla="*/ 215 w 302"/>
                <a:gd name="T27" fmla="*/ 35 h 298"/>
                <a:gd name="T28" fmla="*/ 184 w 302"/>
                <a:gd name="T29" fmla="*/ 55 h 298"/>
                <a:gd name="T30" fmla="*/ 153 w 302"/>
                <a:gd name="T31" fmla="*/ 76 h 298"/>
                <a:gd name="T32" fmla="*/ 129 w 302"/>
                <a:gd name="T33" fmla="*/ 100 h 298"/>
                <a:gd name="T34" fmla="*/ 104 w 302"/>
                <a:gd name="T35" fmla="*/ 125 h 298"/>
                <a:gd name="T36" fmla="*/ 84 w 302"/>
                <a:gd name="T37" fmla="*/ 149 h 298"/>
                <a:gd name="T38" fmla="*/ 63 w 302"/>
                <a:gd name="T39" fmla="*/ 173 h 298"/>
                <a:gd name="T40" fmla="*/ 18 w 302"/>
                <a:gd name="T41" fmla="*/ 253 h 298"/>
                <a:gd name="T42" fmla="*/ 0 w 302"/>
                <a:gd name="T43" fmla="*/ 288 h 298"/>
                <a:gd name="T44" fmla="*/ 28 w 302"/>
                <a:gd name="T45" fmla="*/ 298 h 29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2" h="298">
                  <a:moveTo>
                    <a:pt x="28" y="298"/>
                  </a:moveTo>
                  <a:lnTo>
                    <a:pt x="42" y="267"/>
                  </a:lnTo>
                  <a:lnTo>
                    <a:pt x="87" y="191"/>
                  </a:lnTo>
                  <a:lnTo>
                    <a:pt x="104" y="166"/>
                  </a:lnTo>
                  <a:lnTo>
                    <a:pt x="125" y="146"/>
                  </a:lnTo>
                  <a:lnTo>
                    <a:pt x="146" y="121"/>
                  </a:lnTo>
                  <a:lnTo>
                    <a:pt x="174" y="100"/>
                  </a:lnTo>
                  <a:lnTo>
                    <a:pt x="201" y="80"/>
                  </a:lnTo>
                  <a:lnTo>
                    <a:pt x="229" y="59"/>
                  </a:lnTo>
                  <a:lnTo>
                    <a:pt x="264" y="42"/>
                  </a:lnTo>
                  <a:lnTo>
                    <a:pt x="302" y="24"/>
                  </a:lnTo>
                  <a:lnTo>
                    <a:pt x="292" y="0"/>
                  </a:lnTo>
                  <a:lnTo>
                    <a:pt x="250" y="14"/>
                  </a:lnTo>
                  <a:lnTo>
                    <a:pt x="215" y="35"/>
                  </a:lnTo>
                  <a:lnTo>
                    <a:pt x="184" y="55"/>
                  </a:lnTo>
                  <a:lnTo>
                    <a:pt x="153" y="76"/>
                  </a:lnTo>
                  <a:lnTo>
                    <a:pt x="129" y="100"/>
                  </a:lnTo>
                  <a:lnTo>
                    <a:pt x="104" y="125"/>
                  </a:lnTo>
                  <a:lnTo>
                    <a:pt x="84" y="149"/>
                  </a:lnTo>
                  <a:lnTo>
                    <a:pt x="63" y="173"/>
                  </a:lnTo>
                  <a:lnTo>
                    <a:pt x="18" y="253"/>
                  </a:lnTo>
                  <a:lnTo>
                    <a:pt x="0" y="28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5079" name="Group 892">
            <a:extLst>
              <a:ext uri="{FF2B5EF4-FFF2-40B4-BE49-F238E27FC236}">
                <a16:creationId xmlns:a16="http://schemas.microsoft.com/office/drawing/2014/main" id="{08F20FC7-ACFA-4B51-8E5D-B67DA41BD415}"/>
              </a:ext>
            </a:extLst>
          </p:cNvPr>
          <p:cNvGrpSpPr>
            <a:grpSpLocks/>
          </p:cNvGrpSpPr>
          <p:nvPr/>
        </p:nvGrpSpPr>
        <p:grpSpPr bwMode="auto">
          <a:xfrm rot="18050040" flipH="1">
            <a:off x="831057" y="1862931"/>
            <a:ext cx="404812" cy="466725"/>
            <a:chOff x="16437" y="9479"/>
            <a:chExt cx="350" cy="444"/>
          </a:xfrm>
        </p:grpSpPr>
        <p:sp>
          <p:nvSpPr>
            <p:cNvPr id="45092" name="Freeform 893">
              <a:extLst>
                <a:ext uri="{FF2B5EF4-FFF2-40B4-BE49-F238E27FC236}">
                  <a16:creationId xmlns:a16="http://schemas.microsoft.com/office/drawing/2014/main" id="{F02F2C74-625A-4D76-A209-0123FCF4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7" y="9701"/>
              <a:ext cx="159" cy="222"/>
            </a:xfrm>
            <a:custGeom>
              <a:avLst/>
              <a:gdLst>
                <a:gd name="T0" fmla="*/ 0 w 159"/>
                <a:gd name="T1" fmla="*/ 222 h 222"/>
                <a:gd name="T2" fmla="*/ 159 w 159"/>
                <a:gd name="T3" fmla="*/ 69 h 222"/>
                <a:gd name="T4" fmla="*/ 159 w 159"/>
                <a:gd name="T5" fmla="*/ 69 h 222"/>
                <a:gd name="T6" fmla="*/ 152 w 159"/>
                <a:gd name="T7" fmla="*/ 69 h 222"/>
                <a:gd name="T8" fmla="*/ 149 w 159"/>
                <a:gd name="T9" fmla="*/ 69 h 222"/>
                <a:gd name="T10" fmla="*/ 142 w 159"/>
                <a:gd name="T11" fmla="*/ 69 h 222"/>
                <a:gd name="T12" fmla="*/ 135 w 159"/>
                <a:gd name="T13" fmla="*/ 69 h 222"/>
                <a:gd name="T14" fmla="*/ 132 w 159"/>
                <a:gd name="T15" fmla="*/ 69 h 222"/>
                <a:gd name="T16" fmla="*/ 125 w 159"/>
                <a:gd name="T17" fmla="*/ 69 h 222"/>
                <a:gd name="T18" fmla="*/ 118 w 159"/>
                <a:gd name="T19" fmla="*/ 66 h 222"/>
                <a:gd name="T20" fmla="*/ 114 w 159"/>
                <a:gd name="T21" fmla="*/ 66 h 222"/>
                <a:gd name="T22" fmla="*/ 107 w 159"/>
                <a:gd name="T23" fmla="*/ 66 h 222"/>
                <a:gd name="T24" fmla="*/ 104 w 159"/>
                <a:gd name="T25" fmla="*/ 66 h 222"/>
                <a:gd name="T26" fmla="*/ 97 w 159"/>
                <a:gd name="T27" fmla="*/ 62 h 222"/>
                <a:gd name="T28" fmla="*/ 93 w 159"/>
                <a:gd name="T29" fmla="*/ 62 h 222"/>
                <a:gd name="T30" fmla="*/ 87 w 159"/>
                <a:gd name="T31" fmla="*/ 59 h 222"/>
                <a:gd name="T32" fmla="*/ 83 w 159"/>
                <a:gd name="T33" fmla="*/ 59 h 222"/>
                <a:gd name="T34" fmla="*/ 76 w 159"/>
                <a:gd name="T35" fmla="*/ 55 h 222"/>
                <a:gd name="T36" fmla="*/ 73 w 159"/>
                <a:gd name="T37" fmla="*/ 55 h 222"/>
                <a:gd name="T38" fmla="*/ 66 w 159"/>
                <a:gd name="T39" fmla="*/ 52 h 222"/>
                <a:gd name="T40" fmla="*/ 62 w 159"/>
                <a:gd name="T41" fmla="*/ 48 h 222"/>
                <a:gd name="T42" fmla="*/ 55 w 159"/>
                <a:gd name="T43" fmla="*/ 48 h 222"/>
                <a:gd name="T44" fmla="*/ 52 w 159"/>
                <a:gd name="T45" fmla="*/ 45 h 222"/>
                <a:gd name="T46" fmla="*/ 48 w 159"/>
                <a:gd name="T47" fmla="*/ 41 h 222"/>
                <a:gd name="T48" fmla="*/ 42 w 159"/>
                <a:gd name="T49" fmla="*/ 38 h 222"/>
                <a:gd name="T50" fmla="*/ 38 w 159"/>
                <a:gd name="T51" fmla="*/ 35 h 222"/>
                <a:gd name="T52" fmla="*/ 35 w 159"/>
                <a:gd name="T53" fmla="*/ 31 h 222"/>
                <a:gd name="T54" fmla="*/ 31 w 159"/>
                <a:gd name="T55" fmla="*/ 28 h 222"/>
                <a:gd name="T56" fmla="*/ 24 w 159"/>
                <a:gd name="T57" fmla="*/ 24 h 222"/>
                <a:gd name="T58" fmla="*/ 21 w 159"/>
                <a:gd name="T59" fmla="*/ 21 h 222"/>
                <a:gd name="T60" fmla="*/ 17 w 159"/>
                <a:gd name="T61" fmla="*/ 17 h 222"/>
                <a:gd name="T62" fmla="*/ 14 w 159"/>
                <a:gd name="T63" fmla="*/ 14 h 222"/>
                <a:gd name="T64" fmla="*/ 7 w 159"/>
                <a:gd name="T65" fmla="*/ 10 h 222"/>
                <a:gd name="T66" fmla="*/ 3 w 159"/>
                <a:gd name="T67" fmla="*/ 7 h 222"/>
                <a:gd name="T68" fmla="*/ 0 w 159"/>
                <a:gd name="T69" fmla="*/ 0 h 222"/>
                <a:gd name="T70" fmla="*/ 0 w 159"/>
                <a:gd name="T71" fmla="*/ 222 h 222"/>
                <a:gd name="T72" fmla="*/ 0 w 159"/>
                <a:gd name="T73" fmla="*/ 222 h 2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22">
                  <a:moveTo>
                    <a:pt x="0" y="222"/>
                  </a:moveTo>
                  <a:lnTo>
                    <a:pt x="159" y="69"/>
                  </a:lnTo>
                  <a:lnTo>
                    <a:pt x="152" y="69"/>
                  </a:lnTo>
                  <a:lnTo>
                    <a:pt x="149" y="69"/>
                  </a:lnTo>
                  <a:lnTo>
                    <a:pt x="142" y="69"/>
                  </a:lnTo>
                  <a:lnTo>
                    <a:pt x="135" y="69"/>
                  </a:lnTo>
                  <a:lnTo>
                    <a:pt x="132" y="69"/>
                  </a:lnTo>
                  <a:lnTo>
                    <a:pt x="125" y="69"/>
                  </a:lnTo>
                  <a:lnTo>
                    <a:pt x="118" y="66"/>
                  </a:lnTo>
                  <a:lnTo>
                    <a:pt x="11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97" y="62"/>
                  </a:lnTo>
                  <a:lnTo>
                    <a:pt x="93" y="62"/>
                  </a:lnTo>
                  <a:lnTo>
                    <a:pt x="87" y="59"/>
                  </a:lnTo>
                  <a:lnTo>
                    <a:pt x="83" y="59"/>
                  </a:lnTo>
                  <a:lnTo>
                    <a:pt x="76" y="55"/>
                  </a:lnTo>
                  <a:lnTo>
                    <a:pt x="73" y="55"/>
                  </a:lnTo>
                  <a:lnTo>
                    <a:pt x="66" y="52"/>
                  </a:lnTo>
                  <a:lnTo>
                    <a:pt x="62" y="48"/>
                  </a:lnTo>
                  <a:lnTo>
                    <a:pt x="55" y="48"/>
                  </a:lnTo>
                  <a:lnTo>
                    <a:pt x="52" y="45"/>
                  </a:lnTo>
                  <a:lnTo>
                    <a:pt x="48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5" y="31"/>
                  </a:lnTo>
                  <a:lnTo>
                    <a:pt x="31" y="28"/>
                  </a:lnTo>
                  <a:lnTo>
                    <a:pt x="24" y="24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7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093" name="Freeform 894">
              <a:extLst>
                <a:ext uri="{FF2B5EF4-FFF2-40B4-BE49-F238E27FC236}">
                  <a16:creationId xmlns:a16="http://schemas.microsoft.com/office/drawing/2014/main" id="{D6633D51-69D5-4408-9C71-3CCF5904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5" y="9479"/>
              <a:ext cx="302" cy="298"/>
            </a:xfrm>
            <a:custGeom>
              <a:avLst/>
              <a:gdLst>
                <a:gd name="T0" fmla="*/ 28 w 302"/>
                <a:gd name="T1" fmla="*/ 298 h 298"/>
                <a:gd name="T2" fmla="*/ 42 w 302"/>
                <a:gd name="T3" fmla="*/ 267 h 298"/>
                <a:gd name="T4" fmla="*/ 87 w 302"/>
                <a:gd name="T5" fmla="*/ 191 h 298"/>
                <a:gd name="T6" fmla="*/ 104 w 302"/>
                <a:gd name="T7" fmla="*/ 166 h 298"/>
                <a:gd name="T8" fmla="*/ 125 w 302"/>
                <a:gd name="T9" fmla="*/ 146 h 298"/>
                <a:gd name="T10" fmla="*/ 146 w 302"/>
                <a:gd name="T11" fmla="*/ 121 h 298"/>
                <a:gd name="T12" fmla="*/ 174 w 302"/>
                <a:gd name="T13" fmla="*/ 100 h 298"/>
                <a:gd name="T14" fmla="*/ 201 w 302"/>
                <a:gd name="T15" fmla="*/ 80 h 298"/>
                <a:gd name="T16" fmla="*/ 229 w 302"/>
                <a:gd name="T17" fmla="*/ 59 h 298"/>
                <a:gd name="T18" fmla="*/ 264 w 302"/>
                <a:gd name="T19" fmla="*/ 42 h 298"/>
                <a:gd name="T20" fmla="*/ 302 w 302"/>
                <a:gd name="T21" fmla="*/ 24 h 298"/>
                <a:gd name="T22" fmla="*/ 292 w 302"/>
                <a:gd name="T23" fmla="*/ 0 h 298"/>
                <a:gd name="T24" fmla="*/ 250 w 302"/>
                <a:gd name="T25" fmla="*/ 14 h 298"/>
                <a:gd name="T26" fmla="*/ 215 w 302"/>
                <a:gd name="T27" fmla="*/ 35 h 298"/>
                <a:gd name="T28" fmla="*/ 184 w 302"/>
                <a:gd name="T29" fmla="*/ 55 h 298"/>
                <a:gd name="T30" fmla="*/ 153 w 302"/>
                <a:gd name="T31" fmla="*/ 76 h 298"/>
                <a:gd name="T32" fmla="*/ 129 w 302"/>
                <a:gd name="T33" fmla="*/ 100 h 298"/>
                <a:gd name="T34" fmla="*/ 104 w 302"/>
                <a:gd name="T35" fmla="*/ 125 h 298"/>
                <a:gd name="T36" fmla="*/ 84 w 302"/>
                <a:gd name="T37" fmla="*/ 149 h 298"/>
                <a:gd name="T38" fmla="*/ 63 w 302"/>
                <a:gd name="T39" fmla="*/ 173 h 298"/>
                <a:gd name="T40" fmla="*/ 18 w 302"/>
                <a:gd name="T41" fmla="*/ 253 h 298"/>
                <a:gd name="T42" fmla="*/ 0 w 302"/>
                <a:gd name="T43" fmla="*/ 288 h 298"/>
                <a:gd name="T44" fmla="*/ 28 w 302"/>
                <a:gd name="T45" fmla="*/ 298 h 29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2" h="298">
                  <a:moveTo>
                    <a:pt x="28" y="298"/>
                  </a:moveTo>
                  <a:lnTo>
                    <a:pt x="42" y="267"/>
                  </a:lnTo>
                  <a:lnTo>
                    <a:pt x="87" y="191"/>
                  </a:lnTo>
                  <a:lnTo>
                    <a:pt x="104" y="166"/>
                  </a:lnTo>
                  <a:lnTo>
                    <a:pt x="125" y="146"/>
                  </a:lnTo>
                  <a:lnTo>
                    <a:pt x="146" y="121"/>
                  </a:lnTo>
                  <a:lnTo>
                    <a:pt x="174" y="100"/>
                  </a:lnTo>
                  <a:lnTo>
                    <a:pt x="201" y="80"/>
                  </a:lnTo>
                  <a:lnTo>
                    <a:pt x="229" y="59"/>
                  </a:lnTo>
                  <a:lnTo>
                    <a:pt x="264" y="42"/>
                  </a:lnTo>
                  <a:lnTo>
                    <a:pt x="302" y="24"/>
                  </a:lnTo>
                  <a:lnTo>
                    <a:pt x="292" y="0"/>
                  </a:lnTo>
                  <a:lnTo>
                    <a:pt x="250" y="14"/>
                  </a:lnTo>
                  <a:lnTo>
                    <a:pt x="215" y="35"/>
                  </a:lnTo>
                  <a:lnTo>
                    <a:pt x="184" y="55"/>
                  </a:lnTo>
                  <a:lnTo>
                    <a:pt x="153" y="76"/>
                  </a:lnTo>
                  <a:lnTo>
                    <a:pt x="129" y="100"/>
                  </a:lnTo>
                  <a:lnTo>
                    <a:pt x="104" y="125"/>
                  </a:lnTo>
                  <a:lnTo>
                    <a:pt x="84" y="149"/>
                  </a:lnTo>
                  <a:lnTo>
                    <a:pt x="63" y="173"/>
                  </a:lnTo>
                  <a:lnTo>
                    <a:pt x="18" y="253"/>
                  </a:lnTo>
                  <a:lnTo>
                    <a:pt x="0" y="28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080" name="Text Box 895">
            <a:extLst>
              <a:ext uri="{FF2B5EF4-FFF2-40B4-BE49-F238E27FC236}">
                <a16:creationId xmlns:a16="http://schemas.microsoft.com/office/drawing/2014/main" id="{1C0F90CF-76A6-4351-ABDB-2F7CC5CE5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93198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</a:p>
        </p:txBody>
      </p:sp>
      <p:sp>
        <p:nvSpPr>
          <p:cNvPr id="45081" name="Line 896">
            <a:extLst>
              <a:ext uri="{FF2B5EF4-FFF2-40B4-BE49-F238E27FC236}">
                <a16:creationId xmlns:a16="http://schemas.microsoft.com/office/drawing/2014/main" id="{302349EF-0A33-4785-9DD4-9A0D06E77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8" y="2889250"/>
            <a:ext cx="66516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082" name="Text Box 897">
            <a:extLst>
              <a:ext uri="{FF2B5EF4-FFF2-40B4-BE49-F238E27FC236}">
                <a16:creationId xmlns:a16="http://schemas.microsoft.com/office/drawing/2014/main" id="{D042F627-04E3-48B6-A68F-765446DE0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3" y="2584450"/>
            <a:ext cx="8842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 nm</a:t>
            </a:r>
          </a:p>
        </p:txBody>
      </p:sp>
      <p:sp>
        <p:nvSpPr>
          <p:cNvPr id="45083" name="Oval 898">
            <a:extLst>
              <a:ext uri="{FF2B5EF4-FFF2-40B4-BE49-F238E27FC236}">
                <a16:creationId xmlns:a16="http://schemas.microsoft.com/office/drawing/2014/main" id="{B19CD115-2F1B-4D51-9801-93C7AB269F2C}"/>
              </a:ext>
            </a:extLst>
          </p:cNvPr>
          <p:cNvSpPr>
            <a:spLocks noChangeArrowheads="1"/>
          </p:cNvSpPr>
          <p:nvPr/>
        </p:nvSpPr>
        <p:spPr bwMode="auto">
          <a:xfrm rot="4177355">
            <a:off x="1592263" y="1838325"/>
            <a:ext cx="227012" cy="230188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5E5E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084" name="Rectangle 901">
            <a:extLst>
              <a:ext uri="{FF2B5EF4-FFF2-40B4-BE49-F238E27FC236}">
                <a16:creationId xmlns:a16="http://schemas.microsoft.com/office/drawing/2014/main" id="{6EAC3316-F5D0-4BFC-9944-08896C5B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13" y="6489700"/>
            <a:ext cx="3024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Elzermann et al.,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Nature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 (‘04) </a:t>
            </a:r>
          </a:p>
        </p:txBody>
      </p:sp>
      <p:sp>
        <p:nvSpPr>
          <p:cNvPr id="45085" name="Text Box 902">
            <a:extLst>
              <a:ext uri="{FF2B5EF4-FFF2-40B4-BE49-F238E27FC236}">
                <a16:creationId xmlns:a16="http://schemas.microsoft.com/office/drawing/2014/main" id="{EE264033-98F1-4536-BF57-C1A49913F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0" y="6659563"/>
            <a:ext cx="1490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“SPIN UP”</a:t>
            </a:r>
          </a:p>
        </p:txBody>
      </p:sp>
      <p:sp>
        <p:nvSpPr>
          <p:cNvPr id="45086" name="Text Box 903">
            <a:extLst>
              <a:ext uri="{FF2B5EF4-FFF2-40B4-BE49-F238E27FC236}">
                <a16:creationId xmlns:a16="http://schemas.microsoft.com/office/drawing/2014/main" id="{64FD311D-5A8E-48B8-A6B2-8A626D637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5057775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“SPIN DOWN”</a:t>
            </a:r>
          </a:p>
        </p:txBody>
      </p:sp>
      <p:sp>
        <p:nvSpPr>
          <p:cNvPr id="45087" name="Line 924">
            <a:extLst>
              <a:ext uri="{FF2B5EF4-FFF2-40B4-BE49-F238E27FC236}">
                <a16:creationId xmlns:a16="http://schemas.microsoft.com/office/drawing/2014/main" id="{13310435-F572-43A8-87D8-FB7593C553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79100" y="7435850"/>
            <a:ext cx="152400" cy="59372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088" name="Line 925">
            <a:extLst>
              <a:ext uri="{FF2B5EF4-FFF2-40B4-BE49-F238E27FC236}">
                <a16:creationId xmlns:a16="http://schemas.microsoft.com/office/drawing/2014/main" id="{FE252075-1C31-4848-B2B9-7C861D4EED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0313" y="5921375"/>
            <a:ext cx="103187" cy="39687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60710" name="Rectangle 934">
            <a:extLst>
              <a:ext uri="{FF2B5EF4-FFF2-40B4-BE49-F238E27FC236}">
                <a16:creationId xmlns:a16="http://schemas.microsoft.com/office/drawing/2014/main" id="{3241E2F3-FDA9-416A-8242-D2050014E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3" y="652463"/>
            <a:ext cx="4702175" cy="6205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60712" name="Rectangle 936">
            <a:extLst>
              <a:ext uri="{FF2B5EF4-FFF2-40B4-BE49-F238E27FC236}">
                <a16:creationId xmlns:a16="http://schemas.microsoft.com/office/drawing/2014/main" id="{C311F3CC-CE5D-4D84-94DE-0F0073881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652463"/>
            <a:ext cx="4702175" cy="6205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60713" name="Rectangle 937">
            <a:extLst>
              <a:ext uri="{FF2B5EF4-FFF2-40B4-BE49-F238E27FC236}">
                <a16:creationId xmlns:a16="http://schemas.microsoft.com/office/drawing/2014/main" id="{068A34E2-5E93-4ED4-885F-49A4CF3DD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138" y="652463"/>
            <a:ext cx="4702175" cy="6205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0E6AFB-A2E2-31B0-9513-EF2F9F511078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710" grpId="0" animBg="1"/>
      <p:bldP spid="460712" grpId="0" animBg="1"/>
      <p:bldP spid="4607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7541DF94-EC24-41A1-ACA7-47770CFC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642938"/>
            <a:ext cx="3294062" cy="236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3">
            <a:extLst>
              <a:ext uri="{FF2B5EF4-FFF2-40B4-BE49-F238E27FC236}">
                <a16:creationId xmlns:a16="http://schemas.microsoft.com/office/drawing/2014/main" id="{C13F8CF0-3932-4802-97DD-2676706F5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588"/>
            <a:ext cx="9144000" cy="584201"/>
          </a:xfrm>
        </p:spPr>
        <p:txBody>
          <a:bodyPr/>
          <a:lstStyle/>
          <a:p>
            <a:pPr eaLnBrk="1" hangingPunct="1"/>
            <a:r>
              <a:rPr lang="en-US" altLang="en-US" sz="3200"/>
              <a:t>Pulse scheme to measure T</a:t>
            </a:r>
            <a:r>
              <a:rPr lang="en-US" altLang="en-US" sz="3200" baseline="-25000"/>
              <a:t>1</a:t>
            </a:r>
            <a:endParaRPr lang="en-GB" altLang="en-US" sz="3200" baseline="-25000"/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DA8C6677-4EA2-4CFE-9A51-CD27BF866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3" y="7661275"/>
            <a:ext cx="348138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/>
                    </a:gs>
                    <a:gs pos="100000">
                      <a:srgbClr val="7FCCCC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defTabSz="228600"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 defTabSz="22860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 defTabSz="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 defTabSz="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 defTabSz="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228600" marR="0" lvl="0" indent="-228600" algn="l" defTabSz="228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  <a:r>
              <a:rPr kumimoji="0" lang="en-US" alt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~ 50 kHz;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  <a:r>
              <a:rPr kumimoji="0" lang="en-US" alt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~ 2.5 kHz	     </a:t>
            </a:r>
          </a:p>
          <a:p>
            <a:pPr marL="228600" marR="0" lvl="0" indent="-228600" algn="l" defTabSz="228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QPC bandwidth ~ 20 kHz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942C2A0E-A80E-456A-AD63-C0ACD4E1F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113" y="3097213"/>
            <a:ext cx="384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time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110" name="Line 6">
            <a:extLst>
              <a:ext uri="{FF2B5EF4-FFF2-40B4-BE49-F238E27FC236}">
                <a16:creationId xmlns:a16="http://schemas.microsoft.com/office/drawing/2014/main" id="{49233AC0-4557-4E92-9052-F554791A9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875" y="3292475"/>
            <a:ext cx="0" cy="7938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111" name="Line 7">
            <a:extLst>
              <a:ext uri="{FF2B5EF4-FFF2-40B4-BE49-F238E27FC236}">
                <a16:creationId xmlns:a16="http://schemas.microsoft.com/office/drawing/2014/main" id="{8D596A60-F7E6-4CB8-B468-82C0C759E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875" y="3341688"/>
            <a:ext cx="0" cy="7937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112" name="Line 8">
            <a:extLst>
              <a:ext uri="{FF2B5EF4-FFF2-40B4-BE49-F238E27FC236}">
                <a16:creationId xmlns:a16="http://schemas.microsoft.com/office/drawing/2014/main" id="{E8781361-A311-443E-9E59-6560C78D8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292475"/>
            <a:ext cx="0" cy="7938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113" name="Line 9">
            <a:extLst>
              <a:ext uri="{FF2B5EF4-FFF2-40B4-BE49-F238E27FC236}">
                <a16:creationId xmlns:a16="http://schemas.microsoft.com/office/drawing/2014/main" id="{87980161-620B-4348-9DD4-F666A087A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341688"/>
            <a:ext cx="0" cy="7937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7114" name="Group 10">
            <a:extLst>
              <a:ext uri="{FF2B5EF4-FFF2-40B4-BE49-F238E27FC236}">
                <a16:creationId xmlns:a16="http://schemas.microsoft.com/office/drawing/2014/main" id="{457D4B30-C9E9-4275-BB3D-D05F0442B730}"/>
              </a:ext>
            </a:extLst>
          </p:cNvPr>
          <p:cNvGrpSpPr>
            <a:grpSpLocks/>
          </p:cNvGrpSpPr>
          <p:nvPr/>
        </p:nvGrpSpPr>
        <p:grpSpPr bwMode="auto">
          <a:xfrm>
            <a:off x="3535363" y="720725"/>
            <a:ext cx="5360987" cy="1376363"/>
            <a:chOff x="1875" y="454"/>
            <a:chExt cx="3377" cy="867"/>
          </a:xfrm>
        </p:grpSpPr>
        <p:sp>
          <p:nvSpPr>
            <p:cNvPr id="48013" name="Freeform 11">
              <a:extLst>
                <a:ext uri="{FF2B5EF4-FFF2-40B4-BE49-F238E27FC236}">
                  <a16:creationId xmlns:a16="http://schemas.microsoft.com/office/drawing/2014/main" id="{A44AF5ED-B70D-4A3B-B065-A12CAFCBC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8" y="646"/>
              <a:ext cx="2800" cy="449"/>
            </a:xfrm>
            <a:custGeom>
              <a:avLst/>
              <a:gdLst>
                <a:gd name="T0" fmla="*/ 2393 w 543"/>
                <a:gd name="T1" fmla="*/ 2266 h 87"/>
                <a:gd name="T2" fmla="*/ 0 w 543"/>
                <a:gd name="T3" fmla="*/ 2317 h 87"/>
                <a:gd name="T4" fmla="*/ 2418 w 543"/>
                <a:gd name="T5" fmla="*/ 2291 h 87"/>
                <a:gd name="T6" fmla="*/ 2393 w 543"/>
                <a:gd name="T7" fmla="*/ 2317 h 87"/>
                <a:gd name="T8" fmla="*/ 2418 w 543"/>
                <a:gd name="T9" fmla="*/ 2291 h 87"/>
                <a:gd name="T10" fmla="*/ 2341 w 543"/>
                <a:gd name="T11" fmla="*/ 52 h 87"/>
                <a:gd name="T12" fmla="*/ 2418 w 543"/>
                <a:gd name="T13" fmla="*/ 2291 h 87"/>
                <a:gd name="T14" fmla="*/ 2341 w 543"/>
                <a:gd name="T15" fmla="*/ 52 h 87"/>
                <a:gd name="T16" fmla="*/ 2393 w 543"/>
                <a:gd name="T17" fmla="*/ 0 h 87"/>
                <a:gd name="T18" fmla="*/ 2341 w 543"/>
                <a:gd name="T19" fmla="*/ 52 h 87"/>
                <a:gd name="T20" fmla="*/ 6915 w 543"/>
                <a:gd name="T21" fmla="*/ 0 h 87"/>
                <a:gd name="T22" fmla="*/ 2393 w 543"/>
                <a:gd name="T23" fmla="*/ 77 h 87"/>
                <a:gd name="T24" fmla="*/ 6915 w 543"/>
                <a:gd name="T25" fmla="*/ 0 h 87"/>
                <a:gd name="T26" fmla="*/ 6941 w 543"/>
                <a:gd name="T27" fmla="*/ 52 h 87"/>
                <a:gd name="T28" fmla="*/ 6915 w 543"/>
                <a:gd name="T29" fmla="*/ 0 h 87"/>
                <a:gd name="T30" fmla="*/ 6941 w 543"/>
                <a:gd name="T31" fmla="*/ 1172 h 87"/>
                <a:gd name="T32" fmla="*/ 6889 w 543"/>
                <a:gd name="T33" fmla="*/ 52 h 87"/>
                <a:gd name="T34" fmla="*/ 6915 w 543"/>
                <a:gd name="T35" fmla="*/ 1223 h 87"/>
                <a:gd name="T36" fmla="*/ 6889 w 543"/>
                <a:gd name="T37" fmla="*/ 1172 h 87"/>
                <a:gd name="T38" fmla="*/ 6915 w 543"/>
                <a:gd name="T39" fmla="*/ 1223 h 87"/>
                <a:gd name="T40" fmla="*/ 11355 w 543"/>
                <a:gd name="T41" fmla="*/ 1146 h 87"/>
                <a:gd name="T42" fmla="*/ 6915 w 543"/>
                <a:gd name="T43" fmla="*/ 1223 h 87"/>
                <a:gd name="T44" fmla="*/ 11355 w 543"/>
                <a:gd name="T45" fmla="*/ 1146 h 87"/>
                <a:gd name="T46" fmla="*/ 11380 w 543"/>
                <a:gd name="T47" fmla="*/ 1172 h 87"/>
                <a:gd name="T48" fmla="*/ 11355 w 543"/>
                <a:gd name="T49" fmla="*/ 1146 h 87"/>
                <a:gd name="T50" fmla="*/ 11380 w 543"/>
                <a:gd name="T51" fmla="*/ 2291 h 87"/>
                <a:gd name="T52" fmla="*/ 11329 w 543"/>
                <a:gd name="T53" fmla="*/ 1172 h 87"/>
                <a:gd name="T54" fmla="*/ 11355 w 543"/>
                <a:gd name="T55" fmla="*/ 2317 h 87"/>
                <a:gd name="T56" fmla="*/ 11329 w 543"/>
                <a:gd name="T57" fmla="*/ 2291 h 87"/>
                <a:gd name="T58" fmla="*/ 11355 w 543"/>
                <a:gd name="T59" fmla="*/ 2317 h 87"/>
                <a:gd name="T60" fmla="*/ 14438 w 543"/>
                <a:gd name="T61" fmla="*/ 2266 h 87"/>
                <a:gd name="T62" fmla="*/ 11355 w 543"/>
                <a:gd name="T63" fmla="*/ 2317 h 8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43" h="87">
                  <a:moveTo>
                    <a:pt x="0" y="85"/>
                  </a:moveTo>
                  <a:lnTo>
                    <a:pt x="90" y="85"/>
                  </a:lnTo>
                  <a:lnTo>
                    <a:pt x="90" y="87"/>
                  </a:lnTo>
                  <a:lnTo>
                    <a:pt x="0" y="87"/>
                  </a:lnTo>
                  <a:lnTo>
                    <a:pt x="0" y="85"/>
                  </a:lnTo>
                  <a:close/>
                  <a:moveTo>
                    <a:pt x="91" y="86"/>
                  </a:moveTo>
                  <a:lnTo>
                    <a:pt x="91" y="87"/>
                  </a:lnTo>
                  <a:lnTo>
                    <a:pt x="90" y="87"/>
                  </a:lnTo>
                  <a:lnTo>
                    <a:pt x="90" y="86"/>
                  </a:lnTo>
                  <a:lnTo>
                    <a:pt x="91" y="86"/>
                  </a:lnTo>
                  <a:close/>
                  <a:moveTo>
                    <a:pt x="88" y="86"/>
                  </a:moveTo>
                  <a:lnTo>
                    <a:pt x="88" y="2"/>
                  </a:lnTo>
                  <a:lnTo>
                    <a:pt x="91" y="2"/>
                  </a:lnTo>
                  <a:lnTo>
                    <a:pt x="91" y="86"/>
                  </a:lnTo>
                  <a:lnTo>
                    <a:pt x="88" y="86"/>
                  </a:lnTo>
                  <a:close/>
                  <a:moveTo>
                    <a:pt x="88" y="2"/>
                  </a:moveTo>
                  <a:lnTo>
                    <a:pt x="88" y="0"/>
                  </a:lnTo>
                  <a:lnTo>
                    <a:pt x="90" y="0"/>
                  </a:lnTo>
                  <a:lnTo>
                    <a:pt x="90" y="2"/>
                  </a:lnTo>
                  <a:lnTo>
                    <a:pt x="88" y="2"/>
                  </a:lnTo>
                  <a:close/>
                  <a:moveTo>
                    <a:pt x="90" y="0"/>
                  </a:moveTo>
                  <a:lnTo>
                    <a:pt x="260" y="0"/>
                  </a:lnTo>
                  <a:lnTo>
                    <a:pt x="260" y="3"/>
                  </a:lnTo>
                  <a:lnTo>
                    <a:pt x="90" y="3"/>
                  </a:lnTo>
                  <a:lnTo>
                    <a:pt x="90" y="0"/>
                  </a:lnTo>
                  <a:close/>
                  <a:moveTo>
                    <a:pt x="260" y="0"/>
                  </a:moveTo>
                  <a:lnTo>
                    <a:pt x="261" y="0"/>
                  </a:lnTo>
                  <a:lnTo>
                    <a:pt x="261" y="2"/>
                  </a:lnTo>
                  <a:lnTo>
                    <a:pt x="260" y="2"/>
                  </a:lnTo>
                  <a:lnTo>
                    <a:pt x="260" y="0"/>
                  </a:lnTo>
                  <a:close/>
                  <a:moveTo>
                    <a:pt x="261" y="2"/>
                  </a:moveTo>
                  <a:lnTo>
                    <a:pt x="261" y="44"/>
                  </a:lnTo>
                  <a:lnTo>
                    <a:pt x="259" y="44"/>
                  </a:lnTo>
                  <a:lnTo>
                    <a:pt x="259" y="2"/>
                  </a:lnTo>
                  <a:lnTo>
                    <a:pt x="261" y="2"/>
                  </a:lnTo>
                  <a:close/>
                  <a:moveTo>
                    <a:pt x="260" y="46"/>
                  </a:moveTo>
                  <a:lnTo>
                    <a:pt x="259" y="46"/>
                  </a:lnTo>
                  <a:lnTo>
                    <a:pt x="259" y="44"/>
                  </a:lnTo>
                  <a:lnTo>
                    <a:pt x="260" y="44"/>
                  </a:lnTo>
                  <a:lnTo>
                    <a:pt x="260" y="46"/>
                  </a:lnTo>
                  <a:close/>
                  <a:moveTo>
                    <a:pt x="260" y="43"/>
                  </a:moveTo>
                  <a:lnTo>
                    <a:pt x="427" y="43"/>
                  </a:lnTo>
                  <a:lnTo>
                    <a:pt x="427" y="46"/>
                  </a:lnTo>
                  <a:lnTo>
                    <a:pt x="260" y="46"/>
                  </a:lnTo>
                  <a:lnTo>
                    <a:pt x="260" y="43"/>
                  </a:lnTo>
                  <a:close/>
                  <a:moveTo>
                    <a:pt x="427" y="43"/>
                  </a:moveTo>
                  <a:lnTo>
                    <a:pt x="428" y="43"/>
                  </a:lnTo>
                  <a:lnTo>
                    <a:pt x="428" y="44"/>
                  </a:lnTo>
                  <a:lnTo>
                    <a:pt x="427" y="44"/>
                  </a:lnTo>
                  <a:lnTo>
                    <a:pt x="427" y="43"/>
                  </a:lnTo>
                  <a:close/>
                  <a:moveTo>
                    <a:pt x="428" y="44"/>
                  </a:moveTo>
                  <a:lnTo>
                    <a:pt x="428" y="86"/>
                  </a:lnTo>
                  <a:lnTo>
                    <a:pt x="426" y="86"/>
                  </a:lnTo>
                  <a:lnTo>
                    <a:pt x="426" y="44"/>
                  </a:lnTo>
                  <a:lnTo>
                    <a:pt x="428" y="44"/>
                  </a:lnTo>
                  <a:close/>
                  <a:moveTo>
                    <a:pt x="427" y="87"/>
                  </a:moveTo>
                  <a:lnTo>
                    <a:pt x="426" y="87"/>
                  </a:lnTo>
                  <a:lnTo>
                    <a:pt x="426" y="86"/>
                  </a:lnTo>
                  <a:lnTo>
                    <a:pt x="427" y="86"/>
                  </a:lnTo>
                  <a:lnTo>
                    <a:pt x="427" y="87"/>
                  </a:lnTo>
                  <a:close/>
                  <a:moveTo>
                    <a:pt x="427" y="85"/>
                  </a:moveTo>
                  <a:lnTo>
                    <a:pt x="543" y="85"/>
                  </a:lnTo>
                  <a:lnTo>
                    <a:pt x="543" y="87"/>
                  </a:lnTo>
                  <a:lnTo>
                    <a:pt x="427" y="87"/>
                  </a:lnTo>
                  <a:lnTo>
                    <a:pt x="427" y="8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14" name="Freeform 12">
              <a:extLst>
                <a:ext uri="{FF2B5EF4-FFF2-40B4-BE49-F238E27FC236}">
                  <a16:creationId xmlns:a16="http://schemas.microsoft.com/office/drawing/2014/main" id="{7EE30061-7599-444A-820F-1677A9C1A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" y="1074"/>
              <a:ext cx="98" cy="98"/>
            </a:xfrm>
            <a:custGeom>
              <a:avLst/>
              <a:gdLst>
                <a:gd name="T0" fmla="*/ 98 w 98"/>
                <a:gd name="T1" fmla="*/ 46 h 98"/>
                <a:gd name="T2" fmla="*/ 0 w 98"/>
                <a:gd name="T3" fmla="*/ 98 h 98"/>
                <a:gd name="T4" fmla="*/ 0 w 98"/>
                <a:gd name="T5" fmla="*/ 0 h 98"/>
                <a:gd name="T6" fmla="*/ 98 w 98"/>
                <a:gd name="T7" fmla="*/ 46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98">
                  <a:moveTo>
                    <a:pt x="98" y="46"/>
                  </a:moveTo>
                  <a:lnTo>
                    <a:pt x="0" y="98"/>
                  </a:lnTo>
                  <a:lnTo>
                    <a:pt x="0" y="0"/>
                  </a:lnTo>
                  <a:lnTo>
                    <a:pt x="98" y="46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15" name="Freeform 13">
              <a:extLst>
                <a:ext uri="{FF2B5EF4-FFF2-40B4-BE49-F238E27FC236}">
                  <a16:creationId xmlns:a16="http://schemas.microsoft.com/office/drawing/2014/main" id="{C5571833-8E44-451B-B0D2-8D863E21B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115"/>
              <a:ext cx="2939" cy="16"/>
            </a:xfrm>
            <a:custGeom>
              <a:avLst/>
              <a:gdLst>
                <a:gd name="T0" fmla="*/ 0 w 2939"/>
                <a:gd name="T1" fmla="*/ 5 h 16"/>
                <a:gd name="T2" fmla="*/ 10 w 2939"/>
                <a:gd name="T3" fmla="*/ 16 h 16"/>
                <a:gd name="T4" fmla="*/ 2939 w 2939"/>
                <a:gd name="T5" fmla="*/ 16 h 16"/>
                <a:gd name="T6" fmla="*/ 2939 w 2939"/>
                <a:gd name="T7" fmla="*/ 0 h 16"/>
                <a:gd name="T8" fmla="*/ 10 w 2939"/>
                <a:gd name="T9" fmla="*/ 0 h 16"/>
                <a:gd name="T10" fmla="*/ 0 w 2939"/>
                <a:gd name="T11" fmla="*/ 5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9" h="16">
                  <a:moveTo>
                    <a:pt x="0" y="5"/>
                  </a:moveTo>
                  <a:lnTo>
                    <a:pt x="10" y="16"/>
                  </a:lnTo>
                  <a:lnTo>
                    <a:pt x="2939" y="16"/>
                  </a:lnTo>
                  <a:lnTo>
                    <a:pt x="2939" y="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16" name="Freeform 14">
              <a:extLst>
                <a:ext uri="{FF2B5EF4-FFF2-40B4-BE49-F238E27FC236}">
                  <a16:creationId xmlns:a16="http://schemas.microsoft.com/office/drawing/2014/main" id="{CF97D356-9E21-491D-9900-91A65101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120"/>
              <a:ext cx="10" cy="11"/>
            </a:xfrm>
            <a:custGeom>
              <a:avLst/>
              <a:gdLst>
                <a:gd name="T0" fmla="*/ 10 w 10"/>
                <a:gd name="T1" fmla="*/ 11 h 11"/>
                <a:gd name="T2" fmla="*/ 0 w 10"/>
                <a:gd name="T3" fmla="*/ 11 h 11"/>
                <a:gd name="T4" fmla="*/ 0 w 10"/>
                <a:gd name="T5" fmla="*/ 0 h 11"/>
                <a:gd name="T6" fmla="*/ 10 w 10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17" name="Rectangle 15">
              <a:extLst>
                <a:ext uri="{FF2B5EF4-FFF2-40B4-BE49-F238E27FC236}">
                  <a16:creationId xmlns:a16="http://schemas.microsoft.com/office/drawing/2014/main" id="{27C5A631-750E-494A-8CAD-21055DCD5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553"/>
              <a:ext cx="15" cy="567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18" name="Freeform 16">
              <a:extLst>
                <a:ext uri="{FF2B5EF4-FFF2-40B4-BE49-F238E27FC236}">
                  <a16:creationId xmlns:a16="http://schemas.microsoft.com/office/drawing/2014/main" id="{41252239-739E-40DA-91B0-B8BC6958C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454"/>
              <a:ext cx="98" cy="98"/>
            </a:xfrm>
            <a:custGeom>
              <a:avLst/>
              <a:gdLst>
                <a:gd name="T0" fmla="*/ 51 w 98"/>
                <a:gd name="T1" fmla="*/ 0 h 98"/>
                <a:gd name="T2" fmla="*/ 0 w 98"/>
                <a:gd name="T3" fmla="*/ 98 h 98"/>
                <a:gd name="T4" fmla="*/ 98 w 98"/>
                <a:gd name="T5" fmla="*/ 98 h 98"/>
                <a:gd name="T6" fmla="*/ 51 w 98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98">
                  <a:moveTo>
                    <a:pt x="51" y="0"/>
                  </a:moveTo>
                  <a:lnTo>
                    <a:pt x="0" y="98"/>
                  </a:lnTo>
                  <a:lnTo>
                    <a:pt x="98" y="9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19" name="Rectangle 17">
              <a:extLst>
                <a:ext uri="{FF2B5EF4-FFF2-40B4-BE49-F238E27FC236}">
                  <a16:creationId xmlns:a16="http://schemas.microsoft.com/office/drawing/2014/main" id="{CE7B92A9-7C4C-49A4-9C26-17AEA789F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" y="106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20" name="Rectangle 18">
              <a:extLst>
                <a:ext uri="{FF2B5EF4-FFF2-40B4-BE49-F238E27FC236}">
                  <a16:creationId xmlns:a16="http://schemas.microsoft.com/office/drawing/2014/main" id="{1C9306BF-615C-44E8-B065-36DFE42868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69" y="904"/>
              <a:ext cx="53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21" name="Rectangle 19">
              <a:extLst>
                <a:ext uri="{FF2B5EF4-FFF2-40B4-BE49-F238E27FC236}">
                  <a16:creationId xmlns:a16="http://schemas.microsoft.com/office/drawing/2014/main" id="{6BE3CE0B-9198-4CFC-AD7D-744A845D8B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891" y="928"/>
              <a:ext cx="12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 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22" name="Rectangle 20">
              <a:extLst>
                <a:ext uri="{FF2B5EF4-FFF2-40B4-BE49-F238E27FC236}">
                  <a16:creationId xmlns:a16="http://schemas.microsoft.com/office/drawing/2014/main" id="{A8B56990-49FD-4FF8-A540-F232E61E64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30" y="786"/>
              <a:ext cx="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23" name="Rectangle 21">
              <a:extLst>
                <a:ext uri="{FF2B5EF4-FFF2-40B4-BE49-F238E27FC236}">
                  <a16:creationId xmlns:a16="http://schemas.microsoft.com/office/drawing/2014/main" id="{13C67B02-DA94-443E-B626-75F42EAC76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898" y="714"/>
              <a:ext cx="1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24" name="Rectangle 22">
              <a:extLst>
                <a:ext uri="{FF2B5EF4-FFF2-40B4-BE49-F238E27FC236}">
                  <a16:creationId xmlns:a16="http://schemas.microsoft.com/office/drawing/2014/main" id="{84B2BC18-1D6C-4628-B453-99534E11DF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09" y="618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25" name="Rectangle 23">
              <a:extLst>
                <a:ext uri="{FF2B5EF4-FFF2-40B4-BE49-F238E27FC236}">
                  <a16:creationId xmlns:a16="http://schemas.microsoft.com/office/drawing/2014/main" id="{77AAA919-3BD0-4326-AAE8-4B1B8BF082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30" y="555"/>
              <a:ext cx="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26" name="Rectangle 24">
              <a:extLst>
                <a:ext uri="{FF2B5EF4-FFF2-40B4-BE49-F238E27FC236}">
                  <a16:creationId xmlns:a16="http://schemas.microsoft.com/office/drawing/2014/main" id="{9972EC18-92A2-4369-B2F7-DB28F72B7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1167"/>
              <a:ext cx="2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time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27" name="Rectangle 25">
              <a:extLst>
                <a:ext uri="{FF2B5EF4-FFF2-40B4-BE49-F238E27FC236}">
                  <a16:creationId xmlns:a16="http://schemas.microsoft.com/office/drawing/2014/main" id="{3C976BA3-A0BA-40FE-8149-53122DDB2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" y="538"/>
              <a:ext cx="258" cy="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28" name="Rectangle 26">
              <a:extLst>
                <a:ext uri="{FF2B5EF4-FFF2-40B4-BE49-F238E27FC236}">
                  <a16:creationId xmlns:a16="http://schemas.microsoft.com/office/drawing/2014/main" id="{2610AE18-F575-4EA6-B31C-F606DFF0D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" y="688"/>
              <a:ext cx="68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inject &amp; wait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29" name="Rectangle 27">
              <a:extLst>
                <a:ext uri="{FF2B5EF4-FFF2-40B4-BE49-F238E27FC236}">
                  <a16:creationId xmlns:a16="http://schemas.microsoft.com/office/drawing/2014/main" id="{5FD7F1D7-C742-4149-9D39-17F09EE26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899"/>
              <a:ext cx="47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read-out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30" name="Rectangle 28">
              <a:extLst>
                <a:ext uri="{FF2B5EF4-FFF2-40B4-BE49-F238E27FC236}">
                  <a16:creationId xmlns:a16="http://schemas.microsoft.com/office/drawing/2014/main" id="{2C460131-1E9F-4AFD-87E9-6730BE550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930"/>
              <a:ext cx="34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empty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31" name="Rectangle 29">
              <a:extLst>
                <a:ext uri="{FF2B5EF4-FFF2-40B4-BE49-F238E27FC236}">
                  <a16:creationId xmlns:a16="http://schemas.microsoft.com/office/drawing/2014/main" id="{F4FFBCF8-86DD-4636-86F4-D501270E3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4" y="930"/>
              <a:ext cx="34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empty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32" name="Rectangle 30">
              <a:extLst>
                <a:ext uri="{FF2B5EF4-FFF2-40B4-BE49-F238E27FC236}">
                  <a16:creationId xmlns:a16="http://schemas.microsoft.com/office/drawing/2014/main" id="{F9CC4E6C-C9B5-4DE8-9B19-AE2F42CBA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" y="595"/>
              <a:ext cx="12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33" name="Rectangle 31">
              <a:extLst>
                <a:ext uri="{FF2B5EF4-FFF2-40B4-BE49-F238E27FC236}">
                  <a16:creationId xmlns:a16="http://schemas.microsoft.com/office/drawing/2014/main" id="{8CA7171E-97C7-4124-BDDF-574785E6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811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34" name="Rectangle 32">
              <a:extLst>
                <a:ext uri="{FF2B5EF4-FFF2-40B4-BE49-F238E27FC236}">
                  <a16:creationId xmlns:a16="http://schemas.microsoft.com/office/drawing/2014/main" id="{366A352B-3689-4CD1-8ABC-C13157355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022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35" name="Line 33">
              <a:extLst>
                <a:ext uri="{FF2B5EF4-FFF2-40B4-BE49-F238E27FC236}">
                  <a16:creationId xmlns:a16="http://schemas.microsoft.com/office/drawing/2014/main" id="{983D1BD5-2553-4268-83C7-1B529C706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" y="873"/>
              <a:ext cx="47" cy="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36" name="Line 34">
              <a:extLst>
                <a:ext uri="{FF2B5EF4-FFF2-40B4-BE49-F238E27FC236}">
                  <a16:creationId xmlns:a16="http://schemas.microsoft.com/office/drawing/2014/main" id="{86129E48-04DD-41E5-A51E-872DA2C50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" y="656"/>
              <a:ext cx="47" cy="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37" name="Line 35">
              <a:extLst>
                <a:ext uri="{FF2B5EF4-FFF2-40B4-BE49-F238E27FC236}">
                  <a16:creationId xmlns:a16="http://schemas.microsoft.com/office/drawing/2014/main" id="{F64B890B-F0A5-41A4-A9B2-BB5B3D082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" y="1084"/>
              <a:ext cx="47" cy="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7115" name="Group 36">
            <a:extLst>
              <a:ext uri="{FF2B5EF4-FFF2-40B4-BE49-F238E27FC236}">
                <a16:creationId xmlns:a16="http://schemas.microsoft.com/office/drawing/2014/main" id="{23FFF189-3C22-4DDB-80DB-A9A4529163D8}"/>
              </a:ext>
            </a:extLst>
          </p:cNvPr>
          <p:cNvGrpSpPr>
            <a:grpSpLocks/>
          </p:cNvGrpSpPr>
          <p:nvPr/>
        </p:nvGrpSpPr>
        <p:grpSpPr bwMode="auto">
          <a:xfrm>
            <a:off x="3748088" y="1908175"/>
            <a:ext cx="5148262" cy="1343025"/>
            <a:chOff x="2009" y="1202"/>
            <a:chExt cx="3243" cy="846"/>
          </a:xfrm>
        </p:grpSpPr>
        <p:sp>
          <p:nvSpPr>
            <p:cNvPr id="47951" name="Rectangle 37">
              <a:extLst>
                <a:ext uri="{FF2B5EF4-FFF2-40B4-BE49-F238E27FC236}">
                  <a16:creationId xmlns:a16="http://schemas.microsoft.com/office/drawing/2014/main" id="{2408ABE8-88A7-4A0A-8A87-F82F16962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1548"/>
              <a:ext cx="16" cy="16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52" name="Freeform 38">
              <a:extLst>
                <a:ext uri="{FF2B5EF4-FFF2-40B4-BE49-F238E27FC236}">
                  <a16:creationId xmlns:a16="http://schemas.microsoft.com/office/drawing/2014/main" id="{86908161-581F-489E-B2D5-738F14247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" y="1667"/>
              <a:ext cx="67" cy="82"/>
            </a:xfrm>
            <a:custGeom>
              <a:avLst/>
              <a:gdLst>
                <a:gd name="T0" fmla="*/ 31 w 67"/>
                <a:gd name="T1" fmla="*/ 82 h 82"/>
                <a:gd name="T2" fmla="*/ 67 w 67"/>
                <a:gd name="T3" fmla="*/ 0 h 82"/>
                <a:gd name="T4" fmla="*/ 67 w 67"/>
                <a:gd name="T5" fmla="*/ 0 h 82"/>
                <a:gd name="T6" fmla="*/ 67 w 67"/>
                <a:gd name="T7" fmla="*/ 0 h 82"/>
                <a:gd name="T8" fmla="*/ 67 w 67"/>
                <a:gd name="T9" fmla="*/ 0 h 82"/>
                <a:gd name="T10" fmla="*/ 62 w 67"/>
                <a:gd name="T11" fmla="*/ 0 h 82"/>
                <a:gd name="T12" fmla="*/ 62 w 67"/>
                <a:gd name="T13" fmla="*/ 5 h 82"/>
                <a:gd name="T14" fmla="*/ 57 w 67"/>
                <a:gd name="T15" fmla="*/ 5 h 82"/>
                <a:gd name="T16" fmla="*/ 57 w 67"/>
                <a:gd name="T17" fmla="*/ 5 h 82"/>
                <a:gd name="T18" fmla="*/ 52 w 67"/>
                <a:gd name="T19" fmla="*/ 5 h 82"/>
                <a:gd name="T20" fmla="*/ 52 w 67"/>
                <a:gd name="T21" fmla="*/ 5 h 82"/>
                <a:gd name="T22" fmla="*/ 52 w 67"/>
                <a:gd name="T23" fmla="*/ 5 h 82"/>
                <a:gd name="T24" fmla="*/ 47 w 67"/>
                <a:gd name="T25" fmla="*/ 5 h 82"/>
                <a:gd name="T26" fmla="*/ 47 w 67"/>
                <a:gd name="T27" fmla="*/ 5 h 82"/>
                <a:gd name="T28" fmla="*/ 42 w 67"/>
                <a:gd name="T29" fmla="*/ 10 h 82"/>
                <a:gd name="T30" fmla="*/ 42 w 67"/>
                <a:gd name="T31" fmla="*/ 10 h 82"/>
                <a:gd name="T32" fmla="*/ 36 w 67"/>
                <a:gd name="T33" fmla="*/ 10 h 82"/>
                <a:gd name="T34" fmla="*/ 36 w 67"/>
                <a:gd name="T35" fmla="*/ 10 h 82"/>
                <a:gd name="T36" fmla="*/ 31 w 67"/>
                <a:gd name="T37" fmla="*/ 10 h 82"/>
                <a:gd name="T38" fmla="*/ 31 w 67"/>
                <a:gd name="T39" fmla="*/ 10 h 82"/>
                <a:gd name="T40" fmla="*/ 31 w 67"/>
                <a:gd name="T41" fmla="*/ 10 h 82"/>
                <a:gd name="T42" fmla="*/ 26 w 67"/>
                <a:gd name="T43" fmla="*/ 10 h 82"/>
                <a:gd name="T44" fmla="*/ 26 w 67"/>
                <a:gd name="T45" fmla="*/ 10 h 82"/>
                <a:gd name="T46" fmla="*/ 21 w 67"/>
                <a:gd name="T47" fmla="*/ 5 h 82"/>
                <a:gd name="T48" fmla="*/ 21 w 67"/>
                <a:gd name="T49" fmla="*/ 5 h 82"/>
                <a:gd name="T50" fmla="*/ 16 w 67"/>
                <a:gd name="T51" fmla="*/ 5 h 82"/>
                <a:gd name="T52" fmla="*/ 16 w 67"/>
                <a:gd name="T53" fmla="*/ 5 h 82"/>
                <a:gd name="T54" fmla="*/ 16 w 67"/>
                <a:gd name="T55" fmla="*/ 5 h 82"/>
                <a:gd name="T56" fmla="*/ 11 w 67"/>
                <a:gd name="T57" fmla="*/ 5 h 82"/>
                <a:gd name="T58" fmla="*/ 11 w 67"/>
                <a:gd name="T59" fmla="*/ 5 h 82"/>
                <a:gd name="T60" fmla="*/ 5 w 67"/>
                <a:gd name="T61" fmla="*/ 5 h 82"/>
                <a:gd name="T62" fmla="*/ 5 w 67"/>
                <a:gd name="T63" fmla="*/ 0 h 82"/>
                <a:gd name="T64" fmla="*/ 0 w 67"/>
                <a:gd name="T65" fmla="*/ 0 h 82"/>
                <a:gd name="T66" fmla="*/ 0 w 67"/>
                <a:gd name="T67" fmla="*/ 0 h 82"/>
                <a:gd name="T68" fmla="*/ 0 w 67"/>
                <a:gd name="T69" fmla="*/ 0 h 82"/>
                <a:gd name="T70" fmla="*/ 31 w 67"/>
                <a:gd name="T71" fmla="*/ 82 h 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7" h="82">
                  <a:moveTo>
                    <a:pt x="31" y="82"/>
                  </a:moveTo>
                  <a:lnTo>
                    <a:pt x="67" y="0"/>
                  </a:lnTo>
                  <a:lnTo>
                    <a:pt x="62" y="0"/>
                  </a:lnTo>
                  <a:lnTo>
                    <a:pt x="62" y="5"/>
                  </a:lnTo>
                  <a:lnTo>
                    <a:pt x="57" y="5"/>
                  </a:lnTo>
                  <a:lnTo>
                    <a:pt x="52" y="5"/>
                  </a:lnTo>
                  <a:lnTo>
                    <a:pt x="47" y="5"/>
                  </a:lnTo>
                  <a:lnTo>
                    <a:pt x="42" y="10"/>
                  </a:lnTo>
                  <a:lnTo>
                    <a:pt x="36" y="10"/>
                  </a:lnTo>
                  <a:lnTo>
                    <a:pt x="31" y="10"/>
                  </a:lnTo>
                  <a:lnTo>
                    <a:pt x="26" y="10"/>
                  </a:lnTo>
                  <a:lnTo>
                    <a:pt x="21" y="5"/>
                  </a:lnTo>
                  <a:lnTo>
                    <a:pt x="16" y="5"/>
                  </a:lnTo>
                  <a:lnTo>
                    <a:pt x="11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31" y="82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53" name="Rectangle 39">
              <a:extLst>
                <a:ext uri="{FF2B5EF4-FFF2-40B4-BE49-F238E27FC236}">
                  <a16:creationId xmlns:a16="http://schemas.microsoft.com/office/drawing/2014/main" id="{672C2F13-E101-4F66-B616-98321D592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" y="1440"/>
              <a:ext cx="10" cy="165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54" name="Freeform 40">
              <a:extLst>
                <a:ext uri="{FF2B5EF4-FFF2-40B4-BE49-F238E27FC236}">
                  <a16:creationId xmlns:a16="http://schemas.microsoft.com/office/drawing/2014/main" id="{1914A89B-78F2-453D-80D4-BACC5C490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399"/>
              <a:ext cx="72" cy="82"/>
            </a:xfrm>
            <a:custGeom>
              <a:avLst/>
              <a:gdLst>
                <a:gd name="T0" fmla="*/ 36 w 72"/>
                <a:gd name="T1" fmla="*/ 0 h 82"/>
                <a:gd name="T2" fmla="*/ 0 w 72"/>
                <a:gd name="T3" fmla="*/ 82 h 82"/>
                <a:gd name="T4" fmla="*/ 0 w 72"/>
                <a:gd name="T5" fmla="*/ 82 h 82"/>
                <a:gd name="T6" fmla="*/ 5 w 72"/>
                <a:gd name="T7" fmla="*/ 82 h 82"/>
                <a:gd name="T8" fmla="*/ 5 w 72"/>
                <a:gd name="T9" fmla="*/ 82 h 82"/>
                <a:gd name="T10" fmla="*/ 10 w 72"/>
                <a:gd name="T11" fmla="*/ 82 h 82"/>
                <a:gd name="T12" fmla="*/ 10 w 72"/>
                <a:gd name="T13" fmla="*/ 82 h 82"/>
                <a:gd name="T14" fmla="*/ 10 w 72"/>
                <a:gd name="T15" fmla="*/ 77 h 82"/>
                <a:gd name="T16" fmla="*/ 15 w 72"/>
                <a:gd name="T17" fmla="*/ 77 h 82"/>
                <a:gd name="T18" fmla="*/ 15 w 72"/>
                <a:gd name="T19" fmla="*/ 77 h 82"/>
                <a:gd name="T20" fmla="*/ 20 w 72"/>
                <a:gd name="T21" fmla="*/ 77 h 82"/>
                <a:gd name="T22" fmla="*/ 20 w 72"/>
                <a:gd name="T23" fmla="*/ 77 h 82"/>
                <a:gd name="T24" fmla="*/ 26 w 72"/>
                <a:gd name="T25" fmla="*/ 77 h 82"/>
                <a:gd name="T26" fmla="*/ 26 w 72"/>
                <a:gd name="T27" fmla="*/ 77 h 82"/>
                <a:gd name="T28" fmla="*/ 31 w 72"/>
                <a:gd name="T29" fmla="*/ 77 h 82"/>
                <a:gd name="T30" fmla="*/ 31 w 72"/>
                <a:gd name="T31" fmla="*/ 77 h 82"/>
                <a:gd name="T32" fmla="*/ 31 w 72"/>
                <a:gd name="T33" fmla="*/ 77 h 82"/>
                <a:gd name="T34" fmla="*/ 36 w 72"/>
                <a:gd name="T35" fmla="*/ 77 h 82"/>
                <a:gd name="T36" fmla="*/ 36 w 72"/>
                <a:gd name="T37" fmla="*/ 77 h 82"/>
                <a:gd name="T38" fmla="*/ 41 w 72"/>
                <a:gd name="T39" fmla="*/ 77 h 82"/>
                <a:gd name="T40" fmla="*/ 41 w 72"/>
                <a:gd name="T41" fmla="*/ 77 h 82"/>
                <a:gd name="T42" fmla="*/ 46 w 72"/>
                <a:gd name="T43" fmla="*/ 77 h 82"/>
                <a:gd name="T44" fmla="*/ 46 w 72"/>
                <a:gd name="T45" fmla="*/ 77 h 82"/>
                <a:gd name="T46" fmla="*/ 46 w 72"/>
                <a:gd name="T47" fmla="*/ 77 h 82"/>
                <a:gd name="T48" fmla="*/ 51 w 72"/>
                <a:gd name="T49" fmla="*/ 77 h 82"/>
                <a:gd name="T50" fmla="*/ 51 w 72"/>
                <a:gd name="T51" fmla="*/ 77 h 82"/>
                <a:gd name="T52" fmla="*/ 57 w 72"/>
                <a:gd name="T53" fmla="*/ 77 h 82"/>
                <a:gd name="T54" fmla="*/ 57 w 72"/>
                <a:gd name="T55" fmla="*/ 77 h 82"/>
                <a:gd name="T56" fmla="*/ 62 w 72"/>
                <a:gd name="T57" fmla="*/ 77 h 82"/>
                <a:gd name="T58" fmla="*/ 62 w 72"/>
                <a:gd name="T59" fmla="*/ 77 h 82"/>
                <a:gd name="T60" fmla="*/ 62 w 72"/>
                <a:gd name="T61" fmla="*/ 82 h 82"/>
                <a:gd name="T62" fmla="*/ 67 w 72"/>
                <a:gd name="T63" fmla="*/ 82 h 82"/>
                <a:gd name="T64" fmla="*/ 67 w 72"/>
                <a:gd name="T65" fmla="*/ 82 h 82"/>
                <a:gd name="T66" fmla="*/ 72 w 72"/>
                <a:gd name="T67" fmla="*/ 82 h 82"/>
                <a:gd name="T68" fmla="*/ 72 w 72"/>
                <a:gd name="T69" fmla="*/ 82 h 82"/>
                <a:gd name="T70" fmla="*/ 36 w 72"/>
                <a:gd name="T71" fmla="*/ 0 h 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2" h="82">
                  <a:moveTo>
                    <a:pt x="36" y="0"/>
                  </a:moveTo>
                  <a:lnTo>
                    <a:pt x="0" y="82"/>
                  </a:lnTo>
                  <a:lnTo>
                    <a:pt x="5" y="82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5" y="77"/>
                  </a:lnTo>
                  <a:lnTo>
                    <a:pt x="20" y="77"/>
                  </a:lnTo>
                  <a:lnTo>
                    <a:pt x="26" y="77"/>
                  </a:lnTo>
                  <a:lnTo>
                    <a:pt x="31" y="77"/>
                  </a:lnTo>
                  <a:lnTo>
                    <a:pt x="36" y="77"/>
                  </a:lnTo>
                  <a:lnTo>
                    <a:pt x="41" y="77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62" y="82"/>
                  </a:lnTo>
                  <a:lnTo>
                    <a:pt x="67" y="82"/>
                  </a:lnTo>
                  <a:lnTo>
                    <a:pt x="72" y="8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55" name="Freeform 41">
              <a:extLst>
                <a:ext uri="{FF2B5EF4-FFF2-40B4-BE49-F238E27FC236}">
                  <a16:creationId xmlns:a16="http://schemas.microsoft.com/office/drawing/2014/main" id="{F82561E7-5FA3-4684-8C2E-EAA40668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8" y="1270"/>
              <a:ext cx="2800" cy="603"/>
            </a:xfrm>
            <a:custGeom>
              <a:avLst/>
              <a:gdLst>
                <a:gd name="T0" fmla="*/ 2393 w 543"/>
                <a:gd name="T1" fmla="*/ 2603 h 117"/>
                <a:gd name="T2" fmla="*/ 0 w 543"/>
                <a:gd name="T3" fmla="*/ 2685 h 117"/>
                <a:gd name="T4" fmla="*/ 2418 w 543"/>
                <a:gd name="T5" fmla="*/ 2654 h 117"/>
                <a:gd name="T6" fmla="*/ 2393 w 543"/>
                <a:gd name="T7" fmla="*/ 2685 h 117"/>
                <a:gd name="T8" fmla="*/ 2418 w 543"/>
                <a:gd name="T9" fmla="*/ 2654 h 117"/>
                <a:gd name="T10" fmla="*/ 2341 w 543"/>
                <a:gd name="T11" fmla="*/ 26 h 117"/>
                <a:gd name="T12" fmla="*/ 2418 w 543"/>
                <a:gd name="T13" fmla="*/ 2654 h 117"/>
                <a:gd name="T14" fmla="*/ 2341 w 543"/>
                <a:gd name="T15" fmla="*/ 26 h 117"/>
                <a:gd name="T16" fmla="*/ 2393 w 543"/>
                <a:gd name="T17" fmla="*/ 0 h 117"/>
                <a:gd name="T18" fmla="*/ 2341 w 543"/>
                <a:gd name="T19" fmla="*/ 26 h 117"/>
                <a:gd name="T20" fmla="*/ 3775 w 543"/>
                <a:gd name="T21" fmla="*/ 0 h 117"/>
                <a:gd name="T22" fmla="*/ 2393 w 543"/>
                <a:gd name="T23" fmla="*/ 77 h 117"/>
                <a:gd name="T24" fmla="*/ 3775 w 543"/>
                <a:gd name="T25" fmla="*/ 0 h 117"/>
                <a:gd name="T26" fmla="*/ 3800 w 543"/>
                <a:gd name="T27" fmla="*/ 26 h 117"/>
                <a:gd name="T28" fmla="*/ 3775 w 543"/>
                <a:gd name="T29" fmla="*/ 0 h 117"/>
                <a:gd name="T30" fmla="*/ 3800 w 543"/>
                <a:gd name="T31" fmla="*/ 505 h 117"/>
                <a:gd name="T32" fmla="*/ 3749 w 543"/>
                <a:gd name="T33" fmla="*/ 26 h 117"/>
                <a:gd name="T34" fmla="*/ 3775 w 543"/>
                <a:gd name="T35" fmla="*/ 531 h 117"/>
                <a:gd name="T36" fmla="*/ 3749 w 543"/>
                <a:gd name="T37" fmla="*/ 505 h 117"/>
                <a:gd name="T38" fmla="*/ 3775 w 543"/>
                <a:gd name="T39" fmla="*/ 531 h 117"/>
                <a:gd name="T40" fmla="*/ 6915 w 543"/>
                <a:gd name="T41" fmla="*/ 479 h 117"/>
                <a:gd name="T42" fmla="*/ 3775 w 543"/>
                <a:gd name="T43" fmla="*/ 531 h 117"/>
                <a:gd name="T44" fmla="*/ 6915 w 543"/>
                <a:gd name="T45" fmla="*/ 479 h 117"/>
                <a:gd name="T46" fmla="*/ 6941 w 543"/>
                <a:gd name="T47" fmla="*/ 505 h 117"/>
                <a:gd name="T48" fmla="*/ 6915 w 543"/>
                <a:gd name="T49" fmla="*/ 479 h 117"/>
                <a:gd name="T50" fmla="*/ 6941 w 543"/>
                <a:gd name="T51" fmla="*/ 1701 h 117"/>
                <a:gd name="T52" fmla="*/ 6889 w 543"/>
                <a:gd name="T53" fmla="*/ 505 h 117"/>
                <a:gd name="T54" fmla="*/ 6915 w 543"/>
                <a:gd name="T55" fmla="*/ 1752 h 117"/>
                <a:gd name="T56" fmla="*/ 6889 w 543"/>
                <a:gd name="T57" fmla="*/ 1701 h 117"/>
                <a:gd name="T58" fmla="*/ 6915 w 543"/>
                <a:gd name="T59" fmla="*/ 1752 h 117"/>
                <a:gd name="T60" fmla="*/ 11355 w 543"/>
                <a:gd name="T61" fmla="*/ 1675 h 117"/>
                <a:gd name="T62" fmla="*/ 6915 w 543"/>
                <a:gd name="T63" fmla="*/ 1752 h 117"/>
                <a:gd name="T64" fmla="*/ 11355 w 543"/>
                <a:gd name="T65" fmla="*/ 1675 h 117"/>
                <a:gd name="T66" fmla="*/ 11380 w 543"/>
                <a:gd name="T67" fmla="*/ 1701 h 117"/>
                <a:gd name="T68" fmla="*/ 11355 w 543"/>
                <a:gd name="T69" fmla="*/ 1675 h 117"/>
                <a:gd name="T70" fmla="*/ 11380 w 543"/>
                <a:gd name="T71" fmla="*/ 3082 h 117"/>
                <a:gd name="T72" fmla="*/ 11303 w 543"/>
                <a:gd name="T73" fmla="*/ 1701 h 117"/>
                <a:gd name="T74" fmla="*/ 11355 w 543"/>
                <a:gd name="T75" fmla="*/ 3108 h 117"/>
                <a:gd name="T76" fmla="*/ 11303 w 543"/>
                <a:gd name="T77" fmla="*/ 3082 h 117"/>
                <a:gd name="T78" fmla="*/ 11355 w 543"/>
                <a:gd name="T79" fmla="*/ 3108 h 117"/>
                <a:gd name="T80" fmla="*/ 12711 w 543"/>
                <a:gd name="T81" fmla="*/ 3056 h 117"/>
                <a:gd name="T82" fmla="*/ 11355 w 543"/>
                <a:gd name="T83" fmla="*/ 3108 h 117"/>
                <a:gd name="T84" fmla="*/ 12737 w 543"/>
                <a:gd name="T85" fmla="*/ 3082 h 117"/>
                <a:gd name="T86" fmla="*/ 12711 w 543"/>
                <a:gd name="T87" fmla="*/ 3108 h 117"/>
                <a:gd name="T88" fmla="*/ 12737 w 543"/>
                <a:gd name="T89" fmla="*/ 3082 h 117"/>
                <a:gd name="T90" fmla="*/ 12685 w 543"/>
                <a:gd name="T91" fmla="*/ 2654 h 117"/>
                <a:gd name="T92" fmla="*/ 12737 w 543"/>
                <a:gd name="T93" fmla="*/ 3082 h 117"/>
                <a:gd name="T94" fmla="*/ 12685 w 543"/>
                <a:gd name="T95" fmla="*/ 2654 h 117"/>
                <a:gd name="T96" fmla="*/ 12711 w 543"/>
                <a:gd name="T97" fmla="*/ 2603 h 117"/>
                <a:gd name="T98" fmla="*/ 12685 w 543"/>
                <a:gd name="T99" fmla="*/ 2654 h 117"/>
                <a:gd name="T100" fmla="*/ 14438 w 543"/>
                <a:gd name="T101" fmla="*/ 2603 h 117"/>
                <a:gd name="T102" fmla="*/ 12711 w 543"/>
                <a:gd name="T103" fmla="*/ 2685 h 11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43" h="117">
                  <a:moveTo>
                    <a:pt x="0" y="98"/>
                  </a:moveTo>
                  <a:lnTo>
                    <a:pt x="90" y="98"/>
                  </a:lnTo>
                  <a:lnTo>
                    <a:pt x="90" y="101"/>
                  </a:lnTo>
                  <a:lnTo>
                    <a:pt x="0" y="101"/>
                  </a:lnTo>
                  <a:lnTo>
                    <a:pt x="0" y="98"/>
                  </a:lnTo>
                  <a:close/>
                  <a:moveTo>
                    <a:pt x="91" y="100"/>
                  </a:moveTo>
                  <a:lnTo>
                    <a:pt x="91" y="101"/>
                  </a:lnTo>
                  <a:lnTo>
                    <a:pt x="90" y="101"/>
                  </a:lnTo>
                  <a:lnTo>
                    <a:pt x="90" y="100"/>
                  </a:lnTo>
                  <a:lnTo>
                    <a:pt x="91" y="100"/>
                  </a:lnTo>
                  <a:close/>
                  <a:moveTo>
                    <a:pt x="88" y="100"/>
                  </a:moveTo>
                  <a:lnTo>
                    <a:pt x="88" y="1"/>
                  </a:lnTo>
                  <a:lnTo>
                    <a:pt x="91" y="1"/>
                  </a:lnTo>
                  <a:lnTo>
                    <a:pt x="91" y="100"/>
                  </a:lnTo>
                  <a:lnTo>
                    <a:pt x="88" y="100"/>
                  </a:lnTo>
                  <a:close/>
                  <a:moveTo>
                    <a:pt x="88" y="1"/>
                  </a:moveTo>
                  <a:lnTo>
                    <a:pt x="88" y="0"/>
                  </a:lnTo>
                  <a:lnTo>
                    <a:pt x="90" y="0"/>
                  </a:lnTo>
                  <a:lnTo>
                    <a:pt x="90" y="1"/>
                  </a:lnTo>
                  <a:lnTo>
                    <a:pt x="88" y="1"/>
                  </a:lnTo>
                  <a:close/>
                  <a:moveTo>
                    <a:pt x="90" y="0"/>
                  </a:moveTo>
                  <a:lnTo>
                    <a:pt x="142" y="0"/>
                  </a:lnTo>
                  <a:lnTo>
                    <a:pt x="142" y="3"/>
                  </a:lnTo>
                  <a:lnTo>
                    <a:pt x="90" y="3"/>
                  </a:lnTo>
                  <a:lnTo>
                    <a:pt x="90" y="0"/>
                  </a:lnTo>
                  <a:close/>
                  <a:moveTo>
                    <a:pt x="142" y="0"/>
                  </a:moveTo>
                  <a:lnTo>
                    <a:pt x="143" y="0"/>
                  </a:lnTo>
                  <a:lnTo>
                    <a:pt x="143" y="1"/>
                  </a:lnTo>
                  <a:lnTo>
                    <a:pt x="142" y="1"/>
                  </a:lnTo>
                  <a:lnTo>
                    <a:pt x="142" y="0"/>
                  </a:lnTo>
                  <a:close/>
                  <a:moveTo>
                    <a:pt x="143" y="1"/>
                  </a:moveTo>
                  <a:lnTo>
                    <a:pt x="143" y="19"/>
                  </a:lnTo>
                  <a:lnTo>
                    <a:pt x="141" y="19"/>
                  </a:lnTo>
                  <a:lnTo>
                    <a:pt x="141" y="1"/>
                  </a:lnTo>
                  <a:lnTo>
                    <a:pt x="143" y="1"/>
                  </a:lnTo>
                  <a:close/>
                  <a:moveTo>
                    <a:pt x="142" y="20"/>
                  </a:moveTo>
                  <a:lnTo>
                    <a:pt x="141" y="20"/>
                  </a:lnTo>
                  <a:lnTo>
                    <a:pt x="141" y="19"/>
                  </a:lnTo>
                  <a:lnTo>
                    <a:pt x="142" y="19"/>
                  </a:lnTo>
                  <a:lnTo>
                    <a:pt x="142" y="20"/>
                  </a:lnTo>
                  <a:close/>
                  <a:moveTo>
                    <a:pt x="142" y="18"/>
                  </a:moveTo>
                  <a:lnTo>
                    <a:pt x="260" y="18"/>
                  </a:lnTo>
                  <a:lnTo>
                    <a:pt x="260" y="20"/>
                  </a:lnTo>
                  <a:lnTo>
                    <a:pt x="142" y="20"/>
                  </a:lnTo>
                  <a:lnTo>
                    <a:pt x="142" y="18"/>
                  </a:lnTo>
                  <a:close/>
                  <a:moveTo>
                    <a:pt x="260" y="18"/>
                  </a:moveTo>
                  <a:lnTo>
                    <a:pt x="261" y="18"/>
                  </a:lnTo>
                  <a:lnTo>
                    <a:pt x="261" y="19"/>
                  </a:lnTo>
                  <a:lnTo>
                    <a:pt x="260" y="19"/>
                  </a:lnTo>
                  <a:lnTo>
                    <a:pt x="260" y="18"/>
                  </a:lnTo>
                  <a:close/>
                  <a:moveTo>
                    <a:pt x="261" y="19"/>
                  </a:moveTo>
                  <a:lnTo>
                    <a:pt x="261" y="64"/>
                  </a:lnTo>
                  <a:lnTo>
                    <a:pt x="259" y="64"/>
                  </a:lnTo>
                  <a:lnTo>
                    <a:pt x="259" y="19"/>
                  </a:lnTo>
                  <a:lnTo>
                    <a:pt x="261" y="19"/>
                  </a:lnTo>
                  <a:close/>
                  <a:moveTo>
                    <a:pt x="260" y="66"/>
                  </a:moveTo>
                  <a:lnTo>
                    <a:pt x="259" y="66"/>
                  </a:lnTo>
                  <a:lnTo>
                    <a:pt x="259" y="64"/>
                  </a:lnTo>
                  <a:lnTo>
                    <a:pt x="260" y="64"/>
                  </a:lnTo>
                  <a:lnTo>
                    <a:pt x="260" y="66"/>
                  </a:lnTo>
                  <a:close/>
                  <a:moveTo>
                    <a:pt x="260" y="63"/>
                  </a:moveTo>
                  <a:lnTo>
                    <a:pt x="427" y="63"/>
                  </a:lnTo>
                  <a:lnTo>
                    <a:pt x="427" y="66"/>
                  </a:lnTo>
                  <a:lnTo>
                    <a:pt x="260" y="66"/>
                  </a:lnTo>
                  <a:lnTo>
                    <a:pt x="260" y="63"/>
                  </a:lnTo>
                  <a:close/>
                  <a:moveTo>
                    <a:pt x="427" y="63"/>
                  </a:moveTo>
                  <a:lnTo>
                    <a:pt x="428" y="63"/>
                  </a:lnTo>
                  <a:lnTo>
                    <a:pt x="428" y="64"/>
                  </a:lnTo>
                  <a:lnTo>
                    <a:pt x="427" y="64"/>
                  </a:lnTo>
                  <a:lnTo>
                    <a:pt x="427" y="63"/>
                  </a:lnTo>
                  <a:close/>
                  <a:moveTo>
                    <a:pt x="428" y="64"/>
                  </a:moveTo>
                  <a:lnTo>
                    <a:pt x="428" y="116"/>
                  </a:lnTo>
                  <a:lnTo>
                    <a:pt x="425" y="116"/>
                  </a:lnTo>
                  <a:lnTo>
                    <a:pt x="425" y="64"/>
                  </a:lnTo>
                  <a:lnTo>
                    <a:pt x="428" y="64"/>
                  </a:lnTo>
                  <a:close/>
                  <a:moveTo>
                    <a:pt x="427" y="117"/>
                  </a:moveTo>
                  <a:lnTo>
                    <a:pt x="425" y="117"/>
                  </a:lnTo>
                  <a:lnTo>
                    <a:pt x="425" y="116"/>
                  </a:lnTo>
                  <a:lnTo>
                    <a:pt x="427" y="116"/>
                  </a:lnTo>
                  <a:lnTo>
                    <a:pt x="427" y="117"/>
                  </a:lnTo>
                  <a:close/>
                  <a:moveTo>
                    <a:pt x="427" y="115"/>
                  </a:moveTo>
                  <a:lnTo>
                    <a:pt x="478" y="115"/>
                  </a:lnTo>
                  <a:lnTo>
                    <a:pt x="478" y="117"/>
                  </a:lnTo>
                  <a:lnTo>
                    <a:pt x="427" y="117"/>
                  </a:lnTo>
                  <a:lnTo>
                    <a:pt x="427" y="115"/>
                  </a:lnTo>
                  <a:close/>
                  <a:moveTo>
                    <a:pt x="479" y="116"/>
                  </a:moveTo>
                  <a:lnTo>
                    <a:pt x="479" y="117"/>
                  </a:lnTo>
                  <a:lnTo>
                    <a:pt x="478" y="117"/>
                  </a:lnTo>
                  <a:lnTo>
                    <a:pt x="478" y="116"/>
                  </a:lnTo>
                  <a:lnTo>
                    <a:pt x="479" y="116"/>
                  </a:lnTo>
                  <a:close/>
                  <a:moveTo>
                    <a:pt x="477" y="116"/>
                  </a:moveTo>
                  <a:lnTo>
                    <a:pt x="477" y="100"/>
                  </a:lnTo>
                  <a:lnTo>
                    <a:pt x="479" y="100"/>
                  </a:lnTo>
                  <a:lnTo>
                    <a:pt x="479" y="116"/>
                  </a:lnTo>
                  <a:lnTo>
                    <a:pt x="477" y="116"/>
                  </a:lnTo>
                  <a:close/>
                  <a:moveTo>
                    <a:pt x="477" y="100"/>
                  </a:moveTo>
                  <a:lnTo>
                    <a:pt x="477" y="98"/>
                  </a:lnTo>
                  <a:lnTo>
                    <a:pt x="478" y="98"/>
                  </a:lnTo>
                  <a:lnTo>
                    <a:pt x="478" y="100"/>
                  </a:lnTo>
                  <a:lnTo>
                    <a:pt x="477" y="100"/>
                  </a:lnTo>
                  <a:close/>
                  <a:moveTo>
                    <a:pt x="478" y="98"/>
                  </a:moveTo>
                  <a:lnTo>
                    <a:pt x="543" y="98"/>
                  </a:lnTo>
                  <a:lnTo>
                    <a:pt x="543" y="101"/>
                  </a:lnTo>
                  <a:lnTo>
                    <a:pt x="478" y="101"/>
                  </a:lnTo>
                  <a:lnTo>
                    <a:pt x="478" y="98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56" name="Freeform 42">
              <a:extLst>
                <a:ext uri="{FF2B5EF4-FFF2-40B4-BE49-F238E27FC236}">
                  <a16:creationId xmlns:a16="http://schemas.microsoft.com/office/drawing/2014/main" id="{0E6C920F-A9C6-4ABA-88EA-0E002587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" y="1858"/>
              <a:ext cx="98" cy="98"/>
            </a:xfrm>
            <a:custGeom>
              <a:avLst/>
              <a:gdLst>
                <a:gd name="T0" fmla="*/ 98 w 98"/>
                <a:gd name="T1" fmla="*/ 46 h 98"/>
                <a:gd name="T2" fmla="*/ 0 w 98"/>
                <a:gd name="T3" fmla="*/ 98 h 98"/>
                <a:gd name="T4" fmla="*/ 0 w 98"/>
                <a:gd name="T5" fmla="*/ 0 h 98"/>
                <a:gd name="T6" fmla="*/ 98 w 98"/>
                <a:gd name="T7" fmla="*/ 46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98">
                  <a:moveTo>
                    <a:pt x="98" y="46"/>
                  </a:moveTo>
                  <a:lnTo>
                    <a:pt x="0" y="98"/>
                  </a:lnTo>
                  <a:lnTo>
                    <a:pt x="0" y="0"/>
                  </a:lnTo>
                  <a:lnTo>
                    <a:pt x="98" y="46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57" name="Freeform 43">
              <a:extLst>
                <a:ext uri="{FF2B5EF4-FFF2-40B4-BE49-F238E27FC236}">
                  <a16:creationId xmlns:a16="http://schemas.microsoft.com/office/drawing/2014/main" id="{C1C29047-1445-44F1-AD13-375717A76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899"/>
              <a:ext cx="2939" cy="15"/>
            </a:xfrm>
            <a:custGeom>
              <a:avLst/>
              <a:gdLst>
                <a:gd name="T0" fmla="*/ 0 w 2939"/>
                <a:gd name="T1" fmla="*/ 5 h 15"/>
                <a:gd name="T2" fmla="*/ 10 w 2939"/>
                <a:gd name="T3" fmla="*/ 15 h 15"/>
                <a:gd name="T4" fmla="*/ 2939 w 2939"/>
                <a:gd name="T5" fmla="*/ 15 h 15"/>
                <a:gd name="T6" fmla="*/ 2939 w 2939"/>
                <a:gd name="T7" fmla="*/ 0 h 15"/>
                <a:gd name="T8" fmla="*/ 10 w 2939"/>
                <a:gd name="T9" fmla="*/ 0 h 15"/>
                <a:gd name="T10" fmla="*/ 0 w 2939"/>
                <a:gd name="T11" fmla="*/ 5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9" h="15">
                  <a:moveTo>
                    <a:pt x="0" y="5"/>
                  </a:moveTo>
                  <a:lnTo>
                    <a:pt x="10" y="15"/>
                  </a:lnTo>
                  <a:lnTo>
                    <a:pt x="2939" y="15"/>
                  </a:lnTo>
                  <a:lnTo>
                    <a:pt x="2939" y="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58" name="Freeform 44">
              <a:extLst>
                <a:ext uri="{FF2B5EF4-FFF2-40B4-BE49-F238E27FC236}">
                  <a16:creationId xmlns:a16="http://schemas.microsoft.com/office/drawing/2014/main" id="{037FDED4-0026-4343-915F-FCA0BEF17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904"/>
              <a:ext cx="10" cy="10"/>
            </a:xfrm>
            <a:custGeom>
              <a:avLst/>
              <a:gdLst>
                <a:gd name="T0" fmla="*/ 10 w 10"/>
                <a:gd name="T1" fmla="*/ 10 h 10"/>
                <a:gd name="T2" fmla="*/ 0 w 10"/>
                <a:gd name="T3" fmla="*/ 10 h 10"/>
                <a:gd name="T4" fmla="*/ 0 w 10"/>
                <a:gd name="T5" fmla="*/ 0 h 10"/>
                <a:gd name="T6" fmla="*/ 10 w 10"/>
                <a:gd name="T7" fmla="*/ 1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59" name="Rectangle 45">
              <a:extLst>
                <a:ext uri="{FF2B5EF4-FFF2-40B4-BE49-F238E27FC236}">
                  <a16:creationId xmlns:a16="http://schemas.microsoft.com/office/drawing/2014/main" id="{66EA2516-2C04-4291-A06E-0C6BD0D42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1352"/>
              <a:ext cx="15" cy="55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60" name="Freeform 46">
              <a:extLst>
                <a:ext uri="{FF2B5EF4-FFF2-40B4-BE49-F238E27FC236}">
                  <a16:creationId xmlns:a16="http://schemas.microsoft.com/office/drawing/2014/main" id="{555E8E5E-5CCD-44EF-8FB8-0B319D767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1260"/>
              <a:ext cx="98" cy="98"/>
            </a:xfrm>
            <a:custGeom>
              <a:avLst/>
              <a:gdLst>
                <a:gd name="T0" fmla="*/ 51 w 98"/>
                <a:gd name="T1" fmla="*/ 0 h 98"/>
                <a:gd name="T2" fmla="*/ 0 w 98"/>
                <a:gd name="T3" fmla="*/ 98 h 98"/>
                <a:gd name="T4" fmla="*/ 98 w 98"/>
                <a:gd name="T5" fmla="*/ 98 h 98"/>
                <a:gd name="T6" fmla="*/ 51 w 98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98">
                  <a:moveTo>
                    <a:pt x="51" y="0"/>
                  </a:moveTo>
                  <a:lnTo>
                    <a:pt x="0" y="98"/>
                  </a:lnTo>
                  <a:lnTo>
                    <a:pt x="98" y="9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61" name="Freeform 47">
              <a:extLst>
                <a:ext uri="{FF2B5EF4-FFF2-40B4-BE49-F238E27FC236}">
                  <a16:creationId xmlns:a16="http://schemas.microsoft.com/office/drawing/2014/main" id="{8C5C4017-57D7-456C-8638-9BF11875DD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" y="1368"/>
              <a:ext cx="371" cy="371"/>
            </a:xfrm>
            <a:custGeom>
              <a:avLst/>
              <a:gdLst>
                <a:gd name="T0" fmla="*/ 958 w 72"/>
                <a:gd name="T1" fmla="*/ 0 h 72"/>
                <a:gd name="T2" fmla="*/ 958 w 72"/>
                <a:gd name="T3" fmla="*/ 52 h 72"/>
                <a:gd name="T4" fmla="*/ 958 w 72"/>
                <a:gd name="T5" fmla="*/ 0 h 72"/>
                <a:gd name="T6" fmla="*/ 1592 w 72"/>
                <a:gd name="T7" fmla="*/ 319 h 72"/>
                <a:gd name="T8" fmla="*/ 958 w 72"/>
                <a:gd name="T9" fmla="*/ 0 h 72"/>
                <a:gd name="T10" fmla="*/ 1912 w 72"/>
                <a:gd name="T11" fmla="*/ 958 h 72"/>
                <a:gd name="T12" fmla="*/ 1592 w 72"/>
                <a:gd name="T13" fmla="*/ 319 h 72"/>
                <a:gd name="T14" fmla="*/ 1912 w 72"/>
                <a:gd name="T15" fmla="*/ 958 h 72"/>
                <a:gd name="T16" fmla="*/ 1860 w 72"/>
                <a:gd name="T17" fmla="*/ 958 h 72"/>
                <a:gd name="T18" fmla="*/ 1912 w 72"/>
                <a:gd name="T19" fmla="*/ 958 h 72"/>
                <a:gd name="T20" fmla="*/ 1912 w 72"/>
                <a:gd name="T21" fmla="*/ 958 h 72"/>
                <a:gd name="T22" fmla="*/ 1860 w 72"/>
                <a:gd name="T23" fmla="*/ 958 h 72"/>
                <a:gd name="T24" fmla="*/ 1912 w 72"/>
                <a:gd name="T25" fmla="*/ 958 h 72"/>
                <a:gd name="T26" fmla="*/ 1592 w 72"/>
                <a:gd name="T27" fmla="*/ 1592 h 72"/>
                <a:gd name="T28" fmla="*/ 1912 w 72"/>
                <a:gd name="T29" fmla="*/ 958 h 72"/>
                <a:gd name="T30" fmla="*/ 958 w 72"/>
                <a:gd name="T31" fmla="*/ 1912 h 72"/>
                <a:gd name="T32" fmla="*/ 1592 w 72"/>
                <a:gd name="T33" fmla="*/ 1592 h 72"/>
                <a:gd name="T34" fmla="*/ 958 w 72"/>
                <a:gd name="T35" fmla="*/ 1912 h 72"/>
                <a:gd name="T36" fmla="*/ 958 w 72"/>
                <a:gd name="T37" fmla="*/ 1834 h 72"/>
                <a:gd name="T38" fmla="*/ 958 w 72"/>
                <a:gd name="T39" fmla="*/ 1912 h 72"/>
                <a:gd name="T40" fmla="*/ 958 w 72"/>
                <a:gd name="T41" fmla="*/ 1912 h 72"/>
                <a:gd name="T42" fmla="*/ 958 w 72"/>
                <a:gd name="T43" fmla="*/ 1834 h 72"/>
                <a:gd name="T44" fmla="*/ 958 w 72"/>
                <a:gd name="T45" fmla="*/ 1912 h 72"/>
                <a:gd name="T46" fmla="*/ 319 w 72"/>
                <a:gd name="T47" fmla="*/ 1592 h 72"/>
                <a:gd name="T48" fmla="*/ 958 w 72"/>
                <a:gd name="T49" fmla="*/ 1912 h 72"/>
                <a:gd name="T50" fmla="*/ 0 w 72"/>
                <a:gd name="T51" fmla="*/ 958 h 72"/>
                <a:gd name="T52" fmla="*/ 319 w 72"/>
                <a:gd name="T53" fmla="*/ 1592 h 72"/>
                <a:gd name="T54" fmla="*/ 0 w 72"/>
                <a:gd name="T55" fmla="*/ 958 h 72"/>
                <a:gd name="T56" fmla="*/ 52 w 72"/>
                <a:gd name="T57" fmla="*/ 958 h 72"/>
                <a:gd name="T58" fmla="*/ 0 w 72"/>
                <a:gd name="T59" fmla="*/ 958 h 72"/>
                <a:gd name="T60" fmla="*/ 0 w 72"/>
                <a:gd name="T61" fmla="*/ 958 h 72"/>
                <a:gd name="T62" fmla="*/ 52 w 72"/>
                <a:gd name="T63" fmla="*/ 958 h 72"/>
                <a:gd name="T64" fmla="*/ 0 w 72"/>
                <a:gd name="T65" fmla="*/ 958 h 72"/>
                <a:gd name="T66" fmla="*/ 319 w 72"/>
                <a:gd name="T67" fmla="*/ 319 h 72"/>
                <a:gd name="T68" fmla="*/ 0 w 72"/>
                <a:gd name="T69" fmla="*/ 958 h 72"/>
                <a:gd name="T70" fmla="*/ 958 w 72"/>
                <a:gd name="T71" fmla="*/ 0 h 72"/>
                <a:gd name="T72" fmla="*/ 319 w 72"/>
                <a:gd name="T73" fmla="*/ 319 h 72"/>
                <a:gd name="T74" fmla="*/ 958 w 72"/>
                <a:gd name="T75" fmla="*/ 0 h 72"/>
                <a:gd name="T76" fmla="*/ 958 w 72"/>
                <a:gd name="T77" fmla="*/ 52 h 72"/>
                <a:gd name="T78" fmla="*/ 958 w 72"/>
                <a:gd name="T79" fmla="*/ 0 h 7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0"/>
                  </a:lnTo>
                  <a:lnTo>
                    <a:pt x="36" y="2"/>
                  </a:lnTo>
                  <a:lnTo>
                    <a:pt x="36" y="0"/>
                  </a:lnTo>
                  <a:close/>
                  <a:moveTo>
                    <a:pt x="36" y="0"/>
                  </a:moveTo>
                  <a:cubicBezTo>
                    <a:pt x="46" y="0"/>
                    <a:pt x="55" y="4"/>
                    <a:pt x="61" y="10"/>
                  </a:cubicBezTo>
                  <a:lnTo>
                    <a:pt x="60" y="12"/>
                  </a:lnTo>
                  <a:cubicBezTo>
                    <a:pt x="54" y="6"/>
                    <a:pt x="45" y="2"/>
                    <a:pt x="36" y="2"/>
                  </a:cubicBezTo>
                  <a:lnTo>
                    <a:pt x="36" y="0"/>
                  </a:lnTo>
                  <a:close/>
                  <a:moveTo>
                    <a:pt x="61" y="10"/>
                  </a:moveTo>
                  <a:cubicBezTo>
                    <a:pt x="68" y="17"/>
                    <a:pt x="72" y="26"/>
                    <a:pt x="72" y="36"/>
                  </a:cubicBezTo>
                  <a:lnTo>
                    <a:pt x="70" y="36"/>
                  </a:lnTo>
                  <a:cubicBezTo>
                    <a:pt x="70" y="26"/>
                    <a:pt x="66" y="18"/>
                    <a:pt x="60" y="12"/>
                  </a:cubicBezTo>
                  <a:lnTo>
                    <a:pt x="61" y="1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70" y="36"/>
                  </a:lnTo>
                  <a:lnTo>
                    <a:pt x="72" y="36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70" y="36"/>
                  </a:lnTo>
                  <a:lnTo>
                    <a:pt x="72" y="36"/>
                  </a:lnTo>
                  <a:close/>
                  <a:moveTo>
                    <a:pt x="72" y="36"/>
                  </a:moveTo>
                  <a:cubicBezTo>
                    <a:pt x="72" y="46"/>
                    <a:pt x="68" y="55"/>
                    <a:pt x="61" y="61"/>
                  </a:cubicBezTo>
                  <a:lnTo>
                    <a:pt x="60" y="60"/>
                  </a:lnTo>
                  <a:cubicBezTo>
                    <a:pt x="66" y="53"/>
                    <a:pt x="70" y="45"/>
                    <a:pt x="70" y="36"/>
                  </a:cubicBezTo>
                  <a:lnTo>
                    <a:pt x="72" y="36"/>
                  </a:lnTo>
                  <a:close/>
                  <a:moveTo>
                    <a:pt x="61" y="61"/>
                  </a:moveTo>
                  <a:cubicBezTo>
                    <a:pt x="55" y="68"/>
                    <a:pt x="46" y="72"/>
                    <a:pt x="36" y="72"/>
                  </a:cubicBezTo>
                  <a:lnTo>
                    <a:pt x="36" y="69"/>
                  </a:lnTo>
                  <a:cubicBezTo>
                    <a:pt x="45" y="69"/>
                    <a:pt x="54" y="66"/>
                    <a:pt x="60" y="60"/>
                  </a:cubicBezTo>
                  <a:lnTo>
                    <a:pt x="61" y="61"/>
                  </a:lnTo>
                  <a:close/>
                  <a:moveTo>
                    <a:pt x="36" y="72"/>
                  </a:moveTo>
                  <a:lnTo>
                    <a:pt x="36" y="72"/>
                  </a:lnTo>
                  <a:lnTo>
                    <a:pt x="36" y="69"/>
                  </a:lnTo>
                  <a:lnTo>
                    <a:pt x="36" y="72"/>
                  </a:lnTo>
                  <a:close/>
                  <a:moveTo>
                    <a:pt x="36" y="72"/>
                  </a:moveTo>
                  <a:lnTo>
                    <a:pt x="36" y="72"/>
                  </a:lnTo>
                  <a:lnTo>
                    <a:pt x="36" y="69"/>
                  </a:lnTo>
                  <a:lnTo>
                    <a:pt x="36" y="72"/>
                  </a:lnTo>
                  <a:close/>
                  <a:moveTo>
                    <a:pt x="36" y="72"/>
                  </a:moveTo>
                  <a:cubicBezTo>
                    <a:pt x="26" y="72"/>
                    <a:pt x="17" y="68"/>
                    <a:pt x="10" y="61"/>
                  </a:cubicBezTo>
                  <a:lnTo>
                    <a:pt x="12" y="60"/>
                  </a:lnTo>
                  <a:cubicBezTo>
                    <a:pt x="18" y="66"/>
                    <a:pt x="27" y="69"/>
                    <a:pt x="36" y="69"/>
                  </a:cubicBezTo>
                  <a:lnTo>
                    <a:pt x="36" y="72"/>
                  </a:lnTo>
                  <a:close/>
                  <a:moveTo>
                    <a:pt x="10" y="61"/>
                  </a:moveTo>
                  <a:cubicBezTo>
                    <a:pt x="4" y="55"/>
                    <a:pt x="0" y="46"/>
                    <a:pt x="0" y="36"/>
                  </a:cubicBezTo>
                  <a:lnTo>
                    <a:pt x="2" y="36"/>
                  </a:lnTo>
                  <a:cubicBezTo>
                    <a:pt x="2" y="45"/>
                    <a:pt x="6" y="53"/>
                    <a:pt x="12" y="60"/>
                  </a:cubicBezTo>
                  <a:lnTo>
                    <a:pt x="10" y="61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2" y="36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2" y="36"/>
                  </a:lnTo>
                  <a:lnTo>
                    <a:pt x="0" y="36"/>
                  </a:lnTo>
                  <a:close/>
                  <a:moveTo>
                    <a:pt x="0" y="36"/>
                  </a:moveTo>
                  <a:cubicBezTo>
                    <a:pt x="0" y="26"/>
                    <a:pt x="4" y="17"/>
                    <a:pt x="10" y="10"/>
                  </a:cubicBezTo>
                  <a:lnTo>
                    <a:pt x="12" y="12"/>
                  </a:lnTo>
                  <a:cubicBezTo>
                    <a:pt x="6" y="18"/>
                    <a:pt x="2" y="26"/>
                    <a:pt x="2" y="36"/>
                  </a:cubicBezTo>
                  <a:lnTo>
                    <a:pt x="0" y="36"/>
                  </a:lnTo>
                  <a:close/>
                  <a:moveTo>
                    <a:pt x="10" y="10"/>
                  </a:moveTo>
                  <a:cubicBezTo>
                    <a:pt x="17" y="4"/>
                    <a:pt x="26" y="0"/>
                    <a:pt x="36" y="0"/>
                  </a:cubicBezTo>
                  <a:lnTo>
                    <a:pt x="36" y="2"/>
                  </a:lnTo>
                  <a:cubicBezTo>
                    <a:pt x="27" y="2"/>
                    <a:pt x="18" y="6"/>
                    <a:pt x="12" y="12"/>
                  </a:cubicBezTo>
                  <a:lnTo>
                    <a:pt x="10" y="10"/>
                  </a:lnTo>
                  <a:close/>
                  <a:moveTo>
                    <a:pt x="36" y="0"/>
                  </a:moveTo>
                  <a:lnTo>
                    <a:pt x="36" y="0"/>
                  </a:lnTo>
                  <a:lnTo>
                    <a:pt x="36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B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62" name="Rectangle 48">
              <a:extLst>
                <a:ext uri="{FF2B5EF4-FFF2-40B4-BE49-F238E27FC236}">
                  <a16:creationId xmlns:a16="http://schemas.microsoft.com/office/drawing/2014/main" id="{30C12E26-85A8-4FCC-8B6E-AF348DFDE8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025" y="1614"/>
              <a:ext cx="12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DI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63" name="Rectangle 49">
              <a:extLst>
                <a:ext uri="{FF2B5EF4-FFF2-40B4-BE49-F238E27FC236}">
                  <a16:creationId xmlns:a16="http://schemas.microsoft.com/office/drawing/2014/main" id="{24ECFF5F-7888-482D-81C7-A77D55801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" y="1680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64" name="Rectangle 50">
              <a:extLst>
                <a:ext uri="{FF2B5EF4-FFF2-40B4-BE49-F238E27FC236}">
                  <a16:creationId xmlns:a16="http://schemas.microsoft.com/office/drawing/2014/main" id="{7DF7A8BF-C2C5-40F9-8934-CE665E6D16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116" y="1552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65" name="Rectangle 51">
              <a:extLst>
                <a:ext uri="{FF2B5EF4-FFF2-40B4-BE49-F238E27FC236}">
                  <a16:creationId xmlns:a16="http://schemas.microsoft.com/office/drawing/2014/main" id="{E8F23C0A-A3C4-4848-89BF-6FEB421FC5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120" y="1490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66" name="Rectangle 52">
              <a:extLst>
                <a:ext uri="{FF2B5EF4-FFF2-40B4-BE49-F238E27FC236}">
                  <a16:creationId xmlns:a16="http://schemas.microsoft.com/office/drawing/2014/main" id="{54E16360-E1D1-47E5-A10E-1A4568A79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118" y="1424"/>
              <a:ext cx="6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67" name="Rectangle 53">
              <a:extLst>
                <a:ext uri="{FF2B5EF4-FFF2-40B4-BE49-F238E27FC236}">
                  <a16:creationId xmlns:a16="http://schemas.microsoft.com/office/drawing/2014/main" id="{143812F6-E1D7-4665-84C1-7D19EF29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590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68" name="Rectangle 54">
              <a:extLst>
                <a:ext uri="{FF2B5EF4-FFF2-40B4-BE49-F238E27FC236}">
                  <a16:creationId xmlns:a16="http://schemas.microsoft.com/office/drawing/2014/main" id="{78E9DE25-25D4-4C4E-8439-67BD60B99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564"/>
              <a:ext cx="10" cy="15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69" name="Rectangle 55">
              <a:extLst>
                <a:ext uri="{FF2B5EF4-FFF2-40B4-BE49-F238E27FC236}">
                  <a16:creationId xmlns:a16="http://schemas.microsoft.com/office/drawing/2014/main" id="{E62E56FB-6F87-4873-9210-45C8ADBD5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543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0" name="Rectangle 56">
              <a:extLst>
                <a:ext uri="{FF2B5EF4-FFF2-40B4-BE49-F238E27FC236}">
                  <a16:creationId xmlns:a16="http://schemas.microsoft.com/office/drawing/2014/main" id="{C4A11FB8-7D08-46F0-A0C2-9B30F8603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517"/>
              <a:ext cx="10" cy="1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1" name="Rectangle 57">
              <a:extLst>
                <a:ext uri="{FF2B5EF4-FFF2-40B4-BE49-F238E27FC236}">
                  <a16:creationId xmlns:a16="http://schemas.microsoft.com/office/drawing/2014/main" id="{35957242-B087-44BA-BDD4-3427DDB7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" y="1507"/>
              <a:ext cx="11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2" name="Rectangle 58">
              <a:extLst>
                <a:ext uri="{FF2B5EF4-FFF2-40B4-BE49-F238E27FC236}">
                  <a16:creationId xmlns:a16="http://schemas.microsoft.com/office/drawing/2014/main" id="{4AE9A02A-C0F7-42A1-BEDE-E13AA8AD8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" y="1507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3" name="Rectangle 59">
              <a:extLst>
                <a:ext uri="{FF2B5EF4-FFF2-40B4-BE49-F238E27FC236}">
                  <a16:creationId xmlns:a16="http://schemas.microsoft.com/office/drawing/2014/main" id="{698BCF8B-7E54-42E3-B13B-E5CB184A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1" y="1507"/>
              <a:ext cx="15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4" name="Rectangle 60">
              <a:extLst>
                <a:ext uri="{FF2B5EF4-FFF2-40B4-BE49-F238E27FC236}">
                  <a16:creationId xmlns:a16="http://schemas.microsoft.com/office/drawing/2014/main" id="{54840A31-643E-4D12-BA26-5802FCAF0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1507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5" name="Rectangle 61">
              <a:extLst>
                <a:ext uri="{FF2B5EF4-FFF2-40B4-BE49-F238E27FC236}">
                  <a16:creationId xmlns:a16="http://schemas.microsoft.com/office/drawing/2014/main" id="{AE5598A7-C859-4644-BA5B-9BD7343B6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" y="1507"/>
              <a:ext cx="11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6" name="Rectangle 62">
              <a:extLst>
                <a:ext uri="{FF2B5EF4-FFF2-40B4-BE49-F238E27FC236}">
                  <a16:creationId xmlns:a16="http://schemas.microsoft.com/office/drawing/2014/main" id="{3E1CDC5D-9916-4381-9B3E-D5D280482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3" y="1507"/>
              <a:ext cx="15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7" name="Rectangle 63">
              <a:extLst>
                <a:ext uri="{FF2B5EF4-FFF2-40B4-BE49-F238E27FC236}">
                  <a16:creationId xmlns:a16="http://schemas.microsoft.com/office/drawing/2014/main" id="{C7EEE993-EC62-424F-A761-7C3096A85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9" y="1507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8" name="Rectangle 64">
              <a:extLst>
                <a:ext uri="{FF2B5EF4-FFF2-40B4-BE49-F238E27FC236}">
                  <a16:creationId xmlns:a16="http://schemas.microsoft.com/office/drawing/2014/main" id="{66C9D563-CC1B-4118-BB0F-151658BC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1507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79" name="Rectangle 65">
              <a:extLst>
                <a:ext uri="{FF2B5EF4-FFF2-40B4-BE49-F238E27FC236}">
                  <a16:creationId xmlns:a16="http://schemas.microsoft.com/office/drawing/2014/main" id="{19701771-E98C-4954-B416-70B25056E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" y="1517"/>
              <a:ext cx="10" cy="1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80" name="Rectangle 66">
              <a:extLst>
                <a:ext uri="{FF2B5EF4-FFF2-40B4-BE49-F238E27FC236}">
                  <a16:creationId xmlns:a16="http://schemas.microsoft.com/office/drawing/2014/main" id="{39AB0D91-FB45-4677-B49D-68079533D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" y="1538"/>
              <a:ext cx="10" cy="15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81" name="Rectangle 67">
              <a:extLst>
                <a:ext uri="{FF2B5EF4-FFF2-40B4-BE49-F238E27FC236}">
                  <a16:creationId xmlns:a16="http://schemas.microsoft.com/office/drawing/2014/main" id="{087D92FA-13A2-48F6-81FB-90699BAE5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" y="1564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82" name="Rectangle 68">
              <a:extLst>
                <a:ext uri="{FF2B5EF4-FFF2-40B4-BE49-F238E27FC236}">
                  <a16:creationId xmlns:a16="http://schemas.microsoft.com/office/drawing/2014/main" id="{DE3D8659-A256-447F-804D-0340E8217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" y="1590"/>
              <a:ext cx="10" cy="10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83" name="Rectangle 69">
              <a:extLst>
                <a:ext uri="{FF2B5EF4-FFF2-40B4-BE49-F238E27FC236}">
                  <a16:creationId xmlns:a16="http://schemas.microsoft.com/office/drawing/2014/main" id="{3C2B97A0-2509-4F2D-8D3D-C6778C222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" y="1605"/>
              <a:ext cx="9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84" name="Rectangle 70">
              <a:extLst>
                <a:ext uri="{FF2B5EF4-FFF2-40B4-BE49-F238E27FC236}">
                  <a16:creationId xmlns:a16="http://schemas.microsoft.com/office/drawing/2014/main" id="{4146E043-4D01-4DCD-993D-59A5FB5BC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7" y="1203"/>
              <a:ext cx="1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85" name="Rectangle 71">
              <a:extLst>
                <a:ext uri="{FF2B5EF4-FFF2-40B4-BE49-F238E27FC236}">
                  <a16:creationId xmlns:a16="http://schemas.microsoft.com/office/drawing/2014/main" id="{9605C056-641A-4B8B-A866-5FF106A7D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" y="1275"/>
              <a:ext cx="11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dot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86" name="Rectangle 72">
              <a:extLst>
                <a:ext uri="{FF2B5EF4-FFF2-40B4-BE49-F238E27FC236}">
                  <a16:creationId xmlns:a16="http://schemas.microsoft.com/office/drawing/2014/main" id="{4D2916CB-D0FB-44F0-8DCF-D1EF975FD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" y="1203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= -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87" name="Rectangle 73">
              <a:extLst>
                <a:ext uri="{FF2B5EF4-FFF2-40B4-BE49-F238E27FC236}">
                  <a16:creationId xmlns:a16="http://schemas.microsoft.com/office/drawing/2014/main" id="{CD66E41A-5A81-4175-86C8-FF96B3D02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" y="1202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88" name="Rectangle 74">
              <a:extLst>
                <a:ext uri="{FF2B5EF4-FFF2-40B4-BE49-F238E27FC236}">
                  <a16:creationId xmlns:a16="http://schemas.microsoft.com/office/drawing/2014/main" id="{62835B40-5E35-4423-AC9B-6B20B29FE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616"/>
              <a:ext cx="1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89" name="Rectangle 75">
              <a:extLst>
                <a:ext uri="{FF2B5EF4-FFF2-40B4-BE49-F238E27FC236}">
                  <a16:creationId xmlns:a16="http://schemas.microsoft.com/office/drawing/2014/main" id="{D30709E2-8A62-4CEA-9961-18E0E121E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7" y="1693"/>
              <a:ext cx="11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dot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90" name="Rectangle 76">
              <a:extLst>
                <a:ext uri="{FF2B5EF4-FFF2-40B4-BE49-F238E27FC236}">
                  <a16:creationId xmlns:a16="http://schemas.microsoft.com/office/drawing/2014/main" id="{D8CE5986-0F7B-4A1A-99A6-E5ABED868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1616"/>
              <a:ext cx="14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=0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91" name="Rectangle 77">
              <a:extLst>
                <a:ext uri="{FF2B5EF4-FFF2-40B4-BE49-F238E27FC236}">
                  <a16:creationId xmlns:a16="http://schemas.microsoft.com/office/drawing/2014/main" id="{8F2C019C-7BAC-4A98-8A1E-B44BC2D0C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" y="1425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out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992" name="Line 78">
              <a:extLst>
                <a:ext uri="{FF2B5EF4-FFF2-40B4-BE49-F238E27FC236}">
                  <a16:creationId xmlns:a16="http://schemas.microsoft.com/office/drawing/2014/main" id="{AC86D0A2-B5F6-4BE0-BABC-105EE95EA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1945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93" name="Line 79">
              <a:extLst>
                <a:ext uri="{FF2B5EF4-FFF2-40B4-BE49-F238E27FC236}">
                  <a16:creationId xmlns:a16="http://schemas.microsoft.com/office/drawing/2014/main" id="{46BAF59D-E827-4398-884F-C44CD9994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1976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94" name="Line 80">
              <a:extLst>
                <a:ext uri="{FF2B5EF4-FFF2-40B4-BE49-F238E27FC236}">
                  <a16:creationId xmlns:a16="http://schemas.microsoft.com/office/drawing/2014/main" id="{F57E31B6-BB02-4AF2-9FA7-21ACBAFC5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007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95" name="Line 81">
              <a:extLst>
                <a:ext uri="{FF2B5EF4-FFF2-40B4-BE49-F238E27FC236}">
                  <a16:creationId xmlns:a16="http://schemas.microsoft.com/office/drawing/2014/main" id="{2EA366BC-484F-461C-B371-678D744F5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03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96" name="Line 82">
              <a:extLst>
                <a:ext uri="{FF2B5EF4-FFF2-40B4-BE49-F238E27FC236}">
                  <a16:creationId xmlns:a16="http://schemas.microsoft.com/office/drawing/2014/main" id="{56BE6F8B-15F8-4BA7-A917-9A16105A4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1945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97" name="Line 83">
              <a:extLst>
                <a:ext uri="{FF2B5EF4-FFF2-40B4-BE49-F238E27FC236}">
                  <a16:creationId xmlns:a16="http://schemas.microsoft.com/office/drawing/2014/main" id="{43ED5486-88E6-45C9-807C-093B32095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1976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98" name="Line 84">
              <a:extLst>
                <a:ext uri="{FF2B5EF4-FFF2-40B4-BE49-F238E27FC236}">
                  <a16:creationId xmlns:a16="http://schemas.microsoft.com/office/drawing/2014/main" id="{98568289-FC0D-4417-947B-39A6860FF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007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999" name="Line 85">
              <a:extLst>
                <a:ext uri="{FF2B5EF4-FFF2-40B4-BE49-F238E27FC236}">
                  <a16:creationId xmlns:a16="http://schemas.microsoft.com/office/drawing/2014/main" id="{432F7C1B-91DA-4B29-8C18-23535F02B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03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00" name="Rectangle 86">
              <a:extLst>
                <a:ext uri="{FF2B5EF4-FFF2-40B4-BE49-F238E27FC236}">
                  <a16:creationId xmlns:a16="http://schemas.microsoft.com/office/drawing/2014/main" id="{BF73BB55-5B75-4259-BF85-B00FD8C13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" y="1616"/>
              <a:ext cx="1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01" name="Rectangle 87">
              <a:extLst>
                <a:ext uri="{FF2B5EF4-FFF2-40B4-BE49-F238E27FC236}">
                  <a16:creationId xmlns:a16="http://schemas.microsoft.com/office/drawing/2014/main" id="{50F45EF9-B827-4F56-BB1F-6D6F4B4F5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1693"/>
              <a:ext cx="11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dot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02" name="Rectangle 88">
              <a:extLst>
                <a:ext uri="{FF2B5EF4-FFF2-40B4-BE49-F238E27FC236}">
                  <a16:creationId xmlns:a16="http://schemas.microsoft.com/office/drawing/2014/main" id="{2B38FD2B-1FCC-4EF5-B8B7-E50FC5D01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" y="1616"/>
              <a:ext cx="14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=0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03" name="Rectangle 89">
              <a:extLst>
                <a:ext uri="{FF2B5EF4-FFF2-40B4-BE49-F238E27FC236}">
                  <a16:creationId xmlns:a16="http://schemas.microsoft.com/office/drawing/2014/main" id="{629B939B-D8E3-4A17-80F8-1EC1B4C05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724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out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04" name="Rectangle 90">
              <a:extLst>
                <a:ext uri="{FF2B5EF4-FFF2-40B4-BE49-F238E27FC236}">
                  <a16:creationId xmlns:a16="http://schemas.microsoft.com/office/drawing/2014/main" id="{2C6CEE59-EF0E-4075-B7ED-A85840705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1724"/>
              <a:ext cx="9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4211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005" name="Freeform 91">
              <a:extLst>
                <a:ext uri="{FF2B5EF4-FFF2-40B4-BE49-F238E27FC236}">
                  <a16:creationId xmlns:a16="http://schemas.microsoft.com/office/drawing/2014/main" id="{5BD6E0AB-6898-4F8D-AEE6-3117E5F21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" y="1646"/>
              <a:ext cx="87" cy="103"/>
            </a:xfrm>
            <a:custGeom>
              <a:avLst/>
              <a:gdLst>
                <a:gd name="T0" fmla="*/ 77 w 87"/>
                <a:gd name="T1" fmla="*/ 0 h 103"/>
                <a:gd name="T2" fmla="*/ 0 w 87"/>
                <a:gd name="T3" fmla="*/ 93 h 103"/>
                <a:gd name="T4" fmla="*/ 10 w 87"/>
                <a:gd name="T5" fmla="*/ 103 h 103"/>
                <a:gd name="T6" fmla="*/ 87 w 87"/>
                <a:gd name="T7" fmla="*/ 11 h 103"/>
                <a:gd name="T8" fmla="*/ 77 w 87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" h="103">
                  <a:moveTo>
                    <a:pt x="77" y="0"/>
                  </a:moveTo>
                  <a:lnTo>
                    <a:pt x="0" y="93"/>
                  </a:lnTo>
                  <a:lnTo>
                    <a:pt x="10" y="103"/>
                  </a:lnTo>
                  <a:lnTo>
                    <a:pt x="87" y="11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06" name="Freeform 92">
              <a:extLst>
                <a:ext uri="{FF2B5EF4-FFF2-40B4-BE49-F238E27FC236}">
                  <a16:creationId xmlns:a16="http://schemas.microsoft.com/office/drawing/2014/main" id="{547E6CCB-32D4-46F5-8ED9-907AD10D5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" y="1621"/>
              <a:ext cx="77" cy="87"/>
            </a:xfrm>
            <a:custGeom>
              <a:avLst/>
              <a:gdLst>
                <a:gd name="T0" fmla="*/ 77 w 77"/>
                <a:gd name="T1" fmla="*/ 0 h 87"/>
                <a:gd name="T2" fmla="*/ 0 w 77"/>
                <a:gd name="T3" fmla="*/ 41 h 87"/>
                <a:gd name="T4" fmla="*/ 0 w 77"/>
                <a:gd name="T5" fmla="*/ 41 h 87"/>
                <a:gd name="T6" fmla="*/ 0 w 77"/>
                <a:gd name="T7" fmla="*/ 41 h 87"/>
                <a:gd name="T8" fmla="*/ 5 w 77"/>
                <a:gd name="T9" fmla="*/ 41 h 87"/>
                <a:gd name="T10" fmla="*/ 5 w 77"/>
                <a:gd name="T11" fmla="*/ 41 h 87"/>
                <a:gd name="T12" fmla="*/ 10 w 77"/>
                <a:gd name="T13" fmla="*/ 41 h 87"/>
                <a:gd name="T14" fmla="*/ 10 w 77"/>
                <a:gd name="T15" fmla="*/ 46 h 87"/>
                <a:gd name="T16" fmla="*/ 10 w 77"/>
                <a:gd name="T17" fmla="*/ 46 h 87"/>
                <a:gd name="T18" fmla="*/ 15 w 77"/>
                <a:gd name="T19" fmla="*/ 46 h 87"/>
                <a:gd name="T20" fmla="*/ 15 w 77"/>
                <a:gd name="T21" fmla="*/ 46 h 87"/>
                <a:gd name="T22" fmla="*/ 20 w 77"/>
                <a:gd name="T23" fmla="*/ 46 h 87"/>
                <a:gd name="T24" fmla="*/ 20 w 77"/>
                <a:gd name="T25" fmla="*/ 51 h 87"/>
                <a:gd name="T26" fmla="*/ 20 w 77"/>
                <a:gd name="T27" fmla="*/ 51 h 87"/>
                <a:gd name="T28" fmla="*/ 25 w 77"/>
                <a:gd name="T29" fmla="*/ 51 h 87"/>
                <a:gd name="T30" fmla="*/ 25 w 77"/>
                <a:gd name="T31" fmla="*/ 51 h 87"/>
                <a:gd name="T32" fmla="*/ 30 w 77"/>
                <a:gd name="T33" fmla="*/ 51 h 87"/>
                <a:gd name="T34" fmla="*/ 30 w 77"/>
                <a:gd name="T35" fmla="*/ 56 h 87"/>
                <a:gd name="T36" fmla="*/ 30 w 77"/>
                <a:gd name="T37" fmla="*/ 56 h 87"/>
                <a:gd name="T38" fmla="*/ 36 w 77"/>
                <a:gd name="T39" fmla="*/ 56 h 87"/>
                <a:gd name="T40" fmla="*/ 36 w 77"/>
                <a:gd name="T41" fmla="*/ 61 h 87"/>
                <a:gd name="T42" fmla="*/ 36 w 77"/>
                <a:gd name="T43" fmla="*/ 61 h 87"/>
                <a:gd name="T44" fmla="*/ 36 w 77"/>
                <a:gd name="T45" fmla="*/ 61 h 87"/>
                <a:gd name="T46" fmla="*/ 41 w 77"/>
                <a:gd name="T47" fmla="*/ 61 h 87"/>
                <a:gd name="T48" fmla="*/ 41 w 77"/>
                <a:gd name="T49" fmla="*/ 67 h 87"/>
                <a:gd name="T50" fmla="*/ 41 w 77"/>
                <a:gd name="T51" fmla="*/ 67 h 87"/>
                <a:gd name="T52" fmla="*/ 46 w 77"/>
                <a:gd name="T53" fmla="*/ 72 h 87"/>
                <a:gd name="T54" fmla="*/ 46 w 77"/>
                <a:gd name="T55" fmla="*/ 72 h 87"/>
                <a:gd name="T56" fmla="*/ 46 w 77"/>
                <a:gd name="T57" fmla="*/ 72 h 87"/>
                <a:gd name="T58" fmla="*/ 46 w 77"/>
                <a:gd name="T59" fmla="*/ 77 h 87"/>
                <a:gd name="T60" fmla="*/ 51 w 77"/>
                <a:gd name="T61" fmla="*/ 77 h 87"/>
                <a:gd name="T62" fmla="*/ 51 w 77"/>
                <a:gd name="T63" fmla="*/ 77 h 87"/>
                <a:gd name="T64" fmla="*/ 51 w 77"/>
                <a:gd name="T65" fmla="*/ 82 h 87"/>
                <a:gd name="T66" fmla="*/ 51 w 77"/>
                <a:gd name="T67" fmla="*/ 82 h 87"/>
                <a:gd name="T68" fmla="*/ 51 w 77"/>
                <a:gd name="T69" fmla="*/ 87 h 87"/>
                <a:gd name="T70" fmla="*/ 77 w 77"/>
                <a:gd name="T71" fmla="*/ 0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7" h="87">
                  <a:moveTo>
                    <a:pt x="77" y="0"/>
                  </a:moveTo>
                  <a:lnTo>
                    <a:pt x="0" y="41"/>
                  </a:lnTo>
                  <a:lnTo>
                    <a:pt x="5" y="41"/>
                  </a:lnTo>
                  <a:lnTo>
                    <a:pt x="10" y="41"/>
                  </a:lnTo>
                  <a:lnTo>
                    <a:pt x="10" y="46"/>
                  </a:lnTo>
                  <a:lnTo>
                    <a:pt x="15" y="46"/>
                  </a:lnTo>
                  <a:lnTo>
                    <a:pt x="20" y="46"/>
                  </a:lnTo>
                  <a:lnTo>
                    <a:pt x="20" y="51"/>
                  </a:lnTo>
                  <a:lnTo>
                    <a:pt x="25" y="51"/>
                  </a:lnTo>
                  <a:lnTo>
                    <a:pt x="30" y="51"/>
                  </a:lnTo>
                  <a:lnTo>
                    <a:pt x="30" y="56"/>
                  </a:lnTo>
                  <a:lnTo>
                    <a:pt x="36" y="56"/>
                  </a:lnTo>
                  <a:lnTo>
                    <a:pt x="36" y="61"/>
                  </a:lnTo>
                  <a:lnTo>
                    <a:pt x="41" y="61"/>
                  </a:lnTo>
                  <a:lnTo>
                    <a:pt x="41" y="67"/>
                  </a:lnTo>
                  <a:lnTo>
                    <a:pt x="46" y="72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1" y="82"/>
                  </a:lnTo>
                  <a:lnTo>
                    <a:pt x="51" y="87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07" name="Freeform 93">
              <a:extLst>
                <a:ext uri="{FF2B5EF4-FFF2-40B4-BE49-F238E27FC236}">
                  <a16:creationId xmlns:a16="http://schemas.microsoft.com/office/drawing/2014/main" id="{A0053199-61CE-4641-AED7-DA8DCFE32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1646"/>
              <a:ext cx="87" cy="103"/>
            </a:xfrm>
            <a:custGeom>
              <a:avLst/>
              <a:gdLst>
                <a:gd name="T0" fmla="*/ 0 w 87"/>
                <a:gd name="T1" fmla="*/ 11 h 103"/>
                <a:gd name="T2" fmla="*/ 77 w 87"/>
                <a:gd name="T3" fmla="*/ 103 h 103"/>
                <a:gd name="T4" fmla="*/ 87 w 87"/>
                <a:gd name="T5" fmla="*/ 93 h 103"/>
                <a:gd name="T6" fmla="*/ 10 w 87"/>
                <a:gd name="T7" fmla="*/ 0 h 103"/>
                <a:gd name="T8" fmla="*/ 0 w 87"/>
                <a:gd name="T9" fmla="*/ 11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" h="103">
                  <a:moveTo>
                    <a:pt x="0" y="11"/>
                  </a:moveTo>
                  <a:lnTo>
                    <a:pt x="77" y="103"/>
                  </a:lnTo>
                  <a:lnTo>
                    <a:pt x="87" y="93"/>
                  </a:lnTo>
                  <a:lnTo>
                    <a:pt x="1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08" name="Freeform 94">
              <a:extLst>
                <a:ext uri="{FF2B5EF4-FFF2-40B4-BE49-F238E27FC236}">
                  <a16:creationId xmlns:a16="http://schemas.microsoft.com/office/drawing/2014/main" id="{B470AD92-DF3E-41B1-95F2-9AECBDA4C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1621"/>
              <a:ext cx="83" cy="87"/>
            </a:xfrm>
            <a:custGeom>
              <a:avLst/>
              <a:gdLst>
                <a:gd name="T0" fmla="*/ 0 w 83"/>
                <a:gd name="T1" fmla="*/ 0 h 87"/>
                <a:gd name="T2" fmla="*/ 26 w 83"/>
                <a:gd name="T3" fmla="*/ 87 h 87"/>
                <a:gd name="T4" fmla="*/ 26 w 83"/>
                <a:gd name="T5" fmla="*/ 87 h 87"/>
                <a:gd name="T6" fmla="*/ 26 w 83"/>
                <a:gd name="T7" fmla="*/ 82 h 87"/>
                <a:gd name="T8" fmla="*/ 31 w 83"/>
                <a:gd name="T9" fmla="*/ 82 h 87"/>
                <a:gd name="T10" fmla="*/ 31 w 83"/>
                <a:gd name="T11" fmla="*/ 77 h 87"/>
                <a:gd name="T12" fmla="*/ 31 w 83"/>
                <a:gd name="T13" fmla="*/ 77 h 87"/>
                <a:gd name="T14" fmla="*/ 31 w 83"/>
                <a:gd name="T15" fmla="*/ 77 h 87"/>
                <a:gd name="T16" fmla="*/ 31 w 83"/>
                <a:gd name="T17" fmla="*/ 72 h 87"/>
                <a:gd name="T18" fmla="*/ 36 w 83"/>
                <a:gd name="T19" fmla="*/ 72 h 87"/>
                <a:gd name="T20" fmla="*/ 36 w 83"/>
                <a:gd name="T21" fmla="*/ 72 h 87"/>
                <a:gd name="T22" fmla="*/ 36 w 83"/>
                <a:gd name="T23" fmla="*/ 67 h 87"/>
                <a:gd name="T24" fmla="*/ 41 w 83"/>
                <a:gd name="T25" fmla="*/ 67 h 87"/>
                <a:gd name="T26" fmla="*/ 41 w 83"/>
                <a:gd name="T27" fmla="*/ 61 h 87"/>
                <a:gd name="T28" fmla="*/ 41 w 83"/>
                <a:gd name="T29" fmla="*/ 61 h 87"/>
                <a:gd name="T30" fmla="*/ 41 w 83"/>
                <a:gd name="T31" fmla="*/ 61 h 87"/>
                <a:gd name="T32" fmla="*/ 47 w 83"/>
                <a:gd name="T33" fmla="*/ 61 h 87"/>
                <a:gd name="T34" fmla="*/ 47 w 83"/>
                <a:gd name="T35" fmla="*/ 56 h 87"/>
                <a:gd name="T36" fmla="*/ 47 w 83"/>
                <a:gd name="T37" fmla="*/ 56 h 87"/>
                <a:gd name="T38" fmla="*/ 52 w 83"/>
                <a:gd name="T39" fmla="*/ 56 h 87"/>
                <a:gd name="T40" fmla="*/ 52 w 83"/>
                <a:gd name="T41" fmla="*/ 51 h 87"/>
                <a:gd name="T42" fmla="*/ 52 w 83"/>
                <a:gd name="T43" fmla="*/ 51 h 87"/>
                <a:gd name="T44" fmla="*/ 57 w 83"/>
                <a:gd name="T45" fmla="*/ 51 h 87"/>
                <a:gd name="T46" fmla="*/ 57 w 83"/>
                <a:gd name="T47" fmla="*/ 51 h 87"/>
                <a:gd name="T48" fmla="*/ 62 w 83"/>
                <a:gd name="T49" fmla="*/ 51 h 87"/>
                <a:gd name="T50" fmla="*/ 62 w 83"/>
                <a:gd name="T51" fmla="*/ 46 h 87"/>
                <a:gd name="T52" fmla="*/ 62 w 83"/>
                <a:gd name="T53" fmla="*/ 46 h 87"/>
                <a:gd name="T54" fmla="*/ 67 w 83"/>
                <a:gd name="T55" fmla="*/ 46 h 87"/>
                <a:gd name="T56" fmla="*/ 67 w 83"/>
                <a:gd name="T57" fmla="*/ 46 h 87"/>
                <a:gd name="T58" fmla="*/ 72 w 83"/>
                <a:gd name="T59" fmla="*/ 46 h 87"/>
                <a:gd name="T60" fmla="*/ 72 w 83"/>
                <a:gd name="T61" fmla="*/ 41 h 87"/>
                <a:gd name="T62" fmla="*/ 72 w 83"/>
                <a:gd name="T63" fmla="*/ 41 h 87"/>
                <a:gd name="T64" fmla="*/ 77 w 83"/>
                <a:gd name="T65" fmla="*/ 41 h 87"/>
                <a:gd name="T66" fmla="*/ 77 w 83"/>
                <a:gd name="T67" fmla="*/ 41 h 87"/>
                <a:gd name="T68" fmla="*/ 83 w 83"/>
                <a:gd name="T69" fmla="*/ 41 h 87"/>
                <a:gd name="T70" fmla="*/ 0 w 83"/>
                <a:gd name="T71" fmla="*/ 0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3" h="87">
                  <a:moveTo>
                    <a:pt x="0" y="0"/>
                  </a:moveTo>
                  <a:lnTo>
                    <a:pt x="26" y="87"/>
                  </a:lnTo>
                  <a:lnTo>
                    <a:pt x="26" y="82"/>
                  </a:lnTo>
                  <a:lnTo>
                    <a:pt x="31" y="82"/>
                  </a:lnTo>
                  <a:lnTo>
                    <a:pt x="31" y="77"/>
                  </a:lnTo>
                  <a:lnTo>
                    <a:pt x="31" y="72"/>
                  </a:lnTo>
                  <a:lnTo>
                    <a:pt x="36" y="72"/>
                  </a:lnTo>
                  <a:lnTo>
                    <a:pt x="36" y="67"/>
                  </a:lnTo>
                  <a:lnTo>
                    <a:pt x="41" y="67"/>
                  </a:lnTo>
                  <a:lnTo>
                    <a:pt x="41" y="61"/>
                  </a:lnTo>
                  <a:lnTo>
                    <a:pt x="47" y="61"/>
                  </a:lnTo>
                  <a:lnTo>
                    <a:pt x="47" y="56"/>
                  </a:lnTo>
                  <a:lnTo>
                    <a:pt x="52" y="56"/>
                  </a:lnTo>
                  <a:lnTo>
                    <a:pt x="52" y="51"/>
                  </a:lnTo>
                  <a:lnTo>
                    <a:pt x="57" y="51"/>
                  </a:lnTo>
                  <a:lnTo>
                    <a:pt x="62" y="51"/>
                  </a:lnTo>
                  <a:lnTo>
                    <a:pt x="62" y="46"/>
                  </a:lnTo>
                  <a:lnTo>
                    <a:pt x="67" y="46"/>
                  </a:lnTo>
                  <a:lnTo>
                    <a:pt x="72" y="46"/>
                  </a:lnTo>
                  <a:lnTo>
                    <a:pt x="72" y="41"/>
                  </a:lnTo>
                  <a:lnTo>
                    <a:pt x="77" y="41"/>
                  </a:lnTo>
                  <a:lnTo>
                    <a:pt x="83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09" name="Line 95">
              <a:extLst>
                <a:ext uri="{FF2B5EF4-FFF2-40B4-BE49-F238E27FC236}">
                  <a16:creationId xmlns:a16="http://schemas.microsoft.com/office/drawing/2014/main" id="{6965EF81-CA4C-4DA7-8557-14CB374F3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1945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10" name="Line 96">
              <a:extLst>
                <a:ext uri="{FF2B5EF4-FFF2-40B4-BE49-F238E27FC236}">
                  <a16:creationId xmlns:a16="http://schemas.microsoft.com/office/drawing/2014/main" id="{28AA83F5-6B20-46CE-BFC1-1AC68CB80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1976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11" name="Line 97">
              <a:extLst>
                <a:ext uri="{FF2B5EF4-FFF2-40B4-BE49-F238E27FC236}">
                  <a16:creationId xmlns:a16="http://schemas.microsoft.com/office/drawing/2014/main" id="{44AC78EF-09F3-44E3-AC37-5BDE4C0895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007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012" name="Line 98">
              <a:extLst>
                <a:ext uri="{FF2B5EF4-FFF2-40B4-BE49-F238E27FC236}">
                  <a16:creationId xmlns:a16="http://schemas.microsoft.com/office/drawing/2014/main" id="{9D31FE51-59B0-4B28-A5BC-17ADD58D3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03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7116" name="Line 99">
            <a:extLst>
              <a:ext uri="{FF2B5EF4-FFF2-40B4-BE49-F238E27FC236}">
                <a16:creationId xmlns:a16="http://schemas.microsoft.com/office/drawing/2014/main" id="{E7D1DE3B-AEBC-4BDE-8C59-085915C42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3292475"/>
            <a:ext cx="0" cy="7938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117" name="Line 100">
            <a:extLst>
              <a:ext uri="{FF2B5EF4-FFF2-40B4-BE49-F238E27FC236}">
                <a16:creationId xmlns:a16="http://schemas.microsoft.com/office/drawing/2014/main" id="{75DBA9FA-40D2-4865-93D8-C2197D30C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3341688"/>
            <a:ext cx="0" cy="7937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7118" name="Group 101">
            <a:extLst>
              <a:ext uri="{FF2B5EF4-FFF2-40B4-BE49-F238E27FC236}">
                <a16:creationId xmlns:a16="http://schemas.microsoft.com/office/drawing/2014/main" id="{F96E3CDD-C10A-4C3C-BBD0-89AA34FD65DA}"/>
              </a:ext>
            </a:extLst>
          </p:cNvPr>
          <p:cNvGrpSpPr>
            <a:grpSpLocks/>
          </p:cNvGrpSpPr>
          <p:nvPr/>
        </p:nvGrpSpPr>
        <p:grpSpPr bwMode="auto">
          <a:xfrm>
            <a:off x="3821113" y="3390900"/>
            <a:ext cx="5075237" cy="3028950"/>
            <a:chOff x="2055" y="2136"/>
            <a:chExt cx="3197" cy="1908"/>
          </a:xfrm>
        </p:grpSpPr>
        <p:grpSp>
          <p:nvGrpSpPr>
            <p:cNvPr id="47191" name="Group 102">
              <a:extLst>
                <a:ext uri="{FF2B5EF4-FFF2-40B4-BE49-F238E27FC236}">
                  <a16:creationId xmlns:a16="http://schemas.microsoft.com/office/drawing/2014/main" id="{93B5282D-0773-446D-A5FC-B59151DB0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7" y="2580"/>
              <a:ext cx="1057" cy="1464"/>
              <a:chOff x="3165" y="2580"/>
              <a:chExt cx="1057" cy="1464"/>
            </a:xfrm>
          </p:grpSpPr>
          <p:sp>
            <p:nvSpPr>
              <p:cNvPr id="47751" name="Rectangle 103">
                <a:extLst>
                  <a:ext uri="{FF2B5EF4-FFF2-40B4-BE49-F238E27FC236}">
                    <a16:creationId xmlns:a16="http://schemas.microsoft.com/office/drawing/2014/main" id="{2440BF48-F997-49FC-9A67-ED3CA8941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39"/>
                <a:ext cx="201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52" name="Rectangle 104">
                <a:extLst>
                  <a:ext uri="{FF2B5EF4-FFF2-40B4-BE49-F238E27FC236}">
                    <a16:creationId xmlns:a16="http://schemas.microsoft.com/office/drawing/2014/main" id="{4376DBB8-146F-43F8-922D-687F0A891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39"/>
                <a:ext cx="201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53" name="Rectangle 105">
                <a:extLst>
                  <a:ext uri="{FF2B5EF4-FFF2-40B4-BE49-F238E27FC236}">
                    <a16:creationId xmlns:a16="http://schemas.microsoft.com/office/drawing/2014/main" id="{7F115EAC-BEB1-41FA-B085-D23168850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44"/>
                <a:ext cx="201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54" name="Rectangle 106">
                <a:extLst>
                  <a:ext uri="{FF2B5EF4-FFF2-40B4-BE49-F238E27FC236}">
                    <a16:creationId xmlns:a16="http://schemas.microsoft.com/office/drawing/2014/main" id="{51CBE5EE-E093-4356-8D22-A09989AF4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49"/>
                <a:ext cx="201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55" name="Rectangle 107">
                <a:extLst>
                  <a:ext uri="{FF2B5EF4-FFF2-40B4-BE49-F238E27FC236}">
                    <a16:creationId xmlns:a16="http://schemas.microsoft.com/office/drawing/2014/main" id="{FC724671-284A-453D-8AFC-185A9E419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54"/>
                <a:ext cx="201" cy="10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56" name="Rectangle 108">
                <a:extLst>
                  <a:ext uri="{FF2B5EF4-FFF2-40B4-BE49-F238E27FC236}">
                    <a16:creationId xmlns:a16="http://schemas.microsoft.com/office/drawing/2014/main" id="{78FB7D54-F364-4FD0-B912-F674A14BF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59"/>
                <a:ext cx="201" cy="10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57" name="Rectangle 109">
                <a:extLst>
                  <a:ext uri="{FF2B5EF4-FFF2-40B4-BE49-F238E27FC236}">
                    <a16:creationId xmlns:a16="http://schemas.microsoft.com/office/drawing/2014/main" id="{4A633E77-05DC-4333-ABD3-7246A2598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64"/>
                <a:ext cx="201" cy="11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58" name="Rectangle 110">
                <a:extLst>
                  <a:ext uri="{FF2B5EF4-FFF2-40B4-BE49-F238E27FC236}">
                    <a16:creationId xmlns:a16="http://schemas.microsoft.com/office/drawing/2014/main" id="{49255ABF-5F65-4498-9D0E-885C16E10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69"/>
                <a:ext cx="201" cy="11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59" name="Rectangle 111">
                <a:extLst>
                  <a:ext uri="{FF2B5EF4-FFF2-40B4-BE49-F238E27FC236}">
                    <a16:creationId xmlns:a16="http://schemas.microsoft.com/office/drawing/2014/main" id="{B641DBA0-7C51-40D0-A85D-617922E1D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75"/>
                <a:ext cx="201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0" name="Rectangle 112">
                <a:extLst>
                  <a:ext uri="{FF2B5EF4-FFF2-40B4-BE49-F238E27FC236}">
                    <a16:creationId xmlns:a16="http://schemas.microsoft.com/office/drawing/2014/main" id="{2BF34522-200F-4D76-92E3-1F0092A7F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80"/>
                <a:ext cx="201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1" name="Rectangle 113">
                <a:extLst>
                  <a:ext uri="{FF2B5EF4-FFF2-40B4-BE49-F238E27FC236}">
                    <a16:creationId xmlns:a16="http://schemas.microsoft.com/office/drawing/2014/main" id="{D3DA16C8-AAEC-4C7A-94CE-141A13ABC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85"/>
                <a:ext cx="201" cy="10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2" name="Rectangle 114">
                <a:extLst>
                  <a:ext uri="{FF2B5EF4-FFF2-40B4-BE49-F238E27FC236}">
                    <a16:creationId xmlns:a16="http://schemas.microsoft.com/office/drawing/2014/main" id="{604F9B73-CB05-4A06-8665-D52764E2C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90"/>
                <a:ext cx="201" cy="10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3" name="Rectangle 115">
                <a:extLst>
                  <a:ext uri="{FF2B5EF4-FFF2-40B4-BE49-F238E27FC236}">
                    <a16:creationId xmlns:a16="http://schemas.microsoft.com/office/drawing/2014/main" id="{8A2B4128-93B3-45AB-973C-1B7036B4A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095"/>
                <a:ext cx="201" cy="11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4" name="Rectangle 116">
                <a:extLst>
                  <a:ext uri="{FF2B5EF4-FFF2-40B4-BE49-F238E27FC236}">
                    <a16:creationId xmlns:a16="http://schemas.microsoft.com/office/drawing/2014/main" id="{290C4720-827E-414B-B155-0B76B8003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00"/>
                <a:ext cx="201" cy="11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5" name="Rectangle 117">
                <a:extLst>
                  <a:ext uri="{FF2B5EF4-FFF2-40B4-BE49-F238E27FC236}">
                    <a16:creationId xmlns:a16="http://schemas.microsoft.com/office/drawing/2014/main" id="{4ED663E3-527E-4304-8D05-5EB30B4C0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06"/>
                <a:ext cx="201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6" name="Rectangle 118">
                <a:extLst>
                  <a:ext uri="{FF2B5EF4-FFF2-40B4-BE49-F238E27FC236}">
                    <a16:creationId xmlns:a16="http://schemas.microsoft.com/office/drawing/2014/main" id="{21551CC3-B6A9-41E7-AC44-827EF5774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11"/>
                <a:ext cx="201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7" name="Rectangle 119">
                <a:extLst>
                  <a:ext uri="{FF2B5EF4-FFF2-40B4-BE49-F238E27FC236}">
                    <a16:creationId xmlns:a16="http://schemas.microsoft.com/office/drawing/2014/main" id="{C62114A5-CD49-4843-86C0-A5055343F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16"/>
                <a:ext cx="201" cy="10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8" name="Rectangle 120">
                <a:extLst>
                  <a:ext uri="{FF2B5EF4-FFF2-40B4-BE49-F238E27FC236}">
                    <a16:creationId xmlns:a16="http://schemas.microsoft.com/office/drawing/2014/main" id="{7F9484DD-6ED5-4F18-AD9A-600CFC796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21"/>
                <a:ext cx="201" cy="10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69" name="Rectangle 121">
                <a:extLst>
                  <a:ext uri="{FF2B5EF4-FFF2-40B4-BE49-F238E27FC236}">
                    <a16:creationId xmlns:a16="http://schemas.microsoft.com/office/drawing/2014/main" id="{751F5C4C-2F22-43AF-BB22-90A81B77F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26"/>
                <a:ext cx="201" cy="10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0" name="Rectangle 122">
                <a:extLst>
                  <a:ext uri="{FF2B5EF4-FFF2-40B4-BE49-F238E27FC236}">
                    <a16:creationId xmlns:a16="http://schemas.microsoft.com/office/drawing/2014/main" id="{B0C6D567-6CB4-4D28-8494-A6C3F4BF9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31"/>
                <a:ext cx="201" cy="11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1" name="Rectangle 123">
                <a:extLst>
                  <a:ext uri="{FF2B5EF4-FFF2-40B4-BE49-F238E27FC236}">
                    <a16:creationId xmlns:a16="http://schemas.microsoft.com/office/drawing/2014/main" id="{A055FA78-DEE3-4697-B3E0-742B1A943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36"/>
                <a:ext cx="201" cy="11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2" name="Rectangle 124">
                <a:extLst>
                  <a:ext uri="{FF2B5EF4-FFF2-40B4-BE49-F238E27FC236}">
                    <a16:creationId xmlns:a16="http://schemas.microsoft.com/office/drawing/2014/main" id="{EA4048A6-30C6-4B2B-91D6-C24B4D51A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42"/>
                <a:ext cx="201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3" name="Rectangle 125">
                <a:extLst>
                  <a:ext uri="{FF2B5EF4-FFF2-40B4-BE49-F238E27FC236}">
                    <a16:creationId xmlns:a16="http://schemas.microsoft.com/office/drawing/2014/main" id="{E1A37239-4130-41D6-BE03-13CBB5A8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47"/>
                <a:ext cx="201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4" name="Rectangle 126">
                <a:extLst>
                  <a:ext uri="{FF2B5EF4-FFF2-40B4-BE49-F238E27FC236}">
                    <a16:creationId xmlns:a16="http://schemas.microsoft.com/office/drawing/2014/main" id="{8D87D126-ECF3-4162-B7CD-9C05F04C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52"/>
                <a:ext cx="201" cy="10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5" name="Rectangle 127">
                <a:extLst>
                  <a:ext uri="{FF2B5EF4-FFF2-40B4-BE49-F238E27FC236}">
                    <a16:creationId xmlns:a16="http://schemas.microsoft.com/office/drawing/2014/main" id="{47942D14-3108-4283-9D28-AD6B1BC5A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57"/>
                <a:ext cx="201" cy="10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6" name="Rectangle 128">
                <a:extLst>
                  <a:ext uri="{FF2B5EF4-FFF2-40B4-BE49-F238E27FC236}">
                    <a16:creationId xmlns:a16="http://schemas.microsoft.com/office/drawing/2014/main" id="{C200AFB0-5740-4681-872C-58BFA586A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62"/>
                <a:ext cx="201" cy="11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7" name="Rectangle 129">
                <a:extLst>
                  <a:ext uri="{FF2B5EF4-FFF2-40B4-BE49-F238E27FC236}">
                    <a16:creationId xmlns:a16="http://schemas.microsoft.com/office/drawing/2014/main" id="{5DAABA49-41FC-4FB3-A7CB-1E8639D5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67"/>
                <a:ext cx="201" cy="11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8" name="Rectangle 130">
                <a:extLst>
                  <a:ext uri="{FF2B5EF4-FFF2-40B4-BE49-F238E27FC236}">
                    <a16:creationId xmlns:a16="http://schemas.microsoft.com/office/drawing/2014/main" id="{6B6A342F-FC11-4DA9-A935-E600679CA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73"/>
                <a:ext cx="201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79" name="Rectangle 131">
                <a:extLst>
                  <a:ext uri="{FF2B5EF4-FFF2-40B4-BE49-F238E27FC236}">
                    <a16:creationId xmlns:a16="http://schemas.microsoft.com/office/drawing/2014/main" id="{C484BC89-CC8E-4794-BCA1-DEC83CF99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78"/>
                <a:ext cx="201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0" name="Rectangle 132">
                <a:extLst>
                  <a:ext uri="{FF2B5EF4-FFF2-40B4-BE49-F238E27FC236}">
                    <a16:creationId xmlns:a16="http://schemas.microsoft.com/office/drawing/2014/main" id="{1916B9AB-33CF-40CE-9FB8-8444D90AC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83"/>
                <a:ext cx="201" cy="10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1" name="Rectangle 133">
                <a:extLst>
                  <a:ext uri="{FF2B5EF4-FFF2-40B4-BE49-F238E27FC236}">
                    <a16:creationId xmlns:a16="http://schemas.microsoft.com/office/drawing/2014/main" id="{0E2D9C79-080A-42D6-B41D-FF4B68506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88"/>
                <a:ext cx="201" cy="10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2" name="Rectangle 134">
                <a:extLst>
                  <a:ext uri="{FF2B5EF4-FFF2-40B4-BE49-F238E27FC236}">
                    <a16:creationId xmlns:a16="http://schemas.microsoft.com/office/drawing/2014/main" id="{A2B6A4C5-C9E2-4C5E-8F33-675D8FC05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93"/>
                <a:ext cx="201" cy="11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3" name="Rectangle 135">
                <a:extLst>
                  <a:ext uri="{FF2B5EF4-FFF2-40B4-BE49-F238E27FC236}">
                    <a16:creationId xmlns:a16="http://schemas.microsoft.com/office/drawing/2014/main" id="{964C5536-2E8A-485A-886C-5D91A9573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198"/>
                <a:ext cx="201" cy="11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4" name="Rectangle 136">
                <a:extLst>
                  <a:ext uri="{FF2B5EF4-FFF2-40B4-BE49-F238E27FC236}">
                    <a16:creationId xmlns:a16="http://schemas.microsoft.com/office/drawing/2014/main" id="{251EBC56-B0B4-4B65-B9E4-70E5324DC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04"/>
                <a:ext cx="201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5" name="Rectangle 137">
                <a:extLst>
                  <a:ext uri="{FF2B5EF4-FFF2-40B4-BE49-F238E27FC236}">
                    <a16:creationId xmlns:a16="http://schemas.microsoft.com/office/drawing/2014/main" id="{A7944B42-4B21-4F1A-A22F-E45482153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09"/>
                <a:ext cx="201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6" name="Rectangle 138">
                <a:extLst>
                  <a:ext uri="{FF2B5EF4-FFF2-40B4-BE49-F238E27FC236}">
                    <a16:creationId xmlns:a16="http://schemas.microsoft.com/office/drawing/2014/main" id="{FF9AB078-5FF8-46DF-B273-76F5721C7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14"/>
                <a:ext cx="201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7" name="Rectangle 139">
                <a:extLst>
                  <a:ext uri="{FF2B5EF4-FFF2-40B4-BE49-F238E27FC236}">
                    <a16:creationId xmlns:a16="http://schemas.microsoft.com/office/drawing/2014/main" id="{DE14169A-74F6-4644-8AFA-BC20D45AA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19"/>
                <a:ext cx="201" cy="10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8" name="Rectangle 140">
                <a:extLst>
                  <a:ext uri="{FF2B5EF4-FFF2-40B4-BE49-F238E27FC236}">
                    <a16:creationId xmlns:a16="http://schemas.microsoft.com/office/drawing/2014/main" id="{197032B0-5C17-4A34-8EC6-83E0B791C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24"/>
                <a:ext cx="201" cy="10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89" name="Rectangle 141">
                <a:extLst>
                  <a:ext uri="{FF2B5EF4-FFF2-40B4-BE49-F238E27FC236}">
                    <a16:creationId xmlns:a16="http://schemas.microsoft.com/office/drawing/2014/main" id="{E4B74E89-6C6F-4900-A7B4-0B2E42CA8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29"/>
                <a:ext cx="201" cy="11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0" name="Rectangle 142">
                <a:extLst>
                  <a:ext uri="{FF2B5EF4-FFF2-40B4-BE49-F238E27FC236}">
                    <a16:creationId xmlns:a16="http://schemas.microsoft.com/office/drawing/2014/main" id="{6CA9E92B-295B-46BD-A39C-EA6DE9D60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34"/>
                <a:ext cx="201" cy="11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1" name="Rectangle 143">
                <a:extLst>
                  <a:ext uri="{FF2B5EF4-FFF2-40B4-BE49-F238E27FC236}">
                    <a16:creationId xmlns:a16="http://schemas.microsoft.com/office/drawing/2014/main" id="{5C483A3D-6AEC-450F-BFAC-19FD787C3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40"/>
                <a:ext cx="201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2" name="Rectangle 144">
                <a:extLst>
                  <a:ext uri="{FF2B5EF4-FFF2-40B4-BE49-F238E27FC236}">
                    <a16:creationId xmlns:a16="http://schemas.microsoft.com/office/drawing/2014/main" id="{16EAF47B-16BA-4C91-94A4-92BEF6BA6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45"/>
                <a:ext cx="201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3" name="Rectangle 145">
                <a:extLst>
                  <a:ext uri="{FF2B5EF4-FFF2-40B4-BE49-F238E27FC236}">
                    <a16:creationId xmlns:a16="http://schemas.microsoft.com/office/drawing/2014/main" id="{F61A82D4-3D14-485D-8470-3406E253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50"/>
                <a:ext cx="201" cy="10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4" name="Rectangle 146">
                <a:extLst>
                  <a:ext uri="{FF2B5EF4-FFF2-40B4-BE49-F238E27FC236}">
                    <a16:creationId xmlns:a16="http://schemas.microsoft.com/office/drawing/2014/main" id="{DF9640F9-9D66-4014-831D-050EBCDAB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55"/>
                <a:ext cx="201" cy="10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5" name="Rectangle 147">
                <a:extLst>
                  <a:ext uri="{FF2B5EF4-FFF2-40B4-BE49-F238E27FC236}">
                    <a16:creationId xmlns:a16="http://schemas.microsoft.com/office/drawing/2014/main" id="{057745A5-8D6F-4BBC-B629-CDDFD5D7A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60"/>
                <a:ext cx="201" cy="11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6" name="Rectangle 148">
                <a:extLst>
                  <a:ext uri="{FF2B5EF4-FFF2-40B4-BE49-F238E27FC236}">
                    <a16:creationId xmlns:a16="http://schemas.microsoft.com/office/drawing/2014/main" id="{8E0D0271-524F-444F-B9F0-65493C5E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65"/>
                <a:ext cx="201" cy="11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7" name="Rectangle 149">
                <a:extLst>
                  <a:ext uri="{FF2B5EF4-FFF2-40B4-BE49-F238E27FC236}">
                    <a16:creationId xmlns:a16="http://schemas.microsoft.com/office/drawing/2014/main" id="{6FCB11FE-7263-4FB5-8CBE-6E4B68E14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71"/>
                <a:ext cx="201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8" name="Rectangle 150">
                <a:extLst>
                  <a:ext uri="{FF2B5EF4-FFF2-40B4-BE49-F238E27FC236}">
                    <a16:creationId xmlns:a16="http://schemas.microsoft.com/office/drawing/2014/main" id="{57F0637F-055A-4D2D-9C6D-7F84208E3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76"/>
                <a:ext cx="201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99" name="Rectangle 151">
                <a:extLst>
                  <a:ext uri="{FF2B5EF4-FFF2-40B4-BE49-F238E27FC236}">
                    <a16:creationId xmlns:a16="http://schemas.microsoft.com/office/drawing/2014/main" id="{2F1F45E6-9E45-4F85-8DE0-7205CC85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81"/>
                <a:ext cx="201" cy="10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0" name="Rectangle 152">
                <a:extLst>
                  <a:ext uri="{FF2B5EF4-FFF2-40B4-BE49-F238E27FC236}">
                    <a16:creationId xmlns:a16="http://schemas.microsoft.com/office/drawing/2014/main" id="{84E1E97A-7A4F-4C08-BA8A-C6EB8655F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86"/>
                <a:ext cx="201" cy="10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1" name="Rectangle 153">
                <a:extLst>
                  <a:ext uri="{FF2B5EF4-FFF2-40B4-BE49-F238E27FC236}">
                    <a16:creationId xmlns:a16="http://schemas.microsoft.com/office/drawing/2014/main" id="{268086DB-CFC6-40C6-B1D9-BBEB1CC45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91"/>
                <a:ext cx="201" cy="10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2" name="Rectangle 154">
                <a:extLst>
                  <a:ext uri="{FF2B5EF4-FFF2-40B4-BE49-F238E27FC236}">
                    <a16:creationId xmlns:a16="http://schemas.microsoft.com/office/drawing/2014/main" id="{6B172690-C16D-4876-AD8E-6C01162BB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296"/>
                <a:ext cx="201" cy="11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3" name="Rectangle 155">
                <a:extLst>
                  <a:ext uri="{FF2B5EF4-FFF2-40B4-BE49-F238E27FC236}">
                    <a16:creationId xmlns:a16="http://schemas.microsoft.com/office/drawing/2014/main" id="{298F6819-8957-4D61-AB64-B88BC94E2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01"/>
                <a:ext cx="201" cy="11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4" name="Rectangle 156">
                <a:extLst>
                  <a:ext uri="{FF2B5EF4-FFF2-40B4-BE49-F238E27FC236}">
                    <a16:creationId xmlns:a16="http://schemas.microsoft.com/office/drawing/2014/main" id="{4AA8E5E7-82A5-4921-A65C-23E3FED52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07"/>
                <a:ext cx="201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5" name="Rectangle 157">
                <a:extLst>
                  <a:ext uri="{FF2B5EF4-FFF2-40B4-BE49-F238E27FC236}">
                    <a16:creationId xmlns:a16="http://schemas.microsoft.com/office/drawing/2014/main" id="{1013B8CA-5DF2-445A-8B1F-E28328B96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12"/>
                <a:ext cx="201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6" name="Rectangle 158">
                <a:extLst>
                  <a:ext uri="{FF2B5EF4-FFF2-40B4-BE49-F238E27FC236}">
                    <a16:creationId xmlns:a16="http://schemas.microsoft.com/office/drawing/2014/main" id="{4C35310C-69F7-4F13-A8B9-C415864B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17"/>
                <a:ext cx="201" cy="10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7" name="Rectangle 159">
                <a:extLst>
                  <a:ext uri="{FF2B5EF4-FFF2-40B4-BE49-F238E27FC236}">
                    <a16:creationId xmlns:a16="http://schemas.microsoft.com/office/drawing/2014/main" id="{7090285A-4475-4D8F-A911-38D8DEAD1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22"/>
                <a:ext cx="201" cy="10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8" name="Rectangle 160">
                <a:extLst>
                  <a:ext uri="{FF2B5EF4-FFF2-40B4-BE49-F238E27FC236}">
                    <a16:creationId xmlns:a16="http://schemas.microsoft.com/office/drawing/2014/main" id="{9D12D9D7-339F-44E9-9452-CB3017A2A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27"/>
                <a:ext cx="201" cy="11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09" name="Rectangle 161">
                <a:extLst>
                  <a:ext uri="{FF2B5EF4-FFF2-40B4-BE49-F238E27FC236}">
                    <a16:creationId xmlns:a16="http://schemas.microsoft.com/office/drawing/2014/main" id="{EDB6CC58-61BB-4AFD-AFF9-E6BE1D00C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32"/>
                <a:ext cx="201" cy="11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0" name="Rectangle 162">
                <a:extLst>
                  <a:ext uri="{FF2B5EF4-FFF2-40B4-BE49-F238E27FC236}">
                    <a16:creationId xmlns:a16="http://schemas.microsoft.com/office/drawing/2014/main" id="{623082DF-9954-4413-B5A7-393F73D84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38"/>
                <a:ext cx="201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1" name="Rectangle 163">
                <a:extLst>
                  <a:ext uri="{FF2B5EF4-FFF2-40B4-BE49-F238E27FC236}">
                    <a16:creationId xmlns:a16="http://schemas.microsoft.com/office/drawing/2014/main" id="{70423C0E-A070-4B4D-ACBB-A0C99DF9C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43"/>
                <a:ext cx="201" cy="10"/>
              </a:xfrm>
              <a:prstGeom prst="rect">
                <a:avLst/>
              </a:prstGeom>
              <a:solidFill>
                <a:srgbClr val="8B92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2" name="Rectangle 164">
                <a:extLst>
                  <a:ext uri="{FF2B5EF4-FFF2-40B4-BE49-F238E27FC236}">
                    <a16:creationId xmlns:a16="http://schemas.microsoft.com/office/drawing/2014/main" id="{8AC65A52-021C-4FC7-B836-4F0CD007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48"/>
                <a:ext cx="201" cy="10"/>
              </a:xfrm>
              <a:prstGeom prst="rect">
                <a:avLst/>
              </a:prstGeom>
              <a:solidFill>
                <a:srgbClr val="8C9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3" name="Rectangle 165">
                <a:extLst>
                  <a:ext uri="{FF2B5EF4-FFF2-40B4-BE49-F238E27FC236}">
                    <a16:creationId xmlns:a16="http://schemas.microsoft.com/office/drawing/2014/main" id="{C3E03C8A-757F-4D32-88F1-5D5B491B0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53"/>
                <a:ext cx="201" cy="10"/>
              </a:xfrm>
              <a:prstGeom prst="rect">
                <a:avLst/>
              </a:prstGeom>
              <a:solidFill>
                <a:srgbClr val="8F9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4" name="Rectangle 166">
                <a:extLst>
                  <a:ext uri="{FF2B5EF4-FFF2-40B4-BE49-F238E27FC236}">
                    <a16:creationId xmlns:a16="http://schemas.microsoft.com/office/drawing/2014/main" id="{7D588121-2E0A-447E-8029-AC9AD61ED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58"/>
                <a:ext cx="201" cy="11"/>
              </a:xfrm>
              <a:prstGeom prst="rect">
                <a:avLst/>
              </a:prstGeom>
              <a:solidFill>
                <a:srgbClr val="909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5" name="Rectangle 167">
                <a:extLst>
                  <a:ext uri="{FF2B5EF4-FFF2-40B4-BE49-F238E27FC236}">
                    <a16:creationId xmlns:a16="http://schemas.microsoft.com/office/drawing/2014/main" id="{9B386042-6C66-4E15-B005-F3C515B8E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63"/>
                <a:ext cx="201" cy="11"/>
              </a:xfrm>
              <a:prstGeom prst="rect">
                <a:avLst/>
              </a:prstGeom>
              <a:solidFill>
                <a:srgbClr val="929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6" name="Rectangle 168">
                <a:extLst>
                  <a:ext uri="{FF2B5EF4-FFF2-40B4-BE49-F238E27FC236}">
                    <a16:creationId xmlns:a16="http://schemas.microsoft.com/office/drawing/2014/main" id="{74EC87D7-759D-4BB8-BD05-A66B95D94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69"/>
                <a:ext cx="201" cy="10"/>
              </a:xfrm>
              <a:prstGeom prst="rect">
                <a:avLst/>
              </a:prstGeom>
              <a:solidFill>
                <a:srgbClr val="949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7" name="Rectangle 169">
                <a:extLst>
                  <a:ext uri="{FF2B5EF4-FFF2-40B4-BE49-F238E27FC236}">
                    <a16:creationId xmlns:a16="http://schemas.microsoft.com/office/drawing/2014/main" id="{611139D5-445F-4659-85A3-E5732C3CE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74"/>
                <a:ext cx="201" cy="10"/>
              </a:xfrm>
              <a:prstGeom prst="rect">
                <a:avLst/>
              </a:prstGeom>
              <a:solidFill>
                <a:srgbClr val="959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8" name="Rectangle 170">
                <a:extLst>
                  <a:ext uri="{FF2B5EF4-FFF2-40B4-BE49-F238E27FC236}">
                    <a16:creationId xmlns:a16="http://schemas.microsoft.com/office/drawing/2014/main" id="{911E7C4C-8874-4A4B-BBB5-BBB246BC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79"/>
                <a:ext cx="201" cy="10"/>
              </a:xfrm>
              <a:prstGeom prst="rect">
                <a:avLst/>
              </a:prstGeom>
              <a:solidFill>
                <a:srgbClr val="98A0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19" name="Rectangle 171">
                <a:extLst>
                  <a:ext uri="{FF2B5EF4-FFF2-40B4-BE49-F238E27FC236}">
                    <a16:creationId xmlns:a16="http://schemas.microsoft.com/office/drawing/2014/main" id="{4B16D554-DD92-44DC-9115-2C49CE614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84"/>
                <a:ext cx="201" cy="10"/>
              </a:xfrm>
              <a:prstGeom prst="rect">
                <a:avLst/>
              </a:prstGeom>
              <a:solidFill>
                <a:srgbClr val="9AA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0" name="Rectangle 172">
                <a:extLst>
                  <a:ext uri="{FF2B5EF4-FFF2-40B4-BE49-F238E27FC236}">
                    <a16:creationId xmlns:a16="http://schemas.microsoft.com/office/drawing/2014/main" id="{CB07F977-BBA0-4A05-B21B-A07C19D5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89"/>
                <a:ext cx="201" cy="10"/>
              </a:xfrm>
              <a:prstGeom prst="rect">
                <a:avLst/>
              </a:prstGeom>
              <a:solidFill>
                <a:srgbClr val="9DA4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1" name="Rectangle 173">
                <a:extLst>
                  <a:ext uri="{FF2B5EF4-FFF2-40B4-BE49-F238E27FC236}">
                    <a16:creationId xmlns:a16="http://schemas.microsoft.com/office/drawing/2014/main" id="{284DC18C-7C70-4090-A698-84B024F4E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94"/>
                <a:ext cx="201" cy="11"/>
              </a:xfrm>
              <a:prstGeom prst="rect">
                <a:avLst/>
              </a:prstGeom>
              <a:solidFill>
                <a:srgbClr val="9EA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2" name="Rectangle 174">
                <a:extLst>
                  <a:ext uri="{FF2B5EF4-FFF2-40B4-BE49-F238E27FC236}">
                    <a16:creationId xmlns:a16="http://schemas.microsoft.com/office/drawing/2014/main" id="{0C3B1F62-1E44-4037-957B-3BD0A2285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99"/>
                <a:ext cx="201" cy="11"/>
              </a:xfrm>
              <a:prstGeom prst="rect">
                <a:avLst/>
              </a:prstGeom>
              <a:solidFill>
                <a:srgbClr val="A0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3" name="Rectangle 175">
                <a:extLst>
                  <a:ext uri="{FF2B5EF4-FFF2-40B4-BE49-F238E27FC236}">
                    <a16:creationId xmlns:a16="http://schemas.microsoft.com/office/drawing/2014/main" id="{295EC751-3EE0-4939-94D4-B26CA5323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05"/>
                <a:ext cx="201" cy="10"/>
              </a:xfrm>
              <a:prstGeom prst="rect">
                <a:avLst/>
              </a:prstGeom>
              <a:solidFill>
                <a:srgbClr val="A3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4" name="Rectangle 176">
                <a:extLst>
                  <a:ext uri="{FF2B5EF4-FFF2-40B4-BE49-F238E27FC236}">
                    <a16:creationId xmlns:a16="http://schemas.microsoft.com/office/drawing/2014/main" id="{AF7381D1-962B-445B-BA86-BFE33875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10"/>
                <a:ext cx="201" cy="10"/>
              </a:xfrm>
              <a:prstGeom prst="rect">
                <a:avLst/>
              </a:prstGeom>
              <a:solidFill>
                <a:srgbClr val="A4A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5" name="Rectangle 177">
                <a:extLst>
                  <a:ext uri="{FF2B5EF4-FFF2-40B4-BE49-F238E27FC236}">
                    <a16:creationId xmlns:a16="http://schemas.microsoft.com/office/drawing/2014/main" id="{B6FB6687-1FD4-425F-9FCD-0D31268E5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15"/>
                <a:ext cx="201" cy="10"/>
              </a:xfrm>
              <a:prstGeom prst="rect">
                <a:avLst/>
              </a:prstGeom>
              <a:solidFill>
                <a:srgbClr val="A7AF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6" name="Rectangle 178">
                <a:extLst>
                  <a:ext uri="{FF2B5EF4-FFF2-40B4-BE49-F238E27FC236}">
                    <a16:creationId xmlns:a16="http://schemas.microsoft.com/office/drawing/2014/main" id="{FAE2269D-40E2-497C-A58A-B4C59B0A8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20"/>
                <a:ext cx="201" cy="10"/>
              </a:xfrm>
              <a:prstGeom prst="rect">
                <a:avLst/>
              </a:prstGeom>
              <a:solidFill>
                <a:srgbClr val="A9B1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7" name="Rectangle 179">
                <a:extLst>
                  <a:ext uri="{FF2B5EF4-FFF2-40B4-BE49-F238E27FC236}">
                    <a16:creationId xmlns:a16="http://schemas.microsoft.com/office/drawing/2014/main" id="{9D110994-53BB-4AE2-B6E4-4CD7B88FA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25"/>
                <a:ext cx="201" cy="11"/>
              </a:xfrm>
              <a:prstGeom prst="rect">
                <a:avLst/>
              </a:prstGeom>
              <a:solidFill>
                <a:srgbClr val="ADB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8" name="Rectangle 180">
                <a:extLst>
                  <a:ext uri="{FF2B5EF4-FFF2-40B4-BE49-F238E27FC236}">
                    <a16:creationId xmlns:a16="http://schemas.microsoft.com/office/drawing/2014/main" id="{58670F19-8E8F-4FB9-A4F2-974FB0DE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30"/>
                <a:ext cx="201" cy="11"/>
              </a:xfrm>
              <a:prstGeom prst="rect">
                <a:avLst/>
              </a:prstGeom>
              <a:solidFill>
                <a:srgbClr val="AFB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29" name="Rectangle 181">
                <a:extLst>
                  <a:ext uri="{FF2B5EF4-FFF2-40B4-BE49-F238E27FC236}">
                    <a16:creationId xmlns:a16="http://schemas.microsoft.com/office/drawing/2014/main" id="{589A3144-9553-4200-9ABF-1C41488C8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36"/>
                <a:ext cx="201" cy="10"/>
              </a:xfrm>
              <a:prstGeom prst="rect">
                <a:avLst/>
              </a:prstGeom>
              <a:solidFill>
                <a:srgbClr val="B1B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0" name="Rectangle 182">
                <a:extLst>
                  <a:ext uri="{FF2B5EF4-FFF2-40B4-BE49-F238E27FC236}">
                    <a16:creationId xmlns:a16="http://schemas.microsoft.com/office/drawing/2014/main" id="{D08F7761-528F-4993-AA77-D4F9EBF28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41"/>
                <a:ext cx="201" cy="10"/>
              </a:xfrm>
              <a:prstGeom prst="rect">
                <a:avLst/>
              </a:prstGeom>
              <a:solidFill>
                <a:srgbClr val="B4B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1" name="Rectangle 183">
                <a:extLst>
                  <a:ext uri="{FF2B5EF4-FFF2-40B4-BE49-F238E27FC236}">
                    <a16:creationId xmlns:a16="http://schemas.microsoft.com/office/drawing/2014/main" id="{C09BA3E5-47DD-4E8C-960B-4CF32E79D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46"/>
                <a:ext cx="201" cy="10"/>
              </a:xfrm>
              <a:prstGeom prst="rect">
                <a:avLst/>
              </a:prstGeom>
              <a:solidFill>
                <a:srgbClr val="B6B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2" name="Rectangle 184">
                <a:extLst>
                  <a:ext uri="{FF2B5EF4-FFF2-40B4-BE49-F238E27FC236}">
                    <a16:creationId xmlns:a16="http://schemas.microsoft.com/office/drawing/2014/main" id="{B39EAD5C-C2BB-4A65-8DBA-5F67731F8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51"/>
                <a:ext cx="201" cy="10"/>
              </a:xfrm>
              <a:prstGeom prst="rect">
                <a:avLst/>
              </a:prstGeom>
              <a:solidFill>
                <a:srgbClr val="B9C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3" name="Rectangle 185">
                <a:extLst>
                  <a:ext uri="{FF2B5EF4-FFF2-40B4-BE49-F238E27FC236}">
                    <a16:creationId xmlns:a16="http://schemas.microsoft.com/office/drawing/2014/main" id="{68B37ACE-F832-40A7-B4A8-83B2C4FCA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56"/>
                <a:ext cx="201" cy="10"/>
              </a:xfrm>
              <a:prstGeom prst="rect">
                <a:avLst/>
              </a:prstGeom>
              <a:solidFill>
                <a:srgbClr val="BBC4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4" name="Rectangle 186">
                <a:extLst>
                  <a:ext uri="{FF2B5EF4-FFF2-40B4-BE49-F238E27FC236}">
                    <a16:creationId xmlns:a16="http://schemas.microsoft.com/office/drawing/2014/main" id="{89206EF8-066B-496D-BB60-89D505386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61"/>
                <a:ext cx="201" cy="1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5" name="Rectangle 187">
                <a:extLst>
                  <a:ext uri="{FF2B5EF4-FFF2-40B4-BE49-F238E27FC236}">
                    <a16:creationId xmlns:a16="http://schemas.microsoft.com/office/drawing/2014/main" id="{0A899E9E-D991-4608-BBD2-592FCA7D7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466"/>
                <a:ext cx="201" cy="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6" name="Rectangle 188">
                <a:extLst>
                  <a:ext uri="{FF2B5EF4-FFF2-40B4-BE49-F238E27FC236}">
                    <a16:creationId xmlns:a16="http://schemas.microsoft.com/office/drawing/2014/main" id="{035DCA3C-2CF4-4120-8583-D15FD86FF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11"/>
                <a:ext cx="196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7" name="Rectangle 189">
                <a:extLst>
                  <a:ext uri="{FF2B5EF4-FFF2-40B4-BE49-F238E27FC236}">
                    <a16:creationId xmlns:a16="http://schemas.microsoft.com/office/drawing/2014/main" id="{0969B397-70E5-4D18-A905-D2B634B30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11"/>
                <a:ext cx="196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8" name="Rectangle 190">
                <a:extLst>
                  <a:ext uri="{FF2B5EF4-FFF2-40B4-BE49-F238E27FC236}">
                    <a16:creationId xmlns:a16="http://schemas.microsoft.com/office/drawing/2014/main" id="{7EFF6313-8FBB-4B2D-BCC8-A6341370F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16"/>
                <a:ext cx="196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39" name="Rectangle 191">
                <a:extLst>
                  <a:ext uri="{FF2B5EF4-FFF2-40B4-BE49-F238E27FC236}">
                    <a16:creationId xmlns:a16="http://schemas.microsoft.com/office/drawing/2014/main" id="{91F64379-94CD-4408-B8E0-367F1129A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21"/>
                <a:ext cx="196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0" name="Rectangle 192">
                <a:extLst>
                  <a:ext uri="{FF2B5EF4-FFF2-40B4-BE49-F238E27FC236}">
                    <a16:creationId xmlns:a16="http://schemas.microsoft.com/office/drawing/2014/main" id="{18A9CB44-FC94-4479-B469-C727295CB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26"/>
                <a:ext cx="196" cy="11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1" name="Rectangle 193">
                <a:extLst>
                  <a:ext uri="{FF2B5EF4-FFF2-40B4-BE49-F238E27FC236}">
                    <a16:creationId xmlns:a16="http://schemas.microsoft.com/office/drawing/2014/main" id="{A5195EBA-9D0E-49F8-874B-88E9CB222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31"/>
                <a:ext cx="196" cy="11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2" name="Rectangle 194">
                <a:extLst>
                  <a:ext uri="{FF2B5EF4-FFF2-40B4-BE49-F238E27FC236}">
                    <a16:creationId xmlns:a16="http://schemas.microsoft.com/office/drawing/2014/main" id="{9EE2D518-9012-40CB-8A52-A05A363FC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37"/>
                <a:ext cx="196" cy="10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3" name="Rectangle 195">
                <a:extLst>
                  <a:ext uri="{FF2B5EF4-FFF2-40B4-BE49-F238E27FC236}">
                    <a16:creationId xmlns:a16="http://schemas.microsoft.com/office/drawing/2014/main" id="{6ED9BAA5-A936-4D30-8FF2-D88ACA1F8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42"/>
                <a:ext cx="196" cy="10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4" name="Rectangle 196">
                <a:extLst>
                  <a:ext uri="{FF2B5EF4-FFF2-40B4-BE49-F238E27FC236}">
                    <a16:creationId xmlns:a16="http://schemas.microsoft.com/office/drawing/2014/main" id="{C9FD6979-EBFD-4992-8DB5-906F04E1A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47"/>
                <a:ext cx="196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5" name="Rectangle 197">
                <a:extLst>
                  <a:ext uri="{FF2B5EF4-FFF2-40B4-BE49-F238E27FC236}">
                    <a16:creationId xmlns:a16="http://schemas.microsoft.com/office/drawing/2014/main" id="{60DEF607-3F9D-42F4-97D8-0120C7B9B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52"/>
                <a:ext cx="196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6" name="Rectangle 198">
                <a:extLst>
                  <a:ext uri="{FF2B5EF4-FFF2-40B4-BE49-F238E27FC236}">
                    <a16:creationId xmlns:a16="http://schemas.microsoft.com/office/drawing/2014/main" id="{984ECF50-341D-4CFF-BEE3-BE3EDEAFF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57"/>
                <a:ext cx="196" cy="11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7" name="Rectangle 199">
                <a:extLst>
                  <a:ext uri="{FF2B5EF4-FFF2-40B4-BE49-F238E27FC236}">
                    <a16:creationId xmlns:a16="http://schemas.microsoft.com/office/drawing/2014/main" id="{C9AE45E9-8C0B-47FB-B088-FB5F32067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62"/>
                <a:ext cx="196" cy="11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8" name="Rectangle 200">
                <a:extLst>
                  <a:ext uri="{FF2B5EF4-FFF2-40B4-BE49-F238E27FC236}">
                    <a16:creationId xmlns:a16="http://schemas.microsoft.com/office/drawing/2014/main" id="{CE8D348C-9588-4DD2-AD63-284B4DAA4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68"/>
                <a:ext cx="196" cy="10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49" name="Rectangle 201">
                <a:extLst>
                  <a:ext uri="{FF2B5EF4-FFF2-40B4-BE49-F238E27FC236}">
                    <a16:creationId xmlns:a16="http://schemas.microsoft.com/office/drawing/2014/main" id="{81A041E5-FA43-4911-8CA4-AEAC8BE13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73"/>
                <a:ext cx="196" cy="10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0" name="Rectangle 202">
                <a:extLst>
                  <a:ext uri="{FF2B5EF4-FFF2-40B4-BE49-F238E27FC236}">
                    <a16:creationId xmlns:a16="http://schemas.microsoft.com/office/drawing/2014/main" id="{4E9F2A85-D6C3-4E2A-BD40-B27DD140A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78"/>
                <a:ext cx="196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1" name="Rectangle 203">
                <a:extLst>
                  <a:ext uri="{FF2B5EF4-FFF2-40B4-BE49-F238E27FC236}">
                    <a16:creationId xmlns:a16="http://schemas.microsoft.com/office/drawing/2014/main" id="{13D553FF-78DF-42C6-BC76-AE591C07A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83"/>
                <a:ext cx="196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2" name="Rectangle 204">
                <a:extLst>
                  <a:ext uri="{FF2B5EF4-FFF2-40B4-BE49-F238E27FC236}">
                    <a16:creationId xmlns:a16="http://schemas.microsoft.com/office/drawing/2014/main" id="{C54F7270-B7CF-4FB6-BD27-05A4EE349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88"/>
                <a:ext cx="196" cy="11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3" name="Rectangle 205">
                <a:extLst>
                  <a:ext uri="{FF2B5EF4-FFF2-40B4-BE49-F238E27FC236}">
                    <a16:creationId xmlns:a16="http://schemas.microsoft.com/office/drawing/2014/main" id="{34C292CB-7C04-4DD7-9266-EC7206DC7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93"/>
                <a:ext cx="196" cy="11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4" name="Rectangle 206">
                <a:extLst>
                  <a:ext uri="{FF2B5EF4-FFF2-40B4-BE49-F238E27FC236}">
                    <a16:creationId xmlns:a16="http://schemas.microsoft.com/office/drawing/2014/main" id="{8F7831F2-2376-456F-ADC7-E92AFB0E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699"/>
                <a:ext cx="196" cy="10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5" name="Rectangle 207">
                <a:extLst>
                  <a:ext uri="{FF2B5EF4-FFF2-40B4-BE49-F238E27FC236}">
                    <a16:creationId xmlns:a16="http://schemas.microsoft.com/office/drawing/2014/main" id="{BC1A74E2-2B0B-43FD-AFB8-529A4EBFC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04"/>
                <a:ext cx="196" cy="10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6" name="Rectangle 208">
                <a:extLst>
                  <a:ext uri="{FF2B5EF4-FFF2-40B4-BE49-F238E27FC236}">
                    <a16:creationId xmlns:a16="http://schemas.microsoft.com/office/drawing/2014/main" id="{9D03E7B9-72B9-4860-93C2-2BB1853A5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09"/>
                <a:ext cx="196" cy="10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7" name="Rectangle 209">
                <a:extLst>
                  <a:ext uri="{FF2B5EF4-FFF2-40B4-BE49-F238E27FC236}">
                    <a16:creationId xmlns:a16="http://schemas.microsoft.com/office/drawing/2014/main" id="{6C0DD3F0-212A-409B-A741-6F345CDD0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14"/>
                <a:ext cx="196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8" name="Rectangle 210">
                <a:extLst>
                  <a:ext uri="{FF2B5EF4-FFF2-40B4-BE49-F238E27FC236}">
                    <a16:creationId xmlns:a16="http://schemas.microsoft.com/office/drawing/2014/main" id="{4CA4D28D-1EF6-4644-BFC9-F9DF667D38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19"/>
                <a:ext cx="196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59" name="Rectangle 211">
                <a:extLst>
                  <a:ext uri="{FF2B5EF4-FFF2-40B4-BE49-F238E27FC236}">
                    <a16:creationId xmlns:a16="http://schemas.microsoft.com/office/drawing/2014/main" id="{6C01A16C-115F-4094-9593-7538893CD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24"/>
                <a:ext cx="196" cy="11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0" name="Rectangle 212">
                <a:extLst>
                  <a:ext uri="{FF2B5EF4-FFF2-40B4-BE49-F238E27FC236}">
                    <a16:creationId xmlns:a16="http://schemas.microsoft.com/office/drawing/2014/main" id="{FAA9CACF-639A-42FA-B9D9-9DE3C49D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29"/>
                <a:ext cx="196" cy="11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1" name="Rectangle 213">
                <a:extLst>
                  <a:ext uri="{FF2B5EF4-FFF2-40B4-BE49-F238E27FC236}">
                    <a16:creationId xmlns:a16="http://schemas.microsoft.com/office/drawing/2014/main" id="{3EB40CC3-E4C3-4E4A-96AA-8942FB070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35"/>
                <a:ext cx="196" cy="10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2" name="Rectangle 214">
                <a:extLst>
                  <a:ext uri="{FF2B5EF4-FFF2-40B4-BE49-F238E27FC236}">
                    <a16:creationId xmlns:a16="http://schemas.microsoft.com/office/drawing/2014/main" id="{C28C6192-F4E6-45CB-A943-93421B25F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40"/>
                <a:ext cx="196" cy="10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3" name="Rectangle 215">
                <a:extLst>
                  <a:ext uri="{FF2B5EF4-FFF2-40B4-BE49-F238E27FC236}">
                    <a16:creationId xmlns:a16="http://schemas.microsoft.com/office/drawing/2014/main" id="{901BC262-E8D1-4BFD-AB16-4C034D59D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45"/>
                <a:ext cx="196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4" name="Rectangle 216">
                <a:extLst>
                  <a:ext uri="{FF2B5EF4-FFF2-40B4-BE49-F238E27FC236}">
                    <a16:creationId xmlns:a16="http://schemas.microsoft.com/office/drawing/2014/main" id="{5902C346-BF45-4F0D-B581-E905236EF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50"/>
                <a:ext cx="196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5" name="Rectangle 217">
                <a:extLst>
                  <a:ext uri="{FF2B5EF4-FFF2-40B4-BE49-F238E27FC236}">
                    <a16:creationId xmlns:a16="http://schemas.microsoft.com/office/drawing/2014/main" id="{76489040-AC44-4DBA-8040-0A698EC3A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55"/>
                <a:ext cx="196" cy="11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6" name="Rectangle 218">
                <a:extLst>
                  <a:ext uri="{FF2B5EF4-FFF2-40B4-BE49-F238E27FC236}">
                    <a16:creationId xmlns:a16="http://schemas.microsoft.com/office/drawing/2014/main" id="{B1598406-5089-44A5-B10F-190DF766C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60"/>
                <a:ext cx="196" cy="11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7" name="Rectangle 219">
                <a:extLst>
                  <a:ext uri="{FF2B5EF4-FFF2-40B4-BE49-F238E27FC236}">
                    <a16:creationId xmlns:a16="http://schemas.microsoft.com/office/drawing/2014/main" id="{E1E30939-EAEA-440E-BD1A-E3910D04F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66"/>
                <a:ext cx="196" cy="10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8" name="Rectangle 220">
                <a:extLst>
                  <a:ext uri="{FF2B5EF4-FFF2-40B4-BE49-F238E27FC236}">
                    <a16:creationId xmlns:a16="http://schemas.microsoft.com/office/drawing/2014/main" id="{07DF76CE-AA22-4F29-9DF1-4F92FB13C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71"/>
                <a:ext cx="196" cy="10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69" name="Rectangle 221">
                <a:extLst>
                  <a:ext uri="{FF2B5EF4-FFF2-40B4-BE49-F238E27FC236}">
                    <a16:creationId xmlns:a16="http://schemas.microsoft.com/office/drawing/2014/main" id="{21CE0072-0304-44C8-8E87-69DD76EF5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76"/>
                <a:ext cx="196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0" name="Rectangle 222">
                <a:extLst>
                  <a:ext uri="{FF2B5EF4-FFF2-40B4-BE49-F238E27FC236}">
                    <a16:creationId xmlns:a16="http://schemas.microsoft.com/office/drawing/2014/main" id="{3ACF97B7-10CD-45F7-8E82-8EFB37FEE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81"/>
                <a:ext cx="196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1" name="Rectangle 223">
                <a:extLst>
                  <a:ext uri="{FF2B5EF4-FFF2-40B4-BE49-F238E27FC236}">
                    <a16:creationId xmlns:a16="http://schemas.microsoft.com/office/drawing/2014/main" id="{381D5E21-15A6-47FB-9E54-79844C0EB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86"/>
                <a:ext cx="196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2" name="Rectangle 224">
                <a:extLst>
                  <a:ext uri="{FF2B5EF4-FFF2-40B4-BE49-F238E27FC236}">
                    <a16:creationId xmlns:a16="http://schemas.microsoft.com/office/drawing/2014/main" id="{C3694A83-0B13-491F-9AF3-16C92C4F1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91"/>
                <a:ext cx="196" cy="11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3" name="Rectangle 225">
                <a:extLst>
                  <a:ext uri="{FF2B5EF4-FFF2-40B4-BE49-F238E27FC236}">
                    <a16:creationId xmlns:a16="http://schemas.microsoft.com/office/drawing/2014/main" id="{DB36F9C6-B985-4D14-8BDB-AD3038D86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796"/>
                <a:ext cx="196" cy="11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4" name="Rectangle 226">
                <a:extLst>
                  <a:ext uri="{FF2B5EF4-FFF2-40B4-BE49-F238E27FC236}">
                    <a16:creationId xmlns:a16="http://schemas.microsoft.com/office/drawing/2014/main" id="{6B64E494-D137-4375-BCED-E699DBBE1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02"/>
                <a:ext cx="196" cy="10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5" name="Rectangle 227">
                <a:extLst>
                  <a:ext uri="{FF2B5EF4-FFF2-40B4-BE49-F238E27FC236}">
                    <a16:creationId xmlns:a16="http://schemas.microsoft.com/office/drawing/2014/main" id="{C3466CC6-A6D7-4314-9C3E-2B23D1131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07"/>
                <a:ext cx="196" cy="10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6" name="Rectangle 228">
                <a:extLst>
                  <a:ext uri="{FF2B5EF4-FFF2-40B4-BE49-F238E27FC236}">
                    <a16:creationId xmlns:a16="http://schemas.microsoft.com/office/drawing/2014/main" id="{ED6E95C2-6E84-47F3-B5E7-7E9CE9CD7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12"/>
                <a:ext cx="196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7" name="Rectangle 229">
                <a:extLst>
                  <a:ext uri="{FF2B5EF4-FFF2-40B4-BE49-F238E27FC236}">
                    <a16:creationId xmlns:a16="http://schemas.microsoft.com/office/drawing/2014/main" id="{885CE7DB-BB83-441F-B725-3C06443A0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17"/>
                <a:ext cx="196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8" name="Rectangle 230">
                <a:extLst>
                  <a:ext uri="{FF2B5EF4-FFF2-40B4-BE49-F238E27FC236}">
                    <a16:creationId xmlns:a16="http://schemas.microsoft.com/office/drawing/2014/main" id="{C896C769-35D6-4AF7-9A62-36AB2409C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22"/>
                <a:ext cx="196" cy="11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79" name="Rectangle 231">
                <a:extLst>
                  <a:ext uri="{FF2B5EF4-FFF2-40B4-BE49-F238E27FC236}">
                    <a16:creationId xmlns:a16="http://schemas.microsoft.com/office/drawing/2014/main" id="{038C95CE-C695-49F9-9788-C32AA005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27"/>
                <a:ext cx="196" cy="11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0" name="Rectangle 232">
                <a:extLst>
                  <a:ext uri="{FF2B5EF4-FFF2-40B4-BE49-F238E27FC236}">
                    <a16:creationId xmlns:a16="http://schemas.microsoft.com/office/drawing/2014/main" id="{C5AB21BE-5B24-4227-90C4-B8385FE41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33"/>
                <a:ext cx="196" cy="10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1" name="Rectangle 233">
                <a:extLst>
                  <a:ext uri="{FF2B5EF4-FFF2-40B4-BE49-F238E27FC236}">
                    <a16:creationId xmlns:a16="http://schemas.microsoft.com/office/drawing/2014/main" id="{F60C19EA-D3CB-4BDE-8E63-F1638ADC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38"/>
                <a:ext cx="196" cy="10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2" name="Rectangle 234">
                <a:extLst>
                  <a:ext uri="{FF2B5EF4-FFF2-40B4-BE49-F238E27FC236}">
                    <a16:creationId xmlns:a16="http://schemas.microsoft.com/office/drawing/2014/main" id="{71D98114-DE51-41C9-B942-A2937C248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43"/>
                <a:ext cx="196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3" name="Rectangle 235">
                <a:extLst>
                  <a:ext uri="{FF2B5EF4-FFF2-40B4-BE49-F238E27FC236}">
                    <a16:creationId xmlns:a16="http://schemas.microsoft.com/office/drawing/2014/main" id="{E892C7F0-E59F-41E1-B72F-AEE15A635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48"/>
                <a:ext cx="196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4" name="Rectangle 236">
                <a:extLst>
                  <a:ext uri="{FF2B5EF4-FFF2-40B4-BE49-F238E27FC236}">
                    <a16:creationId xmlns:a16="http://schemas.microsoft.com/office/drawing/2014/main" id="{602981EE-8F1E-4916-9874-FDC4B16ED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53"/>
                <a:ext cx="196" cy="11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5" name="Rectangle 237">
                <a:extLst>
                  <a:ext uri="{FF2B5EF4-FFF2-40B4-BE49-F238E27FC236}">
                    <a16:creationId xmlns:a16="http://schemas.microsoft.com/office/drawing/2014/main" id="{F35E24E7-BBBB-41E1-BAA6-A39D2D65E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58"/>
                <a:ext cx="196" cy="11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6" name="Rectangle 238">
                <a:extLst>
                  <a:ext uri="{FF2B5EF4-FFF2-40B4-BE49-F238E27FC236}">
                    <a16:creationId xmlns:a16="http://schemas.microsoft.com/office/drawing/2014/main" id="{65F45D48-85F8-4609-BDBB-ACF11FFDA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64"/>
                <a:ext cx="196" cy="10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7" name="Rectangle 239">
                <a:extLst>
                  <a:ext uri="{FF2B5EF4-FFF2-40B4-BE49-F238E27FC236}">
                    <a16:creationId xmlns:a16="http://schemas.microsoft.com/office/drawing/2014/main" id="{0D2C8A6B-ECB6-40CB-87A7-FD620CB7B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69"/>
                <a:ext cx="196" cy="10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8" name="Rectangle 240">
                <a:extLst>
                  <a:ext uri="{FF2B5EF4-FFF2-40B4-BE49-F238E27FC236}">
                    <a16:creationId xmlns:a16="http://schemas.microsoft.com/office/drawing/2014/main" id="{96013A75-3E34-444A-BBAC-B61D44BF3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74"/>
                <a:ext cx="196" cy="10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89" name="Rectangle 241">
                <a:extLst>
                  <a:ext uri="{FF2B5EF4-FFF2-40B4-BE49-F238E27FC236}">
                    <a16:creationId xmlns:a16="http://schemas.microsoft.com/office/drawing/2014/main" id="{E9CC4903-8AFE-4538-86DC-4AF7EEC45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79"/>
                <a:ext cx="196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0" name="Rectangle 242">
                <a:extLst>
                  <a:ext uri="{FF2B5EF4-FFF2-40B4-BE49-F238E27FC236}">
                    <a16:creationId xmlns:a16="http://schemas.microsoft.com/office/drawing/2014/main" id="{177FB3AE-CC42-4FB0-8993-300FC976B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84"/>
                <a:ext cx="196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1" name="Rectangle 243">
                <a:extLst>
                  <a:ext uri="{FF2B5EF4-FFF2-40B4-BE49-F238E27FC236}">
                    <a16:creationId xmlns:a16="http://schemas.microsoft.com/office/drawing/2014/main" id="{5B358A15-223F-4D11-A36E-62C03C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89"/>
                <a:ext cx="196" cy="11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2" name="Rectangle 244">
                <a:extLst>
                  <a:ext uri="{FF2B5EF4-FFF2-40B4-BE49-F238E27FC236}">
                    <a16:creationId xmlns:a16="http://schemas.microsoft.com/office/drawing/2014/main" id="{B7761FDA-F0D9-4BA0-A2F9-FF74A7737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894"/>
                <a:ext cx="196" cy="11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3" name="Rectangle 245">
                <a:extLst>
                  <a:ext uri="{FF2B5EF4-FFF2-40B4-BE49-F238E27FC236}">
                    <a16:creationId xmlns:a16="http://schemas.microsoft.com/office/drawing/2014/main" id="{6C4A71DA-28FA-44DE-A855-E1C15DF3D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00"/>
                <a:ext cx="196" cy="10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4" name="Rectangle 246">
                <a:extLst>
                  <a:ext uri="{FF2B5EF4-FFF2-40B4-BE49-F238E27FC236}">
                    <a16:creationId xmlns:a16="http://schemas.microsoft.com/office/drawing/2014/main" id="{8DB680AD-240C-42E9-829B-F032C8BF5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05"/>
                <a:ext cx="196" cy="10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5" name="Rectangle 247">
                <a:extLst>
                  <a:ext uri="{FF2B5EF4-FFF2-40B4-BE49-F238E27FC236}">
                    <a16:creationId xmlns:a16="http://schemas.microsoft.com/office/drawing/2014/main" id="{DF4BCB2F-CAF2-428B-9BCC-7350E297D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10"/>
                <a:ext cx="196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6" name="Rectangle 248">
                <a:extLst>
                  <a:ext uri="{FF2B5EF4-FFF2-40B4-BE49-F238E27FC236}">
                    <a16:creationId xmlns:a16="http://schemas.microsoft.com/office/drawing/2014/main" id="{7DD7D8D0-64BA-4394-9406-AB15B8E32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15"/>
                <a:ext cx="196" cy="10"/>
              </a:xfrm>
              <a:prstGeom prst="rect">
                <a:avLst/>
              </a:prstGeom>
              <a:solidFill>
                <a:srgbClr val="8B92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7" name="Rectangle 249">
                <a:extLst>
                  <a:ext uri="{FF2B5EF4-FFF2-40B4-BE49-F238E27FC236}">
                    <a16:creationId xmlns:a16="http://schemas.microsoft.com/office/drawing/2014/main" id="{4F8CB7A8-9F1D-42F3-BB3A-46A187A52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20"/>
                <a:ext cx="196" cy="11"/>
              </a:xfrm>
              <a:prstGeom prst="rect">
                <a:avLst/>
              </a:prstGeom>
              <a:solidFill>
                <a:srgbClr val="8C9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8" name="Rectangle 250">
                <a:extLst>
                  <a:ext uri="{FF2B5EF4-FFF2-40B4-BE49-F238E27FC236}">
                    <a16:creationId xmlns:a16="http://schemas.microsoft.com/office/drawing/2014/main" id="{D85485B6-BBFB-4322-99F0-DB03E739F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25"/>
                <a:ext cx="196" cy="11"/>
              </a:xfrm>
              <a:prstGeom prst="rect">
                <a:avLst/>
              </a:prstGeom>
              <a:solidFill>
                <a:srgbClr val="8F9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899" name="Rectangle 251">
                <a:extLst>
                  <a:ext uri="{FF2B5EF4-FFF2-40B4-BE49-F238E27FC236}">
                    <a16:creationId xmlns:a16="http://schemas.microsoft.com/office/drawing/2014/main" id="{AA3B2A7B-492F-487E-97EC-ECEDB9631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31"/>
                <a:ext cx="196" cy="10"/>
              </a:xfrm>
              <a:prstGeom prst="rect">
                <a:avLst/>
              </a:prstGeom>
              <a:solidFill>
                <a:srgbClr val="909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0" name="Rectangle 252">
                <a:extLst>
                  <a:ext uri="{FF2B5EF4-FFF2-40B4-BE49-F238E27FC236}">
                    <a16:creationId xmlns:a16="http://schemas.microsoft.com/office/drawing/2014/main" id="{C0F6CD2F-F3F4-41EA-9FDA-18A271CE2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36"/>
                <a:ext cx="196" cy="10"/>
              </a:xfrm>
              <a:prstGeom prst="rect">
                <a:avLst/>
              </a:prstGeom>
              <a:solidFill>
                <a:srgbClr val="929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1" name="Rectangle 253">
                <a:extLst>
                  <a:ext uri="{FF2B5EF4-FFF2-40B4-BE49-F238E27FC236}">
                    <a16:creationId xmlns:a16="http://schemas.microsoft.com/office/drawing/2014/main" id="{0119B4CF-8F45-42EF-9563-124EF9BDA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41"/>
                <a:ext cx="196" cy="10"/>
              </a:xfrm>
              <a:prstGeom prst="rect">
                <a:avLst/>
              </a:prstGeom>
              <a:solidFill>
                <a:srgbClr val="949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2" name="Rectangle 254">
                <a:extLst>
                  <a:ext uri="{FF2B5EF4-FFF2-40B4-BE49-F238E27FC236}">
                    <a16:creationId xmlns:a16="http://schemas.microsoft.com/office/drawing/2014/main" id="{CAD76141-4DDA-40A2-B460-374D1F5E4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46"/>
                <a:ext cx="196" cy="10"/>
              </a:xfrm>
              <a:prstGeom prst="rect">
                <a:avLst/>
              </a:prstGeom>
              <a:solidFill>
                <a:srgbClr val="959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3" name="Rectangle 255">
                <a:extLst>
                  <a:ext uri="{FF2B5EF4-FFF2-40B4-BE49-F238E27FC236}">
                    <a16:creationId xmlns:a16="http://schemas.microsoft.com/office/drawing/2014/main" id="{D84C5B6B-1074-4857-9319-6EE3768CE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51"/>
                <a:ext cx="196" cy="11"/>
              </a:xfrm>
              <a:prstGeom prst="rect">
                <a:avLst/>
              </a:prstGeom>
              <a:solidFill>
                <a:srgbClr val="98A0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4" name="Rectangle 256">
                <a:extLst>
                  <a:ext uri="{FF2B5EF4-FFF2-40B4-BE49-F238E27FC236}">
                    <a16:creationId xmlns:a16="http://schemas.microsoft.com/office/drawing/2014/main" id="{8793B232-15AD-4F68-B352-5B2A227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56"/>
                <a:ext cx="196" cy="11"/>
              </a:xfrm>
              <a:prstGeom prst="rect">
                <a:avLst/>
              </a:prstGeom>
              <a:solidFill>
                <a:srgbClr val="9AA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5" name="Rectangle 257">
                <a:extLst>
                  <a:ext uri="{FF2B5EF4-FFF2-40B4-BE49-F238E27FC236}">
                    <a16:creationId xmlns:a16="http://schemas.microsoft.com/office/drawing/2014/main" id="{68B75F2F-EEC0-4A23-8D88-2551A26FD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62"/>
                <a:ext cx="196" cy="10"/>
              </a:xfrm>
              <a:prstGeom prst="rect">
                <a:avLst/>
              </a:prstGeom>
              <a:solidFill>
                <a:srgbClr val="9DA4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6" name="Rectangle 258">
                <a:extLst>
                  <a:ext uri="{FF2B5EF4-FFF2-40B4-BE49-F238E27FC236}">
                    <a16:creationId xmlns:a16="http://schemas.microsoft.com/office/drawing/2014/main" id="{54E8223A-6168-47D5-BFF3-EB0804642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67"/>
                <a:ext cx="196" cy="10"/>
              </a:xfrm>
              <a:prstGeom prst="rect">
                <a:avLst/>
              </a:prstGeom>
              <a:solidFill>
                <a:srgbClr val="9EA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7" name="Rectangle 259">
                <a:extLst>
                  <a:ext uri="{FF2B5EF4-FFF2-40B4-BE49-F238E27FC236}">
                    <a16:creationId xmlns:a16="http://schemas.microsoft.com/office/drawing/2014/main" id="{58F09451-E1B6-44BB-95FD-1AA5DE63C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72"/>
                <a:ext cx="196" cy="10"/>
              </a:xfrm>
              <a:prstGeom prst="rect">
                <a:avLst/>
              </a:prstGeom>
              <a:solidFill>
                <a:srgbClr val="A0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8" name="Rectangle 260">
                <a:extLst>
                  <a:ext uri="{FF2B5EF4-FFF2-40B4-BE49-F238E27FC236}">
                    <a16:creationId xmlns:a16="http://schemas.microsoft.com/office/drawing/2014/main" id="{6D1ACDE2-1178-4723-A50D-58C72C83D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77"/>
                <a:ext cx="196" cy="10"/>
              </a:xfrm>
              <a:prstGeom prst="rect">
                <a:avLst/>
              </a:prstGeom>
              <a:solidFill>
                <a:srgbClr val="A3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09" name="Rectangle 261">
                <a:extLst>
                  <a:ext uri="{FF2B5EF4-FFF2-40B4-BE49-F238E27FC236}">
                    <a16:creationId xmlns:a16="http://schemas.microsoft.com/office/drawing/2014/main" id="{71A650B8-F2FA-4B1D-B395-31FCE3B33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82"/>
                <a:ext cx="196" cy="10"/>
              </a:xfrm>
              <a:prstGeom prst="rect">
                <a:avLst/>
              </a:prstGeom>
              <a:solidFill>
                <a:srgbClr val="A4A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0" name="Rectangle 262">
                <a:extLst>
                  <a:ext uri="{FF2B5EF4-FFF2-40B4-BE49-F238E27FC236}">
                    <a16:creationId xmlns:a16="http://schemas.microsoft.com/office/drawing/2014/main" id="{E9ECF936-8B40-415D-8003-3EF3C400B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87"/>
                <a:ext cx="196" cy="11"/>
              </a:xfrm>
              <a:prstGeom prst="rect">
                <a:avLst/>
              </a:prstGeom>
              <a:solidFill>
                <a:srgbClr val="A7AF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1" name="Rectangle 263">
                <a:extLst>
                  <a:ext uri="{FF2B5EF4-FFF2-40B4-BE49-F238E27FC236}">
                    <a16:creationId xmlns:a16="http://schemas.microsoft.com/office/drawing/2014/main" id="{A32D857F-EFC0-4621-AFE7-F0BA02A83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92"/>
                <a:ext cx="196" cy="11"/>
              </a:xfrm>
              <a:prstGeom prst="rect">
                <a:avLst/>
              </a:prstGeom>
              <a:solidFill>
                <a:srgbClr val="A9B1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2" name="Rectangle 264">
                <a:extLst>
                  <a:ext uri="{FF2B5EF4-FFF2-40B4-BE49-F238E27FC236}">
                    <a16:creationId xmlns:a16="http://schemas.microsoft.com/office/drawing/2014/main" id="{FA82ECD4-6A13-41F9-ACCA-8EACB029A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998"/>
                <a:ext cx="196" cy="10"/>
              </a:xfrm>
              <a:prstGeom prst="rect">
                <a:avLst/>
              </a:prstGeom>
              <a:solidFill>
                <a:srgbClr val="ADB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3" name="Rectangle 265">
                <a:extLst>
                  <a:ext uri="{FF2B5EF4-FFF2-40B4-BE49-F238E27FC236}">
                    <a16:creationId xmlns:a16="http://schemas.microsoft.com/office/drawing/2014/main" id="{0AC8DFC2-CB27-4337-82B3-7E45E662D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03"/>
                <a:ext cx="196" cy="10"/>
              </a:xfrm>
              <a:prstGeom prst="rect">
                <a:avLst/>
              </a:prstGeom>
              <a:solidFill>
                <a:srgbClr val="AFB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4" name="Rectangle 266">
                <a:extLst>
                  <a:ext uri="{FF2B5EF4-FFF2-40B4-BE49-F238E27FC236}">
                    <a16:creationId xmlns:a16="http://schemas.microsoft.com/office/drawing/2014/main" id="{FB29F78A-5EED-4F50-BC09-C583DE97E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08"/>
                <a:ext cx="196" cy="10"/>
              </a:xfrm>
              <a:prstGeom prst="rect">
                <a:avLst/>
              </a:prstGeom>
              <a:solidFill>
                <a:srgbClr val="B1B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5" name="Rectangle 267">
                <a:extLst>
                  <a:ext uri="{FF2B5EF4-FFF2-40B4-BE49-F238E27FC236}">
                    <a16:creationId xmlns:a16="http://schemas.microsoft.com/office/drawing/2014/main" id="{6DC23865-A678-4354-9447-660A4E801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13"/>
                <a:ext cx="196" cy="10"/>
              </a:xfrm>
              <a:prstGeom prst="rect">
                <a:avLst/>
              </a:prstGeom>
              <a:solidFill>
                <a:srgbClr val="B4B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6" name="Rectangle 268">
                <a:extLst>
                  <a:ext uri="{FF2B5EF4-FFF2-40B4-BE49-F238E27FC236}">
                    <a16:creationId xmlns:a16="http://schemas.microsoft.com/office/drawing/2014/main" id="{656C68EB-1D9F-48D6-93F5-B108B829A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18"/>
                <a:ext cx="196" cy="11"/>
              </a:xfrm>
              <a:prstGeom prst="rect">
                <a:avLst/>
              </a:prstGeom>
              <a:solidFill>
                <a:srgbClr val="B6B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7" name="Rectangle 269">
                <a:extLst>
                  <a:ext uri="{FF2B5EF4-FFF2-40B4-BE49-F238E27FC236}">
                    <a16:creationId xmlns:a16="http://schemas.microsoft.com/office/drawing/2014/main" id="{1A305E86-68B6-450D-9FA0-56E0D8000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23"/>
                <a:ext cx="196" cy="11"/>
              </a:xfrm>
              <a:prstGeom prst="rect">
                <a:avLst/>
              </a:prstGeom>
              <a:solidFill>
                <a:srgbClr val="B9C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8" name="Rectangle 270">
                <a:extLst>
                  <a:ext uri="{FF2B5EF4-FFF2-40B4-BE49-F238E27FC236}">
                    <a16:creationId xmlns:a16="http://schemas.microsoft.com/office/drawing/2014/main" id="{8C17E125-14BA-4E83-B863-C7DB9641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29"/>
                <a:ext cx="196" cy="10"/>
              </a:xfrm>
              <a:prstGeom prst="rect">
                <a:avLst/>
              </a:prstGeom>
              <a:solidFill>
                <a:srgbClr val="BBC4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19" name="Rectangle 271">
                <a:extLst>
                  <a:ext uri="{FF2B5EF4-FFF2-40B4-BE49-F238E27FC236}">
                    <a16:creationId xmlns:a16="http://schemas.microsoft.com/office/drawing/2014/main" id="{86755DA2-E2C8-4AA7-8924-99327EA5E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34"/>
                <a:ext cx="196" cy="10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0" name="Rectangle 272">
                <a:extLst>
                  <a:ext uri="{FF2B5EF4-FFF2-40B4-BE49-F238E27FC236}">
                    <a16:creationId xmlns:a16="http://schemas.microsoft.com/office/drawing/2014/main" id="{18A2DBD9-BBFB-4D47-A3C5-FF67D6CFF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4039"/>
                <a:ext cx="196" cy="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1" name="Rectangle 273">
                <a:extLst>
                  <a:ext uri="{FF2B5EF4-FFF2-40B4-BE49-F238E27FC236}">
                    <a16:creationId xmlns:a16="http://schemas.microsoft.com/office/drawing/2014/main" id="{C6F13086-A787-4E14-A3D8-9A894500E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80"/>
                <a:ext cx="196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2" name="Rectangle 274">
                <a:extLst>
                  <a:ext uri="{FF2B5EF4-FFF2-40B4-BE49-F238E27FC236}">
                    <a16:creationId xmlns:a16="http://schemas.microsoft.com/office/drawing/2014/main" id="{B43925E9-2A62-4571-BEA6-AC4A279F8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80"/>
                <a:ext cx="196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3" name="Rectangle 275">
                <a:extLst>
                  <a:ext uri="{FF2B5EF4-FFF2-40B4-BE49-F238E27FC236}">
                    <a16:creationId xmlns:a16="http://schemas.microsoft.com/office/drawing/2014/main" id="{86F246F2-C351-438D-9719-0069FE2CB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85"/>
                <a:ext cx="196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4" name="Rectangle 276">
                <a:extLst>
                  <a:ext uri="{FF2B5EF4-FFF2-40B4-BE49-F238E27FC236}">
                    <a16:creationId xmlns:a16="http://schemas.microsoft.com/office/drawing/2014/main" id="{A8BD5D59-52BC-4D18-8DC6-C5536D496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90"/>
                <a:ext cx="196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5" name="Rectangle 277">
                <a:extLst>
                  <a:ext uri="{FF2B5EF4-FFF2-40B4-BE49-F238E27FC236}">
                    <a16:creationId xmlns:a16="http://schemas.microsoft.com/office/drawing/2014/main" id="{6166121D-6BFE-4F2C-85AD-D490D47E9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595"/>
                <a:ext cx="196" cy="10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6" name="Rectangle 278">
                <a:extLst>
                  <a:ext uri="{FF2B5EF4-FFF2-40B4-BE49-F238E27FC236}">
                    <a16:creationId xmlns:a16="http://schemas.microsoft.com/office/drawing/2014/main" id="{DA93E345-7D86-48B0-B22D-9531EA8AD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00"/>
                <a:ext cx="196" cy="11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7" name="Rectangle 279">
                <a:extLst>
                  <a:ext uri="{FF2B5EF4-FFF2-40B4-BE49-F238E27FC236}">
                    <a16:creationId xmlns:a16="http://schemas.microsoft.com/office/drawing/2014/main" id="{6E200399-3E6C-499C-BB57-1FCAFC925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05"/>
                <a:ext cx="196" cy="11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8" name="Rectangle 280">
                <a:extLst>
                  <a:ext uri="{FF2B5EF4-FFF2-40B4-BE49-F238E27FC236}">
                    <a16:creationId xmlns:a16="http://schemas.microsoft.com/office/drawing/2014/main" id="{C4306343-EF1E-4F2C-A66B-EB183A464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11"/>
                <a:ext cx="196" cy="10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29" name="Rectangle 281">
                <a:extLst>
                  <a:ext uri="{FF2B5EF4-FFF2-40B4-BE49-F238E27FC236}">
                    <a16:creationId xmlns:a16="http://schemas.microsoft.com/office/drawing/2014/main" id="{A599ACA6-532D-4E35-ACD7-4F41ADEB2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16"/>
                <a:ext cx="196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0" name="Rectangle 282">
                <a:extLst>
                  <a:ext uri="{FF2B5EF4-FFF2-40B4-BE49-F238E27FC236}">
                    <a16:creationId xmlns:a16="http://schemas.microsoft.com/office/drawing/2014/main" id="{9319B345-1850-4C01-B999-E8FFFB593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21"/>
                <a:ext cx="196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1" name="Rectangle 283">
                <a:extLst>
                  <a:ext uri="{FF2B5EF4-FFF2-40B4-BE49-F238E27FC236}">
                    <a16:creationId xmlns:a16="http://schemas.microsoft.com/office/drawing/2014/main" id="{380A26F7-1C36-4F67-BB4F-3544D075A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26"/>
                <a:ext cx="196" cy="10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2" name="Rectangle 284">
                <a:extLst>
                  <a:ext uri="{FF2B5EF4-FFF2-40B4-BE49-F238E27FC236}">
                    <a16:creationId xmlns:a16="http://schemas.microsoft.com/office/drawing/2014/main" id="{9BA24CD5-4CB0-4A12-98A8-23A11DE9B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31"/>
                <a:ext cx="196" cy="10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3" name="Rectangle 285">
                <a:extLst>
                  <a:ext uri="{FF2B5EF4-FFF2-40B4-BE49-F238E27FC236}">
                    <a16:creationId xmlns:a16="http://schemas.microsoft.com/office/drawing/2014/main" id="{2A4C9C67-92FB-4D73-BD69-6D9545D67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36"/>
                <a:ext cx="196" cy="11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4" name="Rectangle 286">
                <a:extLst>
                  <a:ext uri="{FF2B5EF4-FFF2-40B4-BE49-F238E27FC236}">
                    <a16:creationId xmlns:a16="http://schemas.microsoft.com/office/drawing/2014/main" id="{ED945636-28E5-4296-BF17-4AD14DC55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41"/>
                <a:ext cx="196" cy="11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5" name="Rectangle 287">
                <a:extLst>
                  <a:ext uri="{FF2B5EF4-FFF2-40B4-BE49-F238E27FC236}">
                    <a16:creationId xmlns:a16="http://schemas.microsoft.com/office/drawing/2014/main" id="{8A9CDF01-51B4-4133-8E61-3A09C9831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47"/>
                <a:ext cx="196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6" name="Rectangle 288">
                <a:extLst>
                  <a:ext uri="{FF2B5EF4-FFF2-40B4-BE49-F238E27FC236}">
                    <a16:creationId xmlns:a16="http://schemas.microsoft.com/office/drawing/2014/main" id="{BAF3EB35-F8C3-46A4-BBE9-3AF811764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52"/>
                <a:ext cx="196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7" name="Rectangle 289">
                <a:extLst>
                  <a:ext uri="{FF2B5EF4-FFF2-40B4-BE49-F238E27FC236}">
                    <a16:creationId xmlns:a16="http://schemas.microsoft.com/office/drawing/2014/main" id="{A4F006B9-EE27-4089-B1EF-85EED4961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57"/>
                <a:ext cx="196" cy="10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8" name="Rectangle 290">
                <a:extLst>
                  <a:ext uri="{FF2B5EF4-FFF2-40B4-BE49-F238E27FC236}">
                    <a16:creationId xmlns:a16="http://schemas.microsoft.com/office/drawing/2014/main" id="{509BB8E4-5A4E-4D27-997B-C03E606AE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62"/>
                <a:ext cx="196" cy="10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39" name="Rectangle 291">
                <a:extLst>
                  <a:ext uri="{FF2B5EF4-FFF2-40B4-BE49-F238E27FC236}">
                    <a16:creationId xmlns:a16="http://schemas.microsoft.com/office/drawing/2014/main" id="{A5745AF7-14BD-4DB2-8C25-C70977B07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67"/>
                <a:ext cx="196" cy="11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0" name="Rectangle 292">
                <a:extLst>
                  <a:ext uri="{FF2B5EF4-FFF2-40B4-BE49-F238E27FC236}">
                    <a16:creationId xmlns:a16="http://schemas.microsoft.com/office/drawing/2014/main" id="{50D44368-EF8D-4C9F-949A-118CE083A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72"/>
                <a:ext cx="196" cy="11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1" name="Rectangle 293">
                <a:extLst>
                  <a:ext uri="{FF2B5EF4-FFF2-40B4-BE49-F238E27FC236}">
                    <a16:creationId xmlns:a16="http://schemas.microsoft.com/office/drawing/2014/main" id="{6072711E-0236-4223-B8AE-6E56873F7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78"/>
                <a:ext cx="196" cy="10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2" name="Rectangle 294">
                <a:extLst>
                  <a:ext uri="{FF2B5EF4-FFF2-40B4-BE49-F238E27FC236}">
                    <a16:creationId xmlns:a16="http://schemas.microsoft.com/office/drawing/2014/main" id="{1EADB47A-B0D1-45EA-B28E-0AC35A353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83"/>
                <a:ext cx="196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3" name="Rectangle 295">
                <a:extLst>
                  <a:ext uri="{FF2B5EF4-FFF2-40B4-BE49-F238E27FC236}">
                    <a16:creationId xmlns:a16="http://schemas.microsoft.com/office/drawing/2014/main" id="{2C60599A-37BE-44AF-9144-CD96C991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88"/>
                <a:ext cx="196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4" name="Rectangle 296">
                <a:extLst>
                  <a:ext uri="{FF2B5EF4-FFF2-40B4-BE49-F238E27FC236}">
                    <a16:creationId xmlns:a16="http://schemas.microsoft.com/office/drawing/2014/main" id="{C6CA2E4C-97DC-48A0-99ED-8C15F76CC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93"/>
                <a:ext cx="196" cy="10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5" name="Rectangle 297">
                <a:extLst>
                  <a:ext uri="{FF2B5EF4-FFF2-40B4-BE49-F238E27FC236}">
                    <a16:creationId xmlns:a16="http://schemas.microsoft.com/office/drawing/2014/main" id="{9928246D-CBE5-46EE-8A1D-333E4E354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698"/>
                <a:ext cx="196" cy="10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6" name="Rectangle 298">
                <a:extLst>
                  <a:ext uri="{FF2B5EF4-FFF2-40B4-BE49-F238E27FC236}">
                    <a16:creationId xmlns:a16="http://schemas.microsoft.com/office/drawing/2014/main" id="{5F992DC2-6B25-46EC-B2FB-5507A9730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03"/>
                <a:ext cx="196" cy="11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7" name="Rectangle 299">
                <a:extLst>
                  <a:ext uri="{FF2B5EF4-FFF2-40B4-BE49-F238E27FC236}">
                    <a16:creationId xmlns:a16="http://schemas.microsoft.com/office/drawing/2014/main" id="{1164BF26-F774-40F6-BCF2-871305115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08"/>
                <a:ext cx="196" cy="11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8" name="Rectangle 300">
                <a:extLst>
                  <a:ext uri="{FF2B5EF4-FFF2-40B4-BE49-F238E27FC236}">
                    <a16:creationId xmlns:a16="http://schemas.microsoft.com/office/drawing/2014/main" id="{67418637-F158-40F4-B229-921D5CF4C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14"/>
                <a:ext cx="196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49" name="Rectangle 301">
                <a:extLst>
                  <a:ext uri="{FF2B5EF4-FFF2-40B4-BE49-F238E27FC236}">
                    <a16:creationId xmlns:a16="http://schemas.microsoft.com/office/drawing/2014/main" id="{4E69C2CA-613C-4F47-85CA-06C5C16F3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19"/>
                <a:ext cx="196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950" name="Rectangle 302">
                <a:extLst>
                  <a:ext uri="{FF2B5EF4-FFF2-40B4-BE49-F238E27FC236}">
                    <a16:creationId xmlns:a16="http://schemas.microsoft.com/office/drawing/2014/main" id="{80384FA6-08EF-4233-8FA1-3E4CC729F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24"/>
                <a:ext cx="196" cy="10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192" name="Group 303">
              <a:extLst>
                <a:ext uri="{FF2B5EF4-FFF2-40B4-BE49-F238E27FC236}">
                  <a16:creationId xmlns:a16="http://schemas.microsoft.com/office/drawing/2014/main" id="{1B1785F2-7671-4089-BA6C-E000B364FC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" y="2729"/>
              <a:ext cx="1918" cy="1191"/>
              <a:chOff x="1443" y="2729"/>
              <a:chExt cx="1918" cy="1191"/>
            </a:xfrm>
          </p:grpSpPr>
          <p:sp>
            <p:nvSpPr>
              <p:cNvPr id="47551" name="Rectangle 304">
                <a:extLst>
                  <a:ext uri="{FF2B5EF4-FFF2-40B4-BE49-F238E27FC236}">
                    <a16:creationId xmlns:a16="http://schemas.microsoft.com/office/drawing/2014/main" id="{5CF6074F-638F-4A21-827D-DF0988A3E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29"/>
                <a:ext cx="196" cy="10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52" name="Rectangle 305">
                <a:extLst>
                  <a:ext uri="{FF2B5EF4-FFF2-40B4-BE49-F238E27FC236}">
                    <a16:creationId xmlns:a16="http://schemas.microsoft.com/office/drawing/2014/main" id="{0532E2A3-AD77-4E4E-B00A-4D78888FE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34"/>
                <a:ext cx="196" cy="11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53" name="Rectangle 306">
                <a:extLst>
                  <a:ext uri="{FF2B5EF4-FFF2-40B4-BE49-F238E27FC236}">
                    <a16:creationId xmlns:a16="http://schemas.microsoft.com/office/drawing/2014/main" id="{756FC6D6-0D95-4F67-97C9-5FCCAD011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39"/>
                <a:ext cx="196" cy="11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54" name="Rectangle 307">
                <a:extLst>
                  <a:ext uri="{FF2B5EF4-FFF2-40B4-BE49-F238E27FC236}">
                    <a16:creationId xmlns:a16="http://schemas.microsoft.com/office/drawing/2014/main" id="{6B411F48-8658-47DC-8008-0577AE4BE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45"/>
                <a:ext cx="196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55" name="Rectangle 308">
                <a:extLst>
                  <a:ext uri="{FF2B5EF4-FFF2-40B4-BE49-F238E27FC236}">
                    <a16:creationId xmlns:a16="http://schemas.microsoft.com/office/drawing/2014/main" id="{2F484F47-E79C-41F5-BDAE-53B0CB514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50"/>
                <a:ext cx="196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56" name="Rectangle 309">
                <a:extLst>
                  <a:ext uri="{FF2B5EF4-FFF2-40B4-BE49-F238E27FC236}">
                    <a16:creationId xmlns:a16="http://schemas.microsoft.com/office/drawing/2014/main" id="{0B4A5E7F-4533-4C88-AC9E-EB75FC077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55"/>
                <a:ext cx="196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57" name="Rectangle 310">
                <a:extLst>
                  <a:ext uri="{FF2B5EF4-FFF2-40B4-BE49-F238E27FC236}">
                    <a16:creationId xmlns:a16="http://schemas.microsoft.com/office/drawing/2014/main" id="{00D9B635-0573-4578-9CFF-D62EF0FC9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60"/>
                <a:ext cx="196" cy="10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58" name="Rectangle 311">
                <a:extLst>
                  <a:ext uri="{FF2B5EF4-FFF2-40B4-BE49-F238E27FC236}">
                    <a16:creationId xmlns:a16="http://schemas.microsoft.com/office/drawing/2014/main" id="{5DEE0338-6E70-433E-8B8A-A14BF657F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65"/>
                <a:ext cx="196" cy="11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59" name="Rectangle 312">
                <a:extLst>
                  <a:ext uri="{FF2B5EF4-FFF2-40B4-BE49-F238E27FC236}">
                    <a16:creationId xmlns:a16="http://schemas.microsoft.com/office/drawing/2014/main" id="{0940ACB5-283A-4DA9-823D-D0838F63D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70"/>
                <a:ext cx="196" cy="11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0" name="Rectangle 313">
                <a:extLst>
                  <a:ext uri="{FF2B5EF4-FFF2-40B4-BE49-F238E27FC236}">
                    <a16:creationId xmlns:a16="http://schemas.microsoft.com/office/drawing/2014/main" id="{E77AFE92-ADD2-4432-A207-44AAFFE6E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76"/>
                <a:ext cx="196" cy="10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1" name="Rectangle 314">
                <a:extLst>
                  <a:ext uri="{FF2B5EF4-FFF2-40B4-BE49-F238E27FC236}">
                    <a16:creationId xmlns:a16="http://schemas.microsoft.com/office/drawing/2014/main" id="{5D3F0BC9-F559-4626-99E2-96A1EC5C0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81"/>
                <a:ext cx="196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2" name="Rectangle 315">
                <a:extLst>
                  <a:ext uri="{FF2B5EF4-FFF2-40B4-BE49-F238E27FC236}">
                    <a16:creationId xmlns:a16="http://schemas.microsoft.com/office/drawing/2014/main" id="{C98C9D37-B08A-4E38-BF72-E031B038D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86"/>
                <a:ext cx="196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3" name="Rectangle 316">
                <a:extLst>
                  <a:ext uri="{FF2B5EF4-FFF2-40B4-BE49-F238E27FC236}">
                    <a16:creationId xmlns:a16="http://schemas.microsoft.com/office/drawing/2014/main" id="{D9538470-454E-41EB-9772-119690FF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91"/>
                <a:ext cx="196" cy="10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4" name="Rectangle 317">
                <a:extLst>
                  <a:ext uri="{FF2B5EF4-FFF2-40B4-BE49-F238E27FC236}">
                    <a16:creationId xmlns:a16="http://schemas.microsoft.com/office/drawing/2014/main" id="{129A9F00-427F-45F2-8C49-66884CC0F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796"/>
                <a:ext cx="196" cy="10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5" name="Rectangle 318">
                <a:extLst>
                  <a:ext uri="{FF2B5EF4-FFF2-40B4-BE49-F238E27FC236}">
                    <a16:creationId xmlns:a16="http://schemas.microsoft.com/office/drawing/2014/main" id="{6926F37B-55C4-48D5-BA9E-9F34C814F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01"/>
                <a:ext cx="196" cy="11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6" name="Rectangle 319">
                <a:extLst>
                  <a:ext uri="{FF2B5EF4-FFF2-40B4-BE49-F238E27FC236}">
                    <a16:creationId xmlns:a16="http://schemas.microsoft.com/office/drawing/2014/main" id="{9B851010-A78B-4308-A739-72692DFB2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06"/>
                <a:ext cx="196" cy="11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7" name="Rectangle 320">
                <a:extLst>
                  <a:ext uri="{FF2B5EF4-FFF2-40B4-BE49-F238E27FC236}">
                    <a16:creationId xmlns:a16="http://schemas.microsoft.com/office/drawing/2014/main" id="{615CB8AB-C04B-449A-898C-CFFE4EDE0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12"/>
                <a:ext cx="196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8" name="Rectangle 321">
                <a:extLst>
                  <a:ext uri="{FF2B5EF4-FFF2-40B4-BE49-F238E27FC236}">
                    <a16:creationId xmlns:a16="http://schemas.microsoft.com/office/drawing/2014/main" id="{CA3A706A-9C48-46D9-B4F1-C754ED0B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17"/>
                <a:ext cx="196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69" name="Rectangle 322">
                <a:extLst>
                  <a:ext uri="{FF2B5EF4-FFF2-40B4-BE49-F238E27FC236}">
                    <a16:creationId xmlns:a16="http://schemas.microsoft.com/office/drawing/2014/main" id="{2E409DA0-44A8-4614-A465-3F53F637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22"/>
                <a:ext cx="196" cy="10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0" name="Rectangle 323">
                <a:extLst>
                  <a:ext uri="{FF2B5EF4-FFF2-40B4-BE49-F238E27FC236}">
                    <a16:creationId xmlns:a16="http://schemas.microsoft.com/office/drawing/2014/main" id="{980ACF05-6717-43DC-B9E0-40B69F7E8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27"/>
                <a:ext cx="196" cy="10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1" name="Rectangle 324">
                <a:extLst>
                  <a:ext uri="{FF2B5EF4-FFF2-40B4-BE49-F238E27FC236}">
                    <a16:creationId xmlns:a16="http://schemas.microsoft.com/office/drawing/2014/main" id="{7E911A2A-3E83-4B82-81F3-33C6447F6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32"/>
                <a:ext cx="196" cy="11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2" name="Rectangle 325">
                <a:extLst>
                  <a:ext uri="{FF2B5EF4-FFF2-40B4-BE49-F238E27FC236}">
                    <a16:creationId xmlns:a16="http://schemas.microsoft.com/office/drawing/2014/main" id="{07D56702-60C8-401D-BDC8-F9BD43888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37"/>
                <a:ext cx="196" cy="11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3" name="Rectangle 326">
                <a:extLst>
                  <a:ext uri="{FF2B5EF4-FFF2-40B4-BE49-F238E27FC236}">
                    <a16:creationId xmlns:a16="http://schemas.microsoft.com/office/drawing/2014/main" id="{C2C80F1D-7DC3-451B-94DB-A279B18BE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43"/>
                <a:ext cx="196" cy="10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4" name="Rectangle 327">
                <a:extLst>
                  <a:ext uri="{FF2B5EF4-FFF2-40B4-BE49-F238E27FC236}">
                    <a16:creationId xmlns:a16="http://schemas.microsoft.com/office/drawing/2014/main" id="{FC88F7CB-3BFD-4B82-A328-3D1789AE1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48"/>
                <a:ext cx="196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5" name="Rectangle 328">
                <a:extLst>
                  <a:ext uri="{FF2B5EF4-FFF2-40B4-BE49-F238E27FC236}">
                    <a16:creationId xmlns:a16="http://schemas.microsoft.com/office/drawing/2014/main" id="{E06537DF-DB0D-4C6D-8245-324FBBBC6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53"/>
                <a:ext cx="196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6" name="Rectangle 329">
                <a:extLst>
                  <a:ext uri="{FF2B5EF4-FFF2-40B4-BE49-F238E27FC236}">
                    <a16:creationId xmlns:a16="http://schemas.microsoft.com/office/drawing/2014/main" id="{423C8145-49C3-4880-AF20-CB9CCE428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58"/>
                <a:ext cx="196" cy="10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7" name="Rectangle 330">
                <a:extLst>
                  <a:ext uri="{FF2B5EF4-FFF2-40B4-BE49-F238E27FC236}">
                    <a16:creationId xmlns:a16="http://schemas.microsoft.com/office/drawing/2014/main" id="{6906600F-57C7-43C7-B8A7-BE00D0634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63"/>
                <a:ext cx="196" cy="11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8" name="Rectangle 331">
                <a:extLst>
                  <a:ext uri="{FF2B5EF4-FFF2-40B4-BE49-F238E27FC236}">
                    <a16:creationId xmlns:a16="http://schemas.microsoft.com/office/drawing/2014/main" id="{BE00D6AE-7781-4B3B-9B99-453C96E4B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68"/>
                <a:ext cx="196" cy="11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79" name="Rectangle 332">
                <a:extLst>
                  <a:ext uri="{FF2B5EF4-FFF2-40B4-BE49-F238E27FC236}">
                    <a16:creationId xmlns:a16="http://schemas.microsoft.com/office/drawing/2014/main" id="{1511142B-7BB7-4026-A8F2-594D8ABE3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74"/>
                <a:ext cx="196" cy="10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0" name="Rectangle 333">
                <a:extLst>
                  <a:ext uri="{FF2B5EF4-FFF2-40B4-BE49-F238E27FC236}">
                    <a16:creationId xmlns:a16="http://schemas.microsoft.com/office/drawing/2014/main" id="{942424DF-5845-47C4-B2C0-9706914B5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79"/>
                <a:ext cx="196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1" name="Rectangle 334">
                <a:extLst>
                  <a:ext uri="{FF2B5EF4-FFF2-40B4-BE49-F238E27FC236}">
                    <a16:creationId xmlns:a16="http://schemas.microsoft.com/office/drawing/2014/main" id="{E1836B80-253B-4DA0-9785-717DD35A4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84"/>
                <a:ext cx="196" cy="10"/>
              </a:xfrm>
              <a:prstGeom prst="rect">
                <a:avLst/>
              </a:prstGeom>
              <a:solidFill>
                <a:srgbClr val="8B92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2" name="Rectangle 335">
                <a:extLst>
                  <a:ext uri="{FF2B5EF4-FFF2-40B4-BE49-F238E27FC236}">
                    <a16:creationId xmlns:a16="http://schemas.microsoft.com/office/drawing/2014/main" id="{5415DB62-CDCB-4E85-8566-C94E37B0F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89"/>
                <a:ext cx="196" cy="10"/>
              </a:xfrm>
              <a:prstGeom prst="rect">
                <a:avLst/>
              </a:prstGeom>
              <a:solidFill>
                <a:srgbClr val="8C9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3" name="Rectangle 336">
                <a:extLst>
                  <a:ext uri="{FF2B5EF4-FFF2-40B4-BE49-F238E27FC236}">
                    <a16:creationId xmlns:a16="http://schemas.microsoft.com/office/drawing/2014/main" id="{3BB83C86-85FA-4B86-A0BA-0767DC62B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94"/>
                <a:ext cx="196" cy="10"/>
              </a:xfrm>
              <a:prstGeom prst="rect">
                <a:avLst/>
              </a:prstGeom>
              <a:solidFill>
                <a:srgbClr val="8F9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4" name="Rectangle 337">
                <a:extLst>
                  <a:ext uri="{FF2B5EF4-FFF2-40B4-BE49-F238E27FC236}">
                    <a16:creationId xmlns:a16="http://schemas.microsoft.com/office/drawing/2014/main" id="{E7CF1244-C73A-42B4-9A36-380999A79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899"/>
                <a:ext cx="196" cy="11"/>
              </a:xfrm>
              <a:prstGeom prst="rect">
                <a:avLst/>
              </a:prstGeom>
              <a:solidFill>
                <a:srgbClr val="909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5" name="Rectangle 338">
                <a:extLst>
                  <a:ext uri="{FF2B5EF4-FFF2-40B4-BE49-F238E27FC236}">
                    <a16:creationId xmlns:a16="http://schemas.microsoft.com/office/drawing/2014/main" id="{AB536824-B5F6-4FEB-94AB-5F95DA432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04"/>
                <a:ext cx="196" cy="11"/>
              </a:xfrm>
              <a:prstGeom prst="rect">
                <a:avLst/>
              </a:prstGeom>
              <a:solidFill>
                <a:srgbClr val="929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6" name="Rectangle 339">
                <a:extLst>
                  <a:ext uri="{FF2B5EF4-FFF2-40B4-BE49-F238E27FC236}">
                    <a16:creationId xmlns:a16="http://schemas.microsoft.com/office/drawing/2014/main" id="{9D1F0C34-56A3-490A-9620-3A38E94B0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10"/>
                <a:ext cx="196" cy="10"/>
              </a:xfrm>
              <a:prstGeom prst="rect">
                <a:avLst/>
              </a:prstGeom>
              <a:solidFill>
                <a:srgbClr val="949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7" name="Rectangle 340">
                <a:extLst>
                  <a:ext uri="{FF2B5EF4-FFF2-40B4-BE49-F238E27FC236}">
                    <a16:creationId xmlns:a16="http://schemas.microsoft.com/office/drawing/2014/main" id="{68332114-9C11-4E99-8F9E-47A6DE81F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15"/>
                <a:ext cx="196" cy="10"/>
              </a:xfrm>
              <a:prstGeom prst="rect">
                <a:avLst/>
              </a:prstGeom>
              <a:solidFill>
                <a:srgbClr val="959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8" name="Rectangle 341">
                <a:extLst>
                  <a:ext uri="{FF2B5EF4-FFF2-40B4-BE49-F238E27FC236}">
                    <a16:creationId xmlns:a16="http://schemas.microsoft.com/office/drawing/2014/main" id="{E207BFC0-6474-44F0-8624-E6A3990F9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20"/>
                <a:ext cx="196" cy="10"/>
              </a:xfrm>
              <a:prstGeom prst="rect">
                <a:avLst/>
              </a:prstGeom>
              <a:solidFill>
                <a:srgbClr val="98A0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89" name="Rectangle 342">
                <a:extLst>
                  <a:ext uri="{FF2B5EF4-FFF2-40B4-BE49-F238E27FC236}">
                    <a16:creationId xmlns:a16="http://schemas.microsoft.com/office/drawing/2014/main" id="{28976BB0-E40D-47DC-98F6-381A2733F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25"/>
                <a:ext cx="196" cy="10"/>
              </a:xfrm>
              <a:prstGeom prst="rect">
                <a:avLst/>
              </a:prstGeom>
              <a:solidFill>
                <a:srgbClr val="9AA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0" name="Rectangle 343">
                <a:extLst>
                  <a:ext uri="{FF2B5EF4-FFF2-40B4-BE49-F238E27FC236}">
                    <a16:creationId xmlns:a16="http://schemas.microsoft.com/office/drawing/2014/main" id="{B4EA9049-34C1-4690-9450-B24CE9A7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30"/>
                <a:ext cx="196" cy="11"/>
              </a:xfrm>
              <a:prstGeom prst="rect">
                <a:avLst/>
              </a:prstGeom>
              <a:solidFill>
                <a:srgbClr val="9DA4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1" name="Rectangle 344">
                <a:extLst>
                  <a:ext uri="{FF2B5EF4-FFF2-40B4-BE49-F238E27FC236}">
                    <a16:creationId xmlns:a16="http://schemas.microsoft.com/office/drawing/2014/main" id="{6CAD5F67-F03E-43FC-BA94-C66FE02B8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35"/>
                <a:ext cx="196" cy="11"/>
              </a:xfrm>
              <a:prstGeom prst="rect">
                <a:avLst/>
              </a:prstGeom>
              <a:solidFill>
                <a:srgbClr val="9EA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2" name="Rectangle 345">
                <a:extLst>
                  <a:ext uri="{FF2B5EF4-FFF2-40B4-BE49-F238E27FC236}">
                    <a16:creationId xmlns:a16="http://schemas.microsoft.com/office/drawing/2014/main" id="{1895E7CA-A61F-4596-A4F8-EC49954BE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41"/>
                <a:ext cx="196" cy="10"/>
              </a:xfrm>
              <a:prstGeom prst="rect">
                <a:avLst/>
              </a:prstGeom>
              <a:solidFill>
                <a:srgbClr val="A0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3" name="Rectangle 346">
                <a:extLst>
                  <a:ext uri="{FF2B5EF4-FFF2-40B4-BE49-F238E27FC236}">
                    <a16:creationId xmlns:a16="http://schemas.microsoft.com/office/drawing/2014/main" id="{4D3001A3-A0C9-4D06-A678-8A4959EC7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46"/>
                <a:ext cx="196" cy="10"/>
              </a:xfrm>
              <a:prstGeom prst="rect">
                <a:avLst/>
              </a:prstGeom>
              <a:solidFill>
                <a:srgbClr val="A3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4" name="Rectangle 347">
                <a:extLst>
                  <a:ext uri="{FF2B5EF4-FFF2-40B4-BE49-F238E27FC236}">
                    <a16:creationId xmlns:a16="http://schemas.microsoft.com/office/drawing/2014/main" id="{67E7EB34-7AE1-4E27-8671-0C57E25AB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51"/>
                <a:ext cx="196" cy="10"/>
              </a:xfrm>
              <a:prstGeom prst="rect">
                <a:avLst/>
              </a:prstGeom>
              <a:solidFill>
                <a:srgbClr val="A4A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5" name="Rectangle 348">
                <a:extLst>
                  <a:ext uri="{FF2B5EF4-FFF2-40B4-BE49-F238E27FC236}">
                    <a16:creationId xmlns:a16="http://schemas.microsoft.com/office/drawing/2014/main" id="{00767703-9831-4063-B379-49470EE93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56"/>
                <a:ext cx="196" cy="10"/>
              </a:xfrm>
              <a:prstGeom prst="rect">
                <a:avLst/>
              </a:prstGeom>
              <a:solidFill>
                <a:srgbClr val="A7AF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6" name="Rectangle 349">
                <a:extLst>
                  <a:ext uri="{FF2B5EF4-FFF2-40B4-BE49-F238E27FC236}">
                    <a16:creationId xmlns:a16="http://schemas.microsoft.com/office/drawing/2014/main" id="{08575370-BAD0-47D0-AEED-8312CC2BF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61"/>
                <a:ext cx="196" cy="10"/>
              </a:xfrm>
              <a:prstGeom prst="rect">
                <a:avLst/>
              </a:prstGeom>
              <a:solidFill>
                <a:srgbClr val="A9B1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7" name="Rectangle 350">
                <a:extLst>
                  <a:ext uri="{FF2B5EF4-FFF2-40B4-BE49-F238E27FC236}">
                    <a16:creationId xmlns:a16="http://schemas.microsoft.com/office/drawing/2014/main" id="{04F9B49E-31E4-4D89-98A3-CD452DE9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66"/>
                <a:ext cx="196" cy="11"/>
              </a:xfrm>
              <a:prstGeom prst="rect">
                <a:avLst/>
              </a:prstGeom>
              <a:solidFill>
                <a:srgbClr val="ADB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8" name="Rectangle 351">
                <a:extLst>
                  <a:ext uri="{FF2B5EF4-FFF2-40B4-BE49-F238E27FC236}">
                    <a16:creationId xmlns:a16="http://schemas.microsoft.com/office/drawing/2014/main" id="{AAF9935F-B797-4B7C-9850-9F2D743E4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71"/>
                <a:ext cx="196" cy="11"/>
              </a:xfrm>
              <a:prstGeom prst="rect">
                <a:avLst/>
              </a:prstGeom>
              <a:solidFill>
                <a:srgbClr val="AFB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599" name="Rectangle 352">
                <a:extLst>
                  <a:ext uri="{FF2B5EF4-FFF2-40B4-BE49-F238E27FC236}">
                    <a16:creationId xmlns:a16="http://schemas.microsoft.com/office/drawing/2014/main" id="{12DF028D-8F27-492F-B76B-DCE5D3CF9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77"/>
                <a:ext cx="196" cy="10"/>
              </a:xfrm>
              <a:prstGeom prst="rect">
                <a:avLst/>
              </a:prstGeom>
              <a:solidFill>
                <a:srgbClr val="B1B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0" name="Rectangle 353">
                <a:extLst>
                  <a:ext uri="{FF2B5EF4-FFF2-40B4-BE49-F238E27FC236}">
                    <a16:creationId xmlns:a16="http://schemas.microsoft.com/office/drawing/2014/main" id="{7F825254-62F1-4A36-B1C0-012AB83E9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82"/>
                <a:ext cx="196" cy="10"/>
              </a:xfrm>
              <a:prstGeom prst="rect">
                <a:avLst/>
              </a:prstGeom>
              <a:solidFill>
                <a:srgbClr val="B4B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1" name="Rectangle 354">
                <a:extLst>
                  <a:ext uri="{FF2B5EF4-FFF2-40B4-BE49-F238E27FC236}">
                    <a16:creationId xmlns:a16="http://schemas.microsoft.com/office/drawing/2014/main" id="{2D697976-A455-42B7-976F-16551AD96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87"/>
                <a:ext cx="196" cy="10"/>
              </a:xfrm>
              <a:prstGeom prst="rect">
                <a:avLst/>
              </a:prstGeom>
              <a:solidFill>
                <a:srgbClr val="B6B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2" name="Rectangle 355">
                <a:extLst>
                  <a:ext uri="{FF2B5EF4-FFF2-40B4-BE49-F238E27FC236}">
                    <a16:creationId xmlns:a16="http://schemas.microsoft.com/office/drawing/2014/main" id="{90391D4E-C346-49A6-B7E6-E52C16546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92"/>
                <a:ext cx="196" cy="10"/>
              </a:xfrm>
              <a:prstGeom prst="rect">
                <a:avLst/>
              </a:prstGeom>
              <a:solidFill>
                <a:srgbClr val="B9C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3" name="Rectangle 356">
                <a:extLst>
                  <a:ext uri="{FF2B5EF4-FFF2-40B4-BE49-F238E27FC236}">
                    <a16:creationId xmlns:a16="http://schemas.microsoft.com/office/drawing/2014/main" id="{40B0257C-944F-4967-B160-8F0402DAB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997"/>
                <a:ext cx="196" cy="11"/>
              </a:xfrm>
              <a:prstGeom prst="rect">
                <a:avLst/>
              </a:prstGeom>
              <a:solidFill>
                <a:srgbClr val="BBC4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4" name="Rectangle 357">
                <a:extLst>
                  <a:ext uri="{FF2B5EF4-FFF2-40B4-BE49-F238E27FC236}">
                    <a16:creationId xmlns:a16="http://schemas.microsoft.com/office/drawing/2014/main" id="{82B5FA23-87B0-4508-9337-55AA8B73D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002"/>
                <a:ext cx="196" cy="1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5" name="Rectangle 358">
                <a:extLst>
                  <a:ext uri="{FF2B5EF4-FFF2-40B4-BE49-F238E27FC236}">
                    <a16:creationId xmlns:a16="http://schemas.microsoft.com/office/drawing/2014/main" id="{2C50BA23-AB1F-4C85-9507-FACF3B9EF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3008"/>
                <a:ext cx="196" cy="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6" name="Rectangle 359">
                <a:extLst>
                  <a:ext uri="{FF2B5EF4-FFF2-40B4-BE49-F238E27FC236}">
                    <a16:creationId xmlns:a16="http://schemas.microsoft.com/office/drawing/2014/main" id="{87BEAECE-012F-48D3-AD87-B44D9EE3A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39"/>
                <a:ext cx="201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7" name="Rectangle 360">
                <a:extLst>
                  <a:ext uri="{FF2B5EF4-FFF2-40B4-BE49-F238E27FC236}">
                    <a16:creationId xmlns:a16="http://schemas.microsoft.com/office/drawing/2014/main" id="{46454300-317A-4628-965B-C8567AA3C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39"/>
                <a:ext cx="201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8" name="Rectangle 361">
                <a:extLst>
                  <a:ext uri="{FF2B5EF4-FFF2-40B4-BE49-F238E27FC236}">
                    <a16:creationId xmlns:a16="http://schemas.microsoft.com/office/drawing/2014/main" id="{46FCE186-8583-491A-827E-8DA5F8BCD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44"/>
                <a:ext cx="201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09" name="Rectangle 362">
                <a:extLst>
                  <a:ext uri="{FF2B5EF4-FFF2-40B4-BE49-F238E27FC236}">
                    <a16:creationId xmlns:a16="http://schemas.microsoft.com/office/drawing/2014/main" id="{7001CB09-0705-4554-A233-7536E569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49"/>
                <a:ext cx="201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0" name="Rectangle 363">
                <a:extLst>
                  <a:ext uri="{FF2B5EF4-FFF2-40B4-BE49-F238E27FC236}">
                    <a16:creationId xmlns:a16="http://schemas.microsoft.com/office/drawing/2014/main" id="{A36AB4B8-F8AC-4578-9275-816495FE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54"/>
                <a:ext cx="201" cy="10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1" name="Rectangle 364">
                <a:extLst>
                  <a:ext uri="{FF2B5EF4-FFF2-40B4-BE49-F238E27FC236}">
                    <a16:creationId xmlns:a16="http://schemas.microsoft.com/office/drawing/2014/main" id="{898B733A-072B-48EB-BDBC-048C9DDB0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59"/>
                <a:ext cx="201" cy="10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2" name="Rectangle 365">
                <a:extLst>
                  <a:ext uri="{FF2B5EF4-FFF2-40B4-BE49-F238E27FC236}">
                    <a16:creationId xmlns:a16="http://schemas.microsoft.com/office/drawing/2014/main" id="{7ABD8D3D-6CAF-43E0-ABBE-FD5606FC5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64"/>
                <a:ext cx="201" cy="11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3" name="Rectangle 366">
                <a:extLst>
                  <a:ext uri="{FF2B5EF4-FFF2-40B4-BE49-F238E27FC236}">
                    <a16:creationId xmlns:a16="http://schemas.microsoft.com/office/drawing/2014/main" id="{4568B5A2-654D-412A-9A75-41F61895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69"/>
                <a:ext cx="201" cy="11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4" name="Rectangle 367">
                <a:extLst>
                  <a:ext uri="{FF2B5EF4-FFF2-40B4-BE49-F238E27FC236}">
                    <a16:creationId xmlns:a16="http://schemas.microsoft.com/office/drawing/2014/main" id="{152F45DC-AC7B-445A-88D5-A07BFBAE5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75"/>
                <a:ext cx="201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5" name="Rectangle 368">
                <a:extLst>
                  <a:ext uri="{FF2B5EF4-FFF2-40B4-BE49-F238E27FC236}">
                    <a16:creationId xmlns:a16="http://schemas.microsoft.com/office/drawing/2014/main" id="{0AC718DF-45E2-4AF8-B687-C150BA338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80"/>
                <a:ext cx="201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6" name="Rectangle 369">
                <a:extLst>
                  <a:ext uri="{FF2B5EF4-FFF2-40B4-BE49-F238E27FC236}">
                    <a16:creationId xmlns:a16="http://schemas.microsoft.com/office/drawing/2014/main" id="{C679BD94-AD73-4CF4-87F6-037F9BB90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85"/>
                <a:ext cx="201" cy="10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7" name="Rectangle 370">
                <a:extLst>
                  <a:ext uri="{FF2B5EF4-FFF2-40B4-BE49-F238E27FC236}">
                    <a16:creationId xmlns:a16="http://schemas.microsoft.com/office/drawing/2014/main" id="{ED5D84E2-389A-480D-8125-F5EEB53E3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90"/>
                <a:ext cx="201" cy="10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8" name="Rectangle 371">
                <a:extLst>
                  <a:ext uri="{FF2B5EF4-FFF2-40B4-BE49-F238E27FC236}">
                    <a16:creationId xmlns:a16="http://schemas.microsoft.com/office/drawing/2014/main" id="{B3A00E62-1106-471B-AC37-39DF0A76E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095"/>
                <a:ext cx="201" cy="11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19" name="Rectangle 372">
                <a:extLst>
                  <a:ext uri="{FF2B5EF4-FFF2-40B4-BE49-F238E27FC236}">
                    <a16:creationId xmlns:a16="http://schemas.microsoft.com/office/drawing/2014/main" id="{2EAC665B-1F8B-4C4C-A334-F7FE0DECD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00"/>
                <a:ext cx="201" cy="11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0" name="Rectangle 373">
                <a:extLst>
                  <a:ext uri="{FF2B5EF4-FFF2-40B4-BE49-F238E27FC236}">
                    <a16:creationId xmlns:a16="http://schemas.microsoft.com/office/drawing/2014/main" id="{80D0F7C4-348C-477D-B82B-EC11F29FF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06"/>
                <a:ext cx="201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1" name="Rectangle 374">
                <a:extLst>
                  <a:ext uri="{FF2B5EF4-FFF2-40B4-BE49-F238E27FC236}">
                    <a16:creationId xmlns:a16="http://schemas.microsoft.com/office/drawing/2014/main" id="{FC2BE119-1D87-4453-B6B1-812B7BDF0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11"/>
                <a:ext cx="201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2" name="Rectangle 375">
                <a:extLst>
                  <a:ext uri="{FF2B5EF4-FFF2-40B4-BE49-F238E27FC236}">
                    <a16:creationId xmlns:a16="http://schemas.microsoft.com/office/drawing/2014/main" id="{31FAE433-9040-4552-A002-0F8FA11C9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16"/>
                <a:ext cx="201" cy="10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3" name="Rectangle 376">
                <a:extLst>
                  <a:ext uri="{FF2B5EF4-FFF2-40B4-BE49-F238E27FC236}">
                    <a16:creationId xmlns:a16="http://schemas.microsoft.com/office/drawing/2014/main" id="{4AF631BE-147D-41AD-A186-094E9D554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21"/>
                <a:ext cx="201" cy="10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4" name="Rectangle 377">
                <a:extLst>
                  <a:ext uri="{FF2B5EF4-FFF2-40B4-BE49-F238E27FC236}">
                    <a16:creationId xmlns:a16="http://schemas.microsoft.com/office/drawing/2014/main" id="{C879F350-1EFE-48B8-9FB3-D26272E1C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26"/>
                <a:ext cx="201" cy="10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5" name="Rectangle 378">
                <a:extLst>
                  <a:ext uri="{FF2B5EF4-FFF2-40B4-BE49-F238E27FC236}">
                    <a16:creationId xmlns:a16="http://schemas.microsoft.com/office/drawing/2014/main" id="{B1C60BA6-CA53-46FF-91AE-ABFDA9BFE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31"/>
                <a:ext cx="201" cy="11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6" name="Rectangle 379">
                <a:extLst>
                  <a:ext uri="{FF2B5EF4-FFF2-40B4-BE49-F238E27FC236}">
                    <a16:creationId xmlns:a16="http://schemas.microsoft.com/office/drawing/2014/main" id="{9747ABB6-D5CA-4956-9A61-7884CAFF8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36"/>
                <a:ext cx="201" cy="11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7" name="Rectangle 380">
                <a:extLst>
                  <a:ext uri="{FF2B5EF4-FFF2-40B4-BE49-F238E27FC236}">
                    <a16:creationId xmlns:a16="http://schemas.microsoft.com/office/drawing/2014/main" id="{07E9A5C8-F50E-411D-8D0F-95550CFD7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42"/>
                <a:ext cx="201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8" name="Rectangle 381">
                <a:extLst>
                  <a:ext uri="{FF2B5EF4-FFF2-40B4-BE49-F238E27FC236}">
                    <a16:creationId xmlns:a16="http://schemas.microsoft.com/office/drawing/2014/main" id="{5AF1D264-96E6-49D8-8BD7-FDDF394B6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47"/>
                <a:ext cx="201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29" name="Rectangle 382">
                <a:extLst>
                  <a:ext uri="{FF2B5EF4-FFF2-40B4-BE49-F238E27FC236}">
                    <a16:creationId xmlns:a16="http://schemas.microsoft.com/office/drawing/2014/main" id="{1B9B8EEA-606B-4F2E-A1F9-9C40639C1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52"/>
                <a:ext cx="201" cy="10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0" name="Rectangle 383">
                <a:extLst>
                  <a:ext uri="{FF2B5EF4-FFF2-40B4-BE49-F238E27FC236}">
                    <a16:creationId xmlns:a16="http://schemas.microsoft.com/office/drawing/2014/main" id="{D30C1EFA-3804-464B-8A13-1D584276C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57"/>
                <a:ext cx="201" cy="10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1" name="Rectangle 384">
                <a:extLst>
                  <a:ext uri="{FF2B5EF4-FFF2-40B4-BE49-F238E27FC236}">
                    <a16:creationId xmlns:a16="http://schemas.microsoft.com/office/drawing/2014/main" id="{ABD14749-B328-4D7A-B8F0-E068A07B4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62"/>
                <a:ext cx="201" cy="11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2" name="Rectangle 385">
                <a:extLst>
                  <a:ext uri="{FF2B5EF4-FFF2-40B4-BE49-F238E27FC236}">
                    <a16:creationId xmlns:a16="http://schemas.microsoft.com/office/drawing/2014/main" id="{DA664585-0C7D-468E-86EA-63B496F39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67"/>
                <a:ext cx="201" cy="11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3" name="Rectangle 386">
                <a:extLst>
                  <a:ext uri="{FF2B5EF4-FFF2-40B4-BE49-F238E27FC236}">
                    <a16:creationId xmlns:a16="http://schemas.microsoft.com/office/drawing/2014/main" id="{053467CE-8A34-4EDB-9899-755A14B4C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73"/>
                <a:ext cx="201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4" name="Rectangle 387">
                <a:extLst>
                  <a:ext uri="{FF2B5EF4-FFF2-40B4-BE49-F238E27FC236}">
                    <a16:creationId xmlns:a16="http://schemas.microsoft.com/office/drawing/2014/main" id="{6095D7B5-5EEA-4A28-AFAE-AB8809AB5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78"/>
                <a:ext cx="201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5" name="Rectangle 388">
                <a:extLst>
                  <a:ext uri="{FF2B5EF4-FFF2-40B4-BE49-F238E27FC236}">
                    <a16:creationId xmlns:a16="http://schemas.microsoft.com/office/drawing/2014/main" id="{8DCDEE8C-F04F-46C8-ABFD-01F3AB19A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83"/>
                <a:ext cx="201" cy="10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6" name="Rectangle 389">
                <a:extLst>
                  <a:ext uri="{FF2B5EF4-FFF2-40B4-BE49-F238E27FC236}">
                    <a16:creationId xmlns:a16="http://schemas.microsoft.com/office/drawing/2014/main" id="{9202BF5E-527C-4595-83A5-851B556FE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88"/>
                <a:ext cx="201" cy="10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7" name="Rectangle 390">
                <a:extLst>
                  <a:ext uri="{FF2B5EF4-FFF2-40B4-BE49-F238E27FC236}">
                    <a16:creationId xmlns:a16="http://schemas.microsoft.com/office/drawing/2014/main" id="{64D021B3-1823-4138-BAE0-0C0A941ED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93"/>
                <a:ext cx="201" cy="11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8" name="Rectangle 391">
                <a:extLst>
                  <a:ext uri="{FF2B5EF4-FFF2-40B4-BE49-F238E27FC236}">
                    <a16:creationId xmlns:a16="http://schemas.microsoft.com/office/drawing/2014/main" id="{4062FD8E-5DE6-44D6-9E62-240E93706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198"/>
                <a:ext cx="201" cy="11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39" name="Rectangle 392">
                <a:extLst>
                  <a:ext uri="{FF2B5EF4-FFF2-40B4-BE49-F238E27FC236}">
                    <a16:creationId xmlns:a16="http://schemas.microsoft.com/office/drawing/2014/main" id="{241A7586-8CED-4F5C-8FD3-D8788370E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04"/>
                <a:ext cx="201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0" name="Rectangle 393">
                <a:extLst>
                  <a:ext uri="{FF2B5EF4-FFF2-40B4-BE49-F238E27FC236}">
                    <a16:creationId xmlns:a16="http://schemas.microsoft.com/office/drawing/2014/main" id="{B17C8D49-744C-419D-9A83-C21FF94BB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09"/>
                <a:ext cx="201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1" name="Rectangle 394">
                <a:extLst>
                  <a:ext uri="{FF2B5EF4-FFF2-40B4-BE49-F238E27FC236}">
                    <a16:creationId xmlns:a16="http://schemas.microsoft.com/office/drawing/2014/main" id="{E938120D-4A32-43E9-99E5-85A3FD7F7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14"/>
                <a:ext cx="201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2" name="Rectangle 395">
                <a:extLst>
                  <a:ext uri="{FF2B5EF4-FFF2-40B4-BE49-F238E27FC236}">
                    <a16:creationId xmlns:a16="http://schemas.microsoft.com/office/drawing/2014/main" id="{41ABE9CA-6F38-41D0-81B5-AFF588724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19"/>
                <a:ext cx="201" cy="10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3" name="Rectangle 396">
                <a:extLst>
                  <a:ext uri="{FF2B5EF4-FFF2-40B4-BE49-F238E27FC236}">
                    <a16:creationId xmlns:a16="http://schemas.microsoft.com/office/drawing/2014/main" id="{152B74CF-BE12-44D7-B8EC-B7B46B89F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24"/>
                <a:ext cx="201" cy="10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4" name="Rectangle 397">
                <a:extLst>
                  <a:ext uri="{FF2B5EF4-FFF2-40B4-BE49-F238E27FC236}">
                    <a16:creationId xmlns:a16="http://schemas.microsoft.com/office/drawing/2014/main" id="{D4B33318-73FA-49D4-8C26-3A9389F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29"/>
                <a:ext cx="201" cy="11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5" name="Rectangle 398">
                <a:extLst>
                  <a:ext uri="{FF2B5EF4-FFF2-40B4-BE49-F238E27FC236}">
                    <a16:creationId xmlns:a16="http://schemas.microsoft.com/office/drawing/2014/main" id="{5EF85782-B599-4E8C-A83D-32733EA9A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34"/>
                <a:ext cx="201" cy="11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6" name="Rectangle 399">
                <a:extLst>
                  <a:ext uri="{FF2B5EF4-FFF2-40B4-BE49-F238E27FC236}">
                    <a16:creationId xmlns:a16="http://schemas.microsoft.com/office/drawing/2014/main" id="{CAF20528-11AF-4109-A437-6360E23C3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40"/>
                <a:ext cx="201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7" name="Rectangle 400">
                <a:extLst>
                  <a:ext uri="{FF2B5EF4-FFF2-40B4-BE49-F238E27FC236}">
                    <a16:creationId xmlns:a16="http://schemas.microsoft.com/office/drawing/2014/main" id="{972DE0EB-0F4D-4409-90DE-ACFDB2F32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45"/>
                <a:ext cx="201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8" name="Rectangle 401">
                <a:extLst>
                  <a:ext uri="{FF2B5EF4-FFF2-40B4-BE49-F238E27FC236}">
                    <a16:creationId xmlns:a16="http://schemas.microsoft.com/office/drawing/2014/main" id="{238616C8-67D3-4857-9511-776C8261C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50"/>
                <a:ext cx="201" cy="10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49" name="Rectangle 402">
                <a:extLst>
                  <a:ext uri="{FF2B5EF4-FFF2-40B4-BE49-F238E27FC236}">
                    <a16:creationId xmlns:a16="http://schemas.microsoft.com/office/drawing/2014/main" id="{F4A829B1-88FF-49A3-98AE-F946BF5AD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55"/>
                <a:ext cx="201" cy="10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0" name="Rectangle 403">
                <a:extLst>
                  <a:ext uri="{FF2B5EF4-FFF2-40B4-BE49-F238E27FC236}">
                    <a16:creationId xmlns:a16="http://schemas.microsoft.com/office/drawing/2014/main" id="{1118AEDA-4121-4482-A58A-E52D77B0A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60"/>
                <a:ext cx="201" cy="11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1" name="Rectangle 404">
                <a:extLst>
                  <a:ext uri="{FF2B5EF4-FFF2-40B4-BE49-F238E27FC236}">
                    <a16:creationId xmlns:a16="http://schemas.microsoft.com/office/drawing/2014/main" id="{326F052D-B0DE-4A88-8F41-86BD5E8B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65"/>
                <a:ext cx="201" cy="11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2" name="Rectangle 405">
                <a:extLst>
                  <a:ext uri="{FF2B5EF4-FFF2-40B4-BE49-F238E27FC236}">
                    <a16:creationId xmlns:a16="http://schemas.microsoft.com/office/drawing/2014/main" id="{C7B08122-6913-41B1-ABAB-73F36C800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71"/>
                <a:ext cx="201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3" name="Rectangle 406">
                <a:extLst>
                  <a:ext uri="{FF2B5EF4-FFF2-40B4-BE49-F238E27FC236}">
                    <a16:creationId xmlns:a16="http://schemas.microsoft.com/office/drawing/2014/main" id="{A9D95606-F54C-4AB1-B9B8-A5C174FDC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76"/>
                <a:ext cx="201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4" name="Rectangle 407">
                <a:extLst>
                  <a:ext uri="{FF2B5EF4-FFF2-40B4-BE49-F238E27FC236}">
                    <a16:creationId xmlns:a16="http://schemas.microsoft.com/office/drawing/2014/main" id="{A3EFB99A-0E3A-48C3-82FA-2C6BBD2A9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81"/>
                <a:ext cx="201" cy="10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5" name="Rectangle 408">
                <a:extLst>
                  <a:ext uri="{FF2B5EF4-FFF2-40B4-BE49-F238E27FC236}">
                    <a16:creationId xmlns:a16="http://schemas.microsoft.com/office/drawing/2014/main" id="{F2E224E8-B849-4CDE-81A5-98DB4F083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86"/>
                <a:ext cx="201" cy="10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6" name="Rectangle 409">
                <a:extLst>
                  <a:ext uri="{FF2B5EF4-FFF2-40B4-BE49-F238E27FC236}">
                    <a16:creationId xmlns:a16="http://schemas.microsoft.com/office/drawing/2014/main" id="{5CF33F6F-1305-4865-A2BF-7DB9E4E3F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91"/>
                <a:ext cx="201" cy="10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7" name="Rectangle 410">
                <a:extLst>
                  <a:ext uri="{FF2B5EF4-FFF2-40B4-BE49-F238E27FC236}">
                    <a16:creationId xmlns:a16="http://schemas.microsoft.com/office/drawing/2014/main" id="{51EA4AE4-3E4B-46D2-A2CE-20D0FE9E0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296"/>
                <a:ext cx="201" cy="11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8" name="Rectangle 411">
                <a:extLst>
                  <a:ext uri="{FF2B5EF4-FFF2-40B4-BE49-F238E27FC236}">
                    <a16:creationId xmlns:a16="http://schemas.microsoft.com/office/drawing/2014/main" id="{99E7DCC6-E785-40CB-BDB5-769116AC1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01"/>
                <a:ext cx="201" cy="11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59" name="Rectangle 412">
                <a:extLst>
                  <a:ext uri="{FF2B5EF4-FFF2-40B4-BE49-F238E27FC236}">
                    <a16:creationId xmlns:a16="http://schemas.microsoft.com/office/drawing/2014/main" id="{947F7037-484E-4814-9F0D-23FB37C99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07"/>
                <a:ext cx="201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0" name="Rectangle 413">
                <a:extLst>
                  <a:ext uri="{FF2B5EF4-FFF2-40B4-BE49-F238E27FC236}">
                    <a16:creationId xmlns:a16="http://schemas.microsoft.com/office/drawing/2014/main" id="{3E9D69B5-07A7-4E81-BF67-C6283E56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12"/>
                <a:ext cx="201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1" name="Rectangle 414">
                <a:extLst>
                  <a:ext uri="{FF2B5EF4-FFF2-40B4-BE49-F238E27FC236}">
                    <a16:creationId xmlns:a16="http://schemas.microsoft.com/office/drawing/2014/main" id="{11E71E11-23F3-4338-AD65-D7A41A343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17"/>
                <a:ext cx="201" cy="10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2" name="Rectangle 415">
                <a:extLst>
                  <a:ext uri="{FF2B5EF4-FFF2-40B4-BE49-F238E27FC236}">
                    <a16:creationId xmlns:a16="http://schemas.microsoft.com/office/drawing/2014/main" id="{B06F5E2F-F0F8-42FF-983D-BA085B814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22"/>
                <a:ext cx="201" cy="10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3" name="Rectangle 416">
                <a:extLst>
                  <a:ext uri="{FF2B5EF4-FFF2-40B4-BE49-F238E27FC236}">
                    <a16:creationId xmlns:a16="http://schemas.microsoft.com/office/drawing/2014/main" id="{F2E77502-EA90-4023-B39C-52C1E8B71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27"/>
                <a:ext cx="201" cy="11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4" name="Rectangle 417">
                <a:extLst>
                  <a:ext uri="{FF2B5EF4-FFF2-40B4-BE49-F238E27FC236}">
                    <a16:creationId xmlns:a16="http://schemas.microsoft.com/office/drawing/2014/main" id="{B3E77486-634B-4503-929B-F933AEFAC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32"/>
                <a:ext cx="201" cy="11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5" name="Rectangle 418">
                <a:extLst>
                  <a:ext uri="{FF2B5EF4-FFF2-40B4-BE49-F238E27FC236}">
                    <a16:creationId xmlns:a16="http://schemas.microsoft.com/office/drawing/2014/main" id="{4DF9A99F-69DF-48D9-8310-6AB680C72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38"/>
                <a:ext cx="201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6" name="Rectangle 419">
                <a:extLst>
                  <a:ext uri="{FF2B5EF4-FFF2-40B4-BE49-F238E27FC236}">
                    <a16:creationId xmlns:a16="http://schemas.microsoft.com/office/drawing/2014/main" id="{9C10E9C4-C18B-4B5C-9A8D-404137371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43"/>
                <a:ext cx="201" cy="10"/>
              </a:xfrm>
              <a:prstGeom prst="rect">
                <a:avLst/>
              </a:prstGeom>
              <a:solidFill>
                <a:srgbClr val="8B92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7" name="Rectangle 420">
                <a:extLst>
                  <a:ext uri="{FF2B5EF4-FFF2-40B4-BE49-F238E27FC236}">
                    <a16:creationId xmlns:a16="http://schemas.microsoft.com/office/drawing/2014/main" id="{11B2EC84-9AE8-4A19-B5E0-EF9865942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48"/>
                <a:ext cx="201" cy="10"/>
              </a:xfrm>
              <a:prstGeom prst="rect">
                <a:avLst/>
              </a:prstGeom>
              <a:solidFill>
                <a:srgbClr val="8C9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8" name="Rectangle 421">
                <a:extLst>
                  <a:ext uri="{FF2B5EF4-FFF2-40B4-BE49-F238E27FC236}">
                    <a16:creationId xmlns:a16="http://schemas.microsoft.com/office/drawing/2014/main" id="{8D9B65B4-6E5C-489C-B142-7546D1116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53"/>
                <a:ext cx="201" cy="10"/>
              </a:xfrm>
              <a:prstGeom prst="rect">
                <a:avLst/>
              </a:prstGeom>
              <a:solidFill>
                <a:srgbClr val="8F9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69" name="Rectangle 422">
                <a:extLst>
                  <a:ext uri="{FF2B5EF4-FFF2-40B4-BE49-F238E27FC236}">
                    <a16:creationId xmlns:a16="http://schemas.microsoft.com/office/drawing/2014/main" id="{7BF0ABFF-604D-450E-AE5B-9428C5778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58"/>
                <a:ext cx="201" cy="11"/>
              </a:xfrm>
              <a:prstGeom prst="rect">
                <a:avLst/>
              </a:prstGeom>
              <a:solidFill>
                <a:srgbClr val="909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0" name="Rectangle 423">
                <a:extLst>
                  <a:ext uri="{FF2B5EF4-FFF2-40B4-BE49-F238E27FC236}">
                    <a16:creationId xmlns:a16="http://schemas.microsoft.com/office/drawing/2014/main" id="{B3E6B91E-D273-45D0-840B-0F6CF1D67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63"/>
                <a:ext cx="201" cy="11"/>
              </a:xfrm>
              <a:prstGeom prst="rect">
                <a:avLst/>
              </a:prstGeom>
              <a:solidFill>
                <a:srgbClr val="929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1" name="Rectangle 424">
                <a:extLst>
                  <a:ext uri="{FF2B5EF4-FFF2-40B4-BE49-F238E27FC236}">
                    <a16:creationId xmlns:a16="http://schemas.microsoft.com/office/drawing/2014/main" id="{94AD21CE-02F9-45FF-BCCF-D423BB6DB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69"/>
                <a:ext cx="201" cy="10"/>
              </a:xfrm>
              <a:prstGeom prst="rect">
                <a:avLst/>
              </a:prstGeom>
              <a:solidFill>
                <a:srgbClr val="949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2" name="Rectangle 425">
                <a:extLst>
                  <a:ext uri="{FF2B5EF4-FFF2-40B4-BE49-F238E27FC236}">
                    <a16:creationId xmlns:a16="http://schemas.microsoft.com/office/drawing/2014/main" id="{D6A5E515-13A2-44B4-B428-B2FBF030C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74"/>
                <a:ext cx="201" cy="10"/>
              </a:xfrm>
              <a:prstGeom prst="rect">
                <a:avLst/>
              </a:prstGeom>
              <a:solidFill>
                <a:srgbClr val="959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3" name="Rectangle 426">
                <a:extLst>
                  <a:ext uri="{FF2B5EF4-FFF2-40B4-BE49-F238E27FC236}">
                    <a16:creationId xmlns:a16="http://schemas.microsoft.com/office/drawing/2014/main" id="{F82BBA55-5BDE-4B5F-8B3E-57F18E59D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79"/>
                <a:ext cx="201" cy="10"/>
              </a:xfrm>
              <a:prstGeom prst="rect">
                <a:avLst/>
              </a:prstGeom>
              <a:solidFill>
                <a:srgbClr val="98A0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4" name="Rectangle 427">
                <a:extLst>
                  <a:ext uri="{FF2B5EF4-FFF2-40B4-BE49-F238E27FC236}">
                    <a16:creationId xmlns:a16="http://schemas.microsoft.com/office/drawing/2014/main" id="{B23CC9BF-EA20-4896-AD3F-C0881A501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84"/>
                <a:ext cx="201" cy="10"/>
              </a:xfrm>
              <a:prstGeom prst="rect">
                <a:avLst/>
              </a:prstGeom>
              <a:solidFill>
                <a:srgbClr val="9AA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5" name="Rectangle 428">
                <a:extLst>
                  <a:ext uri="{FF2B5EF4-FFF2-40B4-BE49-F238E27FC236}">
                    <a16:creationId xmlns:a16="http://schemas.microsoft.com/office/drawing/2014/main" id="{5610DA44-5E1F-4AD9-922B-0AABFCB92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89"/>
                <a:ext cx="201" cy="10"/>
              </a:xfrm>
              <a:prstGeom prst="rect">
                <a:avLst/>
              </a:prstGeom>
              <a:solidFill>
                <a:srgbClr val="9DA4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6" name="Rectangle 429">
                <a:extLst>
                  <a:ext uri="{FF2B5EF4-FFF2-40B4-BE49-F238E27FC236}">
                    <a16:creationId xmlns:a16="http://schemas.microsoft.com/office/drawing/2014/main" id="{9D99BAE3-FF92-4866-A2F7-2DE54381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94"/>
                <a:ext cx="201" cy="11"/>
              </a:xfrm>
              <a:prstGeom prst="rect">
                <a:avLst/>
              </a:prstGeom>
              <a:solidFill>
                <a:srgbClr val="9EA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7" name="Rectangle 430">
                <a:extLst>
                  <a:ext uri="{FF2B5EF4-FFF2-40B4-BE49-F238E27FC236}">
                    <a16:creationId xmlns:a16="http://schemas.microsoft.com/office/drawing/2014/main" id="{68F10A8F-5015-49CB-8D08-A0BC7E78B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99"/>
                <a:ext cx="201" cy="11"/>
              </a:xfrm>
              <a:prstGeom prst="rect">
                <a:avLst/>
              </a:prstGeom>
              <a:solidFill>
                <a:srgbClr val="A0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8" name="Rectangle 431">
                <a:extLst>
                  <a:ext uri="{FF2B5EF4-FFF2-40B4-BE49-F238E27FC236}">
                    <a16:creationId xmlns:a16="http://schemas.microsoft.com/office/drawing/2014/main" id="{719311C0-A6DD-4AF6-B07A-A2C34DD57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05"/>
                <a:ext cx="201" cy="10"/>
              </a:xfrm>
              <a:prstGeom prst="rect">
                <a:avLst/>
              </a:prstGeom>
              <a:solidFill>
                <a:srgbClr val="A3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79" name="Rectangle 432">
                <a:extLst>
                  <a:ext uri="{FF2B5EF4-FFF2-40B4-BE49-F238E27FC236}">
                    <a16:creationId xmlns:a16="http://schemas.microsoft.com/office/drawing/2014/main" id="{3E73A8B2-9D82-41AB-AAEE-58EC8F7BC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10"/>
                <a:ext cx="201" cy="10"/>
              </a:xfrm>
              <a:prstGeom prst="rect">
                <a:avLst/>
              </a:prstGeom>
              <a:solidFill>
                <a:srgbClr val="A4A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0" name="Rectangle 433">
                <a:extLst>
                  <a:ext uri="{FF2B5EF4-FFF2-40B4-BE49-F238E27FC236}">
                    <a16:creationId xmlns:a16="http://schemas.microsoft.com/office/drawing/2014/main" id="{64CABACD-5113-48BF-9E4B-787D995E1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15"/>
                <a:ext cx="201" cy="10"/>
              </a:xfrm>
              <a:prstGeom prst="rect">
                <a:avLst/>
              </a:prstGeom>
              <a:solidFill>
                <a:srgbClr val="A7AF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1" name="Rectangle 434">
                <a:extLst>
                  <a:ext uri="{FF2B5EF4-FFF2-40B4-BE49-F238E27FC236}">
                    <a16:creationId xmlns:a16="http://schemas.microsoft.com/office/drawing/2014/main" id="{EBBF72F6-B95C-4F7C-977A-6C1F7A71D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20"/>
                <a:ext cx="201" cy="10"/>
              </a:xfrm>
              <a:prstGeom prst="rect">
                <a:avLst/>
              </a:prstGeom>
              <a:solidFill>
                <a:srgbClr val="A9B1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2" name="Rectangle 435">
                <a:extLst>
                  <a:ext uri="{FF2B5EF4-FFF2-40B4-BE49-F238E27FC236}">
                    <a16:creationId xmlns:a16="http://schemas.microsoft.com/office/drawing/2014/main" id="{D4931857-79F2-4CF7-8ADB-850F9345B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25"/>
                <a:ext cx="201" cy="11"/>
              </a:xfrm>
              <a:prstGeom prst="rect">
                <a:avLst/>
              </a:prstGeom>
              <a:solidFill>
                <a:srgbClr val="ADB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3" name="Rectangle 436">
                <a:extLst>
                  <a:ext uri="{FF2B5EF4-FFF2-40B4-BE49-F238E27FC236}">
                    <a16:creationId xmlns:a16="http://schemas.microsoft.com/office/drawing/2014/main" id="{DF274C50-FEB9-488C-B2CA-343C29247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30"/>
                <a:ext cx="201" cy="11"/>
              </a:xfrm>
              <a:prstGeom prst="rect">
                <a:avLst/>
              </a:prstGeom>
              <a:solidFill>
                <a:srgbClr val="AFB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4" name="Rectangle 437">
                <a:extLst>
                  <a:ext uri="{FF2B5EF4-FFF2-40B4-BE49-F238E27FC236}">
                    <a16:creationId xmlns:a16="http://schemas.microsoft.com/office/drawing/2014/main" id="{EB148392-5905-46A6-8999-8FE89378B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36"/>
                <a:ext cx="201" cy="10"/>
              </a:xfrm>
              <a:prstGeom prst="rect">
                <a:avLst/>
              </a:prstGeom>
              <a:solidFill>
                <a:srgbClr val="B1B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5" name="Rectangle 438">
                <a:extLst>
                  <a:ext uri="{FF2B5EF4-FFF2-40B4-BE49-F238E27FC236}">
                    <a16:creationId xmlns:a16="http://schemas.microsoft.com/office/drawing/2014/main" id="{4316575F-E98F-4690-9EB6-37CE3C94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41"/>
                <a:ext cx="201" cy="10"/>
              </a:xfrm>
              <a:prstGeom prst="rect">
                <a:avLst/>
              </a:prstGeom>
              <a:solidFill>
                <a:srgbClr val="B4B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6" name="Rectangle 439">
                <a:extLst>
                  <a:ext uri="{FF2B5EF4-FFF2-40B4-BE49-F238E27FC236}">
                    <a16:creationId xmlns:a16="http://schemas.microsoft.com/office/drawing/2014/main" id="{373B6734-C46A-4E2D-A495-49FBE02DF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46"/>
                <a:ext cx="201" cy="10"/>
              </a:xfrm>
              <a:prstGeom prst="rect">
                <a:avLst/>
              </a:prstGeom>
              <a:solidFill>
                <a:srgbClr val="B6B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7" name="Rectangle 440">
                <a:extLst>
                  <a:ext uri="{FF2B5EF4-FFF2-40B4-BE49-F238E27FC236}">
                    <a16:creationId xmlns:a16="http://schemas.microsoft.com/office/drawing/2014/main" id="{1678151F-E259-4EFE-9B30-57D673FBB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51"/>
                <a:ext cx="201" cy="10"/>
              </a:xfrm>
              <a:prstGeom prst="rect">
                <a:avLst/>
              </a:prstGeom>
              <a:solidFill>
                <a:srgbClr val="B9C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8" name="Rectangle 441">
                <a:extLst>
                  <a:ext uri="{FF2B5EF4-FFF2-40B4-BE49-F238E27FC236}">
                    <a16:creationId xmlns:a16="http://schemas.microsoft.com/office/drawing/2014/main" id="{15E7D68F-3159-4688-9885-60EC09ACD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56"/>
                <a:ext cx="201" cy="10"/>
              </a:xfrm>
              <a:prstGeom prst="rect">
                <a:avLst/>
              </a:prstGeom>
              <a:solidFill>
                <a:srgbClr val="BBC4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89" name="Rectangle 442">
                <a:extLst>
                  <a:ext uri="{FF2B5EF4-FFF2-40B4-BE49-F238E27FC236}">
                    <a16:creationId xmlns:a16="http://schemas.microsoft.com/office/drawing/2014/main" id="{342931DB-802E-42CC-92F6-7C5F15946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61"/>
                <a:ext cx="201" cy="1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0" name="Rectangle 443">
                <a:extLst>
                  <a:ext uri="{FF2B5EF4-FFF2-40B4-BE49-F238E27FC236}">
                    <a16:creationId xmlns:a16="http://schemas.microsoft.com/office/drawing/2014/main" id="{299F3730-1347-45CE-B16E-C04AAF1E0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466"/>
                <a:ext cx="201" cy="1"/>
              </a:xfrm>
              <a:prstGeom prst="rect">
                <a:avLst/>
              </a:prstGeom>
              <a:solidFill>
                <a:srgbClr val="BFC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1" name="Rectangle 444">
                <a:extLst>
                  <a:ext uri="{FF2B5EF4-FFF2-40B4-BE49-F238E27FC236}">
                    <a16:creationId xmlns:a16="http://schemas.microsoft.com/office/drawing/2014/main" id="{51EE3A89-0E53-4F60-83FC-94300CF95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11"/>
                <a:ext cx="201" cy="5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2" name="Rectangle 445">
                <a:extLst>
                  <a:ext uri="{FF2B5EF4-FFF2-40B4-BE49-F238E27FC236}">
                    <a16:creationId xmlns:a16="http://schemas.microsoft.com/office/drawing/2014/main" id="{0478EE8A-43E9-49A3-8E57-80E3AC991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11"/>
                <a:ext cx="201" cy="10"/>
              </a:xfrm>
              <a:prstGeom prst="rect">
                <a:avLst/>
              </a:prstGeom>
              <a:solidFill>
                <a:srgbClr val="264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3" name="Rectangle 446">
                <a:extLst>
                  <a:ext uri="{FF2B5EF4-FFF2-40B4-BE49-F238E27FC236}">
                    <a16:creationId xmlns:a16="http://schemas.microsoft.com/office/drawing/2014/main" id="{227EEA27-EDF4-40B5-8463-24D2530CC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16"/>
                <a:ext cx="201" cy="10"/>
              </a:xfrm>
              <a:prstGeom prst="rect">
                <a:avLst/>
              </a:prstGeom>
              <a:solidFill>
                <a:srgbClr val="2842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4" name="Rectangle 447">
                <a:extLst>
                  <a:ext uri="{FF2B5EF4-FFF2-40B4-BE49-F238E27FC236}">
                    <a16:creationId xmlns:a16="http://schemas.microsoft.com/office/drawing/2014/main" id="{1077F4CE-2093-40DE-9090-55B75BE92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21"/>
                <a:ext cx="201" cy="10"/>
              </a:xfrm>
              <a:prstGeom prst="rect">
                <a:avLst/>
              </a:prstGeom>
              <a:solidFill>
                <a:srgbClr val="294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5" name="Rectangle 448">
                <a:extLst>
                  <a:ext uri="{FF2B5EF4-FFF2-40B4-BE49-F238E27FC236}">
                    <a16:creationId xmlns:a16="http://schemas.microsoft.com/office/drawing/2014/main" id="{29A78459-BB7D-4737-BB55-7804C09DC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26"/>
                <a:ext cx="201" cy="11"/>
              </a:xfrm>
              <a:prstGeom prst="rect">
                <a:avLst/>
              </a:prstGeom>
              <a:solidFill>
                <a:srgbClr val="2D4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6" name="Rectangle 449">
                <a:extLst>
                  <a:ext uri="{FF2B5EF4-FFF2-40B4-BE49-F238E27FC236}">
                    <a16:creationId xmlns:a16="http://schemas.microsoft.com/office/drawing/2014/main" id="{481A9AFC-93A7-4BF2-B0C5-5FB1256B3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31"/>
                <a:ext cx="201" cy="11"/>
              </a:xfrm>
              <a:prstGeom prst="rect">
                <a:avLst/>
              </a:prstGeom>
              <a:solidFill>
                <a:srgbClr val="2F4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7" name="Rectangle 450">
                <a:extLst>
                  <a:ext uri="{FF2B5EF4-FFF2-40B4-BE49-F238E27FC236}">
                    <a16:creationId xmlns:a16="http://schemas.microsoft.com/office/drawing/2014/main" id="{1DA21210-59C1-4247-B8D4-A54D5F20F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37"/>
                <a:ext cx="201" cy="10"/>
              </a:xfrm>
              <a:prstGeom prst="rect">
                <a:avLst/>
              </a:prstGeom>
              <a:solidFill>
                <a:srgbClr val="3247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8" name="Rectangle 451">
                <a:extLst>
                  <a:ext uri="{FF2B5EF4-FFF2-40B4-BE49-F238E27FC236}">
                    <a16:creationId xmlns:a16="http://schemas.microsoft.com/office/drawing/2014/main" id="{06B48423-BBB9-4FDE-B76B-D079DFBD2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42"/>
                <a:ext cx="201" cy="10"/>
              </a:xfrm>
              <a:prstGeom prst="rect">
                <a:avLst/>
              </a:prstGeom>
              <a:solidFill>
                <a:srgbClr val="334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699" name="Rectangle 452">
                <a:extLst>
                  <a:ext uri="{FF2B5EF4-FFF2-40B4-BE49-F238E27FC236}">
                    <a16:creationId xmlns:a16="http://schemas.microsoft.com/office/drawing/2014/main" id="{8FEDBE35-C73D-4F98-88B1-AF3AD7E73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47"/>
                <a:ext cx="201" cy="10"/>
              </a:xfrm>
              <a:prstGeom prst="rect">
                <a:avLst/>
              </a:prstGeom>
              <a:solidFill>
                <a:srgbClr val="354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0" name="Rectangle 453">
                <a:extLst>
                  <a:ext uri="{FF2B5EF4-FFF2-40B4-BE49-F238E27FC236}">
                    <a16:creationId xmlns:a16="http://schemas.microsoft.com/office/drawing/2014/main" id="{95FDCB0A-1A30-4E71-9AF2-A39287143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52"/>
                <a:ext cx="201" cy="10"/>
              </a:xfrm>
              <a:prstGeom prst="rect">
                <a:avLst/>
              </a:prstGeom>
              <a:solidFill>
                <a:srgbClr val="384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1" name="Rectangle 454">
                <a:extLst>
                  <a:ext uri="{FF2B5EF4-FFF2-40B4-BE49-F238E27FC236}">
                    <a16:creationId xmlns:a16="http://schemas.microsoft.com/office/drawing/2014/main" id="{291D0467-64FE-4475-9686-B9EA072CA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57"/>
                <a:ext cx="201" cy="11"/>
              </a:xfrm>
              <a:prstGeom prst="rect">
                <a:avLst/>
              </a:prstGeom>
              <a:solidFill>
                <a:srgbClr val="394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2" name="Rectangle 455">
                <a:extLst>
                  <a:ext uri="{FF2B5EF4-FFF2-40B4-BE49-F238E27FC236}">
                    <a16:creationId xmlns:a16="http://schemas.microsoft.com/office/drawing/2014/main" id="{1F21D123-8E19-4013-8B85-7EB16CF0B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62"/>
                <a:ext cx="201" cy="11"/>
              </a:xfrm>
              <a:prstGeom prst="rect">
                <a:avLst/>
              </a:prstGeom>
              <a:solidFill>
                <a:srgbClr val="3B4D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3" name="Rectangle 456">
                <a:extLst>
                  <a:ext uri="{FF2B5EF4-FFF2-40B4-BE49-F238E27FC236}">
                    <a16:creationId xmlns:a16="http://schemas.microsoft.com/office/drawing/2014/main" id="{932F15C5-02D6-40A7-AA1E-8F7A5A2E0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68"/>
                <a:ext cx="201" cy="10"/>
              </a:xfrm>
              <a:prstGeom prst="rect">
                <a:avLst/>
              </a:prstGeom>
              <a:solidFill>
                <a:srgbClr val="3D4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4" name="Rectangle 457">
                <a:extLst>
                  <a:ext uri="{FF2B5EF4-FFF2-40B4-BE49-F238E27FC236}">
                    <a16:creationId xmlns:a16="http://schemas.microsoft.com/office/drawing/2014/main" id="{076A3BC3-959B-422B-A270-4CD0248AA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73"/>
                <a:ext cx="201" cy="10"/>
              </a:xfrm>
              <a:prstGeom prst="rect">
                <a:avLst/>
              </a:prstGeom>
              <a:solidFill>
                <a:srgbClr val="3F4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5" name="Rectangle 458">
                <a:extLst>
                  <a:ext uri="{FF2B5EF4-FFF2-40B4-BE49-F238E27FC236}">
                    <a16:creationId xmlns:a16="http://schemas.microsoft.com/office/drawing/2014/main" id="{54D685A6-D698-4AEF-8E6A-01BE22F59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78"/>
                <a:ext cx="201" cy="10"/>
              </a:xfrm>
              <a:prstGeom prst="rect">
                <a:avLst/>
              </a:prstGeom>
              <a:solidFill>
                <a:srgbClr val="405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6" name="Rectangle 459">
                <a:extLst>
                  <a:ext uri="{FF2B5EF4-FFF2-40B4-BE49-F238E27FC236}">
                    <a16:creationId xmlns:a16="http://schemas.microsoft.com/office/drawing/2014/main" id="{2A17AFCC-8FC0-431E-A43D-534D8EAC3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83"/>
                <a:ext cx="201" cy="10"/>
              </a:xfrm>
              <a:prstGeom prst="rect">
                <a:avLst/>
              </a:prstGeom>
              <a:solidFill>
                <a:srgbClr val="42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7" name="Rectangle 460">
                <a:extLst>
                  <a:ext uri="{FF2B5EF4-FFF2-40B4-BE49-F238E27FC236}">
                    <a16:creationId xmlns:a16="http://schemas.microsoft.com/office/drawing/2014/main" id="{BA5E3843-A973-49BB-9B4A-7BF31BDEC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88"/>
                <a:ext cx="201" cy="11"/>
              </a:xfrm>
              <a:prstGeom prst="rect">
                <a:avLst/>
              </a:prstGeom>
              <a:solidFill>
                <a:srgbClr val="445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8" name="Rectangle 461">
                <a:extLst>
                  <a:ext uri="{FF2B5EF4-FFF2-40B4-BE49-F238E27FC236}">
                    <a16:creationId xmlns:a16="http://schemas.microsoft.com/office/drawing/2014/main" id="{D3452139-5BDB-4113-8940-20B675259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93"/>
                <a:ext cx="201" cy="11"/>
              </a:xfrm>
              <a:prstGeom prst="rect">
                <a:avLst/>
              </a:prstGeom>
              <a:solidFill>
                <a:srgbClr val="4554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09" name="Rectangle 462">
                <a:extLst>
                  <a:ext uri="{FF2B5EF4-FFF2-40B4-BE49-F238E27FC236}">
                    <a16:creationId xmlns:a16="http://schemas.microsoft.com/office/drawing/2014/main" id="{6EAB9BB9-0800-4EFF-AB83-B8DB66E46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99"/>
                <a:ext cx="201" cy="10"/>
              </a:xfrm>
              <a:prstGeom prst="rect">
                <a:avLst/>
              </a:prstGeom>
              <a:solidFill>
                <a:srgbClr val="475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0" name="Rectangle 463">
                <a:extLst>
                  <a:ext uri="{FF2B5EF4-FFF2-40B4-BE49-F238E27FC236}">
                    <a16:creationId xmlns:a16="http://schemas.microsoft.com/office/drawing/2014/main" id="{61E8FEF9-7BF2-4505-AB01-758E0ECC0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04"/>
                <a:ext cx="201" cy="10"/>
              </a:xfrm>
              <a:prstGeom prst="rect">
                <a:avLst/>
              </a:prstGeom>
              <a:solidFill>
                <a:srgbClr val="495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1" name="Rectangle 464">
                <a:extLst>
                  <a:ext uri="{FF2B5EF4-FFF2-40B4-BE49-F238E27FC236}">
                    <a16:creationId xmlns:a16="http://schemas.microsoft.com/office/drawing/2014/main" id="{8FA726A3-CE0F-405E-9442-D609488EC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09"/>
                <a:ext cx="201" cy="10"/>
              </a:xfrm>
              <a:prstGeom prst="rect">
                <a:avLst/>
              </a:prstGeom>
              <a:solidFill>
                <a:srgbClr val="4B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2" name="Rectangle 465">
                <a:extLst>
                  <a:ext uri="{FF2B5EF4-FFF2-40B4-BE49-F238E27FC236}">
                    <a16:creationId xmlns:a16="http://schemas.microsoft.com/office/drawing/2014/main" id="{EBBBC908-C6E2-4B6D-B54C-91968AD0D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14"/>
                <a:ext cx="201" cy="10"/>
              </a:xfrm>
              <a:prstGeom prst="rect">
                <a:avLst/>
              </a:prstGeom>
              <a:solidFill>
                <a:srgbClr val="4C5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3" name="Rectangle 466">
                <a:extLst>
                  <a:ext uri="{FF2B5EF4-FFF2-40B4-BE49-F238E27FC236}">
                    <a16:creationId xmlns:a16="http://schemas.microsoft.com/office/drawing/2014/main" id="{645C9872-1A83-49A1-9608-8952CBF13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19"/>
                <a:ext cx="201" cy="10"/>
              </a:xfrm>
              <a:prstGeom prst="rect">
                <a:avLst/>
              </a:prstGeom>
              <a:solidFill>
                <a:srgbClr val="4D5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4" name="Rectangle 467">
                <a:extLst>
                  <a:ext uri="{FF2B5EF4-FFF2-40B4-BE49-F238E27FC236}">
                    <a16:creationId xmlns:a16="http://schemas.microsoft.com/office/drawing/2014/main" id="{F235670E-69C0-4481-BEBC-E47FBC59F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24"/>
                <a:ext cx="201" cy="11"/>
              </a:xfrm>
              <a:prstGeom prst="rect">
                <a:avLst/>
              </a:prstGeom>
              <a:solidFill>
                <a:srgbClr val="505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5" name="Rectangle 468">
                <a:extLst>
                  <a:ext uri="{FF2B5EF4-FFF2-40B4-BE49-F238E27FC236}">
                    <a16:creationId xmlns:a16="http://schemas.microsoft.com/office/drawing/2014/main" id="{7EB235D4-6F9F-4043-97E9-98425BFE2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29"/>
                <a:ext cx="201" cy="11"/>
              </a:xfrm>
              <a:prstGeom prst="rect">
                <a:avLst/>
              </a:prstGeom>
              <a:solidFill>
                <a:srgbClr val="505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6" name="Rectangle 469">
                <a:extLst>
                  <a:ext uri="{FF2B5EF4-FFF2-40B4-BE49-F238E27FC236}">
                    <a16:creationId xmlns:a16="http://schemas.microsoft.com/office/drawing/2014/main" id="{1D88A79F-4898-4B89-BC00-98D860709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35"/>
                <a:ext cx="201" cy="10"/>
              </a:xfrm>
              <a:prstGeom prst="rect">
                <a:avLst/>
              </a:prstGeom>
              <a:solidFill>
                <a:srgbClr val="53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7" name="Rectangle 470">
                <a:extLst>
                  <a:ext uri="{FF2B5EF4-FFF2-40B4-BE49-F238E27FC236}">
                    <a16:creationId xmlns:a16="http://schemas.microsoft.com/office/drawing/2014/main" id="{BD56FFFA-70A2-4E0A-B91B-E947D714E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40"/>
                <a:ext cx="201" cy="10"/>
              </a:xfrm>
              <a:prstGeom prst="rect">
                <a:avLst/>
              </a:prstGeom>
              <a:solidFill>
                <a:srgbClr val="546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8" name="Rectangle 471">
                <a:extLst>
                  <a:ext uri="{FF2B5EF4-FFF2-40B4-BE49-F238E27FC236}">
                    <a16:creationId xmlns:a16="http://schemas.microsoft.com/office/drawing/2014/main" id="{275E2978-0D1E-40E3-8161-6CF6A0B85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45"/>
                <a:ext cx="201" cy="10"/>
              </a:xfrm>
              <a:prstGeom prst="rect">
                <a:avLst/>
              </a:prstGeom>
              <a:solidFill>
                <a:srgbClr val="566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19" name="Rectangle 472">
                <a:extLst>
                  <a:ext uri="{FF2B5EF4-FFF2-40B4-BE49-F238E27FC236}">
                    <a16:creationId xmlns:a16="http://schemas.microsoft.com/office/drawing/2014/main" id="{38A96E7F-FC4D-4B95-8334-D6BBC3B26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50"/>
                <a:ext cx="201" cy="10"/>
              </a:xfrm>
              <a:prstGeom prst="rect">
                <a:avLst/>
              </a:prstGeom>
              <a:solidFill>
                <a:srgbClr val="576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0" name="Rectangle 473">
                <a:extLst>
                  <a:ext uri="{FF2B5EF4-FFF2-40B4-BE49-F238E27FC236}">
                    <a16:creationId xmlns:a16="http://schemas.microsoft.com/office/drawing/2014/main" id="{B07D8AEF-3988-47F4-BF37-8D90D7857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55"/>
                <a:ext cx="201" cy="11"/>
              </a:xfrm>
              <a:prstGeom prst="rect">
                <a:avLst/>
              </a:prstGeom>
              <a:solidFill>
                <a:srgbClr val="5964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1" name="Rectangle 474">
                <a:extLst>
                  <a:ext uri="{FF2B5EF4-FFF2-40B4-BE49-F238E27FC236}">
                    <a16:creationId xmlns:a16="http://schemas.microsoft.com/office/drawing/2014/main" id="{84785A43-FD25-4CA4-96D3-D0CDCF9E7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60"/>
                <a:ext cx="201" cy="11"/>
              </a:xfrm>
              <a:prstGeom prst="rect">
                <a:avLst/>
              </a:prstGeom>
              <a:solidFill>
                <a:srgbClr val="5A6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2" name="Rectangle 475">
                <a:extLst>
                  <a:ext uri="{FF2B5EF4-FFF2-40B4-BE49-F238E27FC236}">
                    <a16:creationId xmlns:a16="http://schemas.microsoft.com/office/drawing/2014/main" id="{7E791AA4-627E-41D9-9288-26B2DB8C2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66"/>
                <a:ext cx="201" cy="10"/>
              </a:xfrm>
              <a:prstGeom prst="rect">
                <a:avLst/>
              </a:prstGeom>
              <a:solidFill>
                <a:srgbClr val="5B6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3" name="Rectangle 476">
                <a:extLst>
                  <a:ext uri="{FF2B5EF4-FFF2-40B4-BE49-F238E27FC236}">
                    <a16:creationId xmlns:a16="http://schemas.microsoft.com/office/drawing/2014/main" id="{07AB512B-2EF7-4417-A838-2673B3518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71"/>
                <a:ext cx="201" cy="10"/>
              </a:xfrm>
              <a:prstGeom prst="rect">
                <a:avLst/>
              </a:prstGeom>
              <a:solidFill>
                <a:srgbClr val="5E6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4" name="Rectangle 477">
                <a:extLst>
                  <a:ext uri="{FF2B5EF4-FFF2-40B4-BE49-F238E27FC236}">
                    <a16:creationId xmlns:a16="http://schemas.microsoft.com/office/drawing/2014/main" id="{18DF8E2D-CC5B-4F1F-8C5A-E23F9AB82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76"/>
                <a:ext cx="201" cy="10"/>
              </a:xfrm>
              <a:prstGeom prst="rect">
                <a:avLst/>
              </a:prstGeom>
              <a:solidFill>
                <a:srgbClr val="5F6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5" name="Rectangle 478">
                <a:extLst>
                  <a:ext uri="{FF2B5EF4-FFF2-40B4-BE49-F238E27FC236}">
                    <a16:creationId xmlns:a16="http://schemas.microsoft.com/office/drawing/2014/main" id="{F464C244-864E-4087-ABA5-2A4AB4BB9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81"/>
                <a:ext cx="201" cy="10"/>
              </a:xfrm>
              <a:prstGeom prst="rect">
                <a:avLst/>
              </a:prstGeom>
              <a:solidFill>
                <a:srgbClr val="616A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6" name="Rectangle 479">
                <a:extLst>
                  <a:ext uri="{FF2B5EF4-FFF2-40B4-BE49-F238E27FC236}">
                    <a16:creationId xmlns:a16="http://schemas.microsoft.com/office/drawing/2014/main" id="{8B31B5FD-3192-4D51-A7CF-D70A0701A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86"/>
                <a:ext cx="201" cy="10"/>
              </a:xfrm>
              <a:prstGeom prst="rect">
                <a:avLst/>
              </a:prstGeom>
              <a:solidFill>
                <a:srgbClr val="626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7" name="Rectangle 480">
                <a:extLst>
                  <a:ext uri="{FF2B5EF4-FFF2-40B4-BE49-F238E27FC236}">
                    <a16:creationId xmlns:a16="http://schemas.microsoft.com/office/drawing/2014/main" id="{920E41BC-9079-4C1E-9B0E-FBAD72ED5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91"/>
                <a:ext cx="201" cy="11"/>
              </a:xfrm>
              <a:prstGeom prst="rect">
                <a:avLst/>
              </a:prstGeom>
              <a:solidFill>
                <a:srgbClr val="636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8" name="Rectangle 481">
                <a:extLst>
                  <a:ext uri="{FF2B5EF4-FFF2-40B4-BE49-F238E27FC236}">
                    <a16:creationId xmlns:a16="http://schemas.microsoft.com/office/drawing/2014/main" id="{476BA4A5-9D17-40F3-8BA5-1DF2733A0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96"/>
                <a:ext cx="201" cy="11"/>
              </a:xfrm>
              <a:prstGeom prst="rect">
                <a:avLst/>
              </a:prstGeom>
              <a:solidFill>
                <a:srgbClr val="656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29" name="Rectangle 482">
                <a:extLst>
                  <a:ext uri="{FF2B5EF4-FFF2-40B4-BE49-F238E27FC236}">
                    <a16:creationId xmlns:a16="http://schemas.microsoft.com/office/drawing/2014/main" id="{8197140A-5C01-4033-A10D-6C302593C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02"/>
                <a:ext cx="201" cy="10"/>
              </a:xfrm>
              <a:prstGeom prst="rect">
                <a:avLst/>
              </a:prstGeom>
              <a:solidFill>
                <a:srgbClr val="6670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0" name="Rectangle 483">
                <a:extLst>
                  <a:ext uri="{FF2B5EF4-FFF2-40B4-BE49-F238E27FC236}">
                    <a16:creationId xmlns:a16="http://schemas.microsoft.com/office/drawing/2014/main" id="{A8151CC3-C763-4240-BA03-CBD6A7B64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07"/>
                <a:ext cx="201" cy="10"/>
              </a:xfrm>
              <a:prstGeom prst="rect">
                <a:avLst/>
              </a:prstGeom>
              <a:solidFill>
                <a:srgbClr val="687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1" name="Rectangle 484">
                <a:extLst>
                  <a:ext uri="{FF2B5EF4-FFF2-40B4-BE49-F238E27FC236}">
                    <a16:creationId xmlns:a16="http://schemas.microsoft.com/office/drawing/2014/main" id="{910EB5C7-C3FA-4C4C-97F6-FD4E43BB6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12"/>
                <a:ext cx="201" cy="10"/>
              </a:xfrm>
              <a:prstGeom prst="rect">
                <a:avLst/>
              </a:prstGeom>
              <a:solidFill>
                <a:srgbClr val="6A7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2" name="Rectangle 485">
                <a:extLst>
                  <a:ext uri="{FF2B5EF4-FFF2-40B4-BE49-F238E27FC236}">
                    <a16:creationId xmlns:a16="http://schemas.microsoft.com/office/drawing/2014/main" id="{053BCDA1-990E-4CBC-BD8A-93BC8DD9A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17"/>
                <a:ext cx="201" cy="10"/>
              </a:xfrm>
              <a:prstGeom prst="rect">
                <a:avLst/>
              </a:prstGeom>
              <a:solidFill>
                <a:srgbClr val="6C7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3" name="Rectangle 486">
                <a:extLst>
                  <a:ext uri="{FF2B5EF4-FFF2-40B4-BE49-F238E27FC236}">
                    <a16:creationId xmlns:a16="http://schemas.microsoft.com/office/drawing/2014/main" id="{A52C3AD1-2C38-4098-BE07-FCC829B97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22"/>
                <a:ext cx="201" cy="11"/>
              </a:xfrm>
              <a:prstGeom prst="rect">
                <a:avLst/>
              </a:prstGeom>
              <a:solidFill>
                <a:srgbClr val="6D7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4" name="Rectangle 487">
                <a:extLst>
                  <a:ext uri="{FF2B5EF4-FFF2-40B4-BE49-F238E27FC236}">
                    <a16:creationId xmlns:a16="http://schemas.microsoft.com/office/drawing/2014/main" id="{914971CA-B027-4E7E-9595-67C56AA48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27"/>
                <a:ext cx="201" cy="11"/>
              </a:xfrm>
              <a:prstGeom prst="rect">
                <a:avLst/>
              </a:prstGeom>
              <a:solidFill>
                <a:srgbClr val="6E77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5" name="Rectangle 488">
                <a:extLst>
                  <a:ext uri="{FF2B5EF4-FFF2-40B4-BE49-F238E27FC236}">
                    <a16:creationId xmlns:a16="http://schemas.microsoft.com/office/drawing/2014/main" id="{DD2D8712-E09D-45AC-B841-2A69C2FC7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33"/>
                <a:ext cx="201" cy="10"/>
              </a:xfrm>
              <a:prstGeom prst="rect">
                <a:avLst/>
              </a:prstGeom>
              <a:solidFill>
                <a:srgbClr val="707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6" name="Rectangle 489">
                <a:extLst>
                  <a:ext uri="{FF2B5EF4-FFF2-40B4-BE49-F238E27FC236}">
                    <a16:creationId xmlns:a16="http://schemas.microsoft.com/office/drawing/2014/main" id="{5CC08866-2AC6-4C71-8A6F-699E9483D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38"/>
                <a:ext cx="201" cy="10"/>
              </a:xfrm>
              <a:prstGeom prst="rect">
                <a:avLst/>
              </a:prstGeom>
              <a:solidFill>
                <a:srgbClr val="717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7" name="Rectangle 490">
                <a:extLst>
                  <a:ext uri="{FF2B5EF4-FFF2-40B4-BE49-F238E27FC236}">
                    <a16:creationId xmlns:a16="http://schemas.microsoft.com/office/drawing/2014/main" id="{8331016E-FC4E-4C7E-ACEE-1A50962D6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43"/>
                <a:ext cx="201" cy="10"/>
              </a:xfrm>
              <a:prstGeom prst="rect">
                <a:avLst/>
              </a:prstGeom>
              <a:solidFill>
                <a:srgbClr val="747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8" name="Rectangle 491">
                <a:extLst>
                  <a:ext uri="{FF2B5EF4-FFF2-40B4-BE49-F238E27FC236}">
                    <a16:creationId xmlns:a16="http://schemas.microsoft.com/office/drawing/2014/main" id="{7B0C4FD3-5982-48CF-84D4-4AA0C14C4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48"/>
                <a:ext cx="201" cy="10"/>
              </a:xfrm>
              <a:prstGeom prst="rect">
                <a:avLst/>
              </a:prstGeom>
              <a:solidFill>
                <a:srgbClr val="75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39" name="Rectangle 492">
                <a:extLst>
                  <a:ext uri="{FF2B5EF4-FFF2-40B4-BE49-F238E27FC236}">
                    <a16:creationId xmlns:a16="http://schemas.microsoft.com/office/drawing/2014/main" id="{7D0CA6B8-F903-4F9F-9677-1912B9F7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53"/>
                <a:ext cx="201" cy="11"/>
              </a:xfrm>
              <a:prstGeom prst="rect">
                <a:avLst/>
              </a:prstGeom>
              <a:solidFill>
                <a:srgbClr val="777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0" name="Rectangle 493">
                <a:extLst>
                  <a:ext uri="{FF2B5EF4-FFF2-40B4-BE49-F238E27FC236}">
                    <a16:creationId xmlns:a16="http://schemas.microsoft.com/office/drawing/2014/main" id="{153BBA30-89E3-44C4-A38E-D8996CAE8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58"/>
                <a:ext cx="201" cy="11"/>
              </a:xfrm>
              <a:prstGeom prst="rect">
                <a:avLst/>
              </a:prstGeom>
              <a:solidFill>
                <a:srgbClr val="788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1" name="Rectangle 494">
                <a:extLst>
                  <a:ext uri="{FF2B5EF4-FFF2-40B4-BE49-F238E27FC236}">
                    <a16:creationId xmlns:a16="http://schemas.microsoft.com/office/drawing/2014/main" id="{5F0509BE-EBD6-43E6-84AE-44FCB8C41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64"/>
                <a:ext cx="201" cy="10"/>
              </a:xfrm>
              <a:prstGeom prst="rect">
                <a:avLst/>
              </a:prstGeom>
              <a:solidFill>
                <a:srgbClr val="798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2" name="Rectangle 495">
                <a:extLst>
                  <a:ext uri="{FF2B5EF4-FFF2-40B4-BE49-F238E27FC236}">
                    <a16:creationId xmlns:a16="http://schemas.microsoft.com/office/drawing/2014/main" id="{9F009AD1-73B8-48EE-9077-2051C2694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69"/>
                <a:ext cx="201" cy="10"/>
              </a:xfrm>
              <a:prstGeom prst="rect">
                <a:avLst/>
              </a:prstGeom>
              <a:solidFill>
                <a:srgbClr val="7B8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3" name="Rectangle 496">
                <a:extLst>
                  <a:ext uri="{FF2B5EF4-FFF2-40B4-BE49-F238E27FC236}">
                    <a16:creationId xmlns:a16="http://schemas.microsoft.com/office/drawing/2014/main" id="{4C0B737E-FDEC-4B37-B4A6-2DFCAE1F4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74"/>
                <a:ext cx="201" cy="10"/>
              </a:xfrm>
              <a:prstGeom prst="rect">
                <a:avLst/>
              </a:prstGeom>
              <a:solidFill>
                <a:srgbClr val="7C8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4" name="Rectangle 497">
                <a:extLst>
                  <a:ext uri="{FF2B5EF4-FFF2-40B4-BE49-F238E27FC236}">
                    <a16:creationId xmlns:a16="http://schemas.microsoft.com/office/drawing/2014/main" id="{C9A6EB0D-571B-4E63-9D3A-300B39ABA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79"/>
                <a:ext cx="201" cy="10"/>
              </a:xfrm>
              <a:prstGeom prst="rect">
                <a:avLst/>
              </a:prstGeom>
              <a:solidFill>
                <a:srgbClr val="7F8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5" name="Rectangle 498">
                <a:extLst>
                  <a:ext uri="{FF2B5EF4-FFF2-40B4-BE49-F238E27FC236}">
                    <a16:creationId xmlns:a16="http://schemas.microsoft.com/office/drawing/2014/main" id="{9CCA3064-65D3-4A5D-99F8-0D8771AF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84"/>
                <a:ext cx="201" cy="10"/>
              </a:xfrm>
              <a:prstGeom prst="rect">
                <a:avLst/>
              </a:prstGeom>
              <a:solidFill>
                <a:srgbClr val="8088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6" name="Rectangle 499">
                <a:extLst>
                  <a:ext uri="{FF2B5EF4-FFF2-40B4-BE49-F238E27FC236}">
                    <a16:creationId xmlns:a16="http://schemas.microsoft.com/office/drawing/2014/main" id="{ADE0CF99-2545-4B15-B1AD-2AF9DA144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89"/>
                <a:ext cx="201" cy="11"/>
              </a:xfrm>
              <a:prstGeom prst="rect">
                <a:avLst/>
              </a:prstGeom>
              <a:solidFill>
                <a:srgbClr val="828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7" name="Rectangle 500">
                <a:extLst>
                  <a:ext uri="{FF2B5EF4-FFF2-40B4-BE49-F238E27FC236}">
                    <a16:creationId xmlns:a16="http://schemas.microsoft.com/office/drawing/2014/main" id="{1727F4E5-5C6C-47BC-B464-119802E8B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894"/>
                <a:ext cx="201" cy="11"/>
              </a:xfrm>
              <a:prstGeom prst="rect">
                <a:avLst/>
              </a:prstGeom>
              <a:solidFill>
                <a:srgbClr val="848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8" name="Rectangle 501">
                <a:extLst>
                  <a:ext uri="{FF2B5EF4-FFF2-40B4-BE49-F238E27FC236}">
                    <a16:creationId xmlns:a16="http://schemas.microsoft.com/office/drawing/2014/main" id="{866FB102-36AD-4DFF-A177-212380A8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900"/>
                <a:ext cx="201" cy="10"/>
              </a:xfrm>
              <a:prstGeom prst="rect">
                <a:avLst/>
              </a:prstGeom>
              <a:solidFill>
                <a:srgbClr val="858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49" name="Rectangle 502">
                <a:extLst>
                  <a:ext uri="{FF2B5EF4-FFF2-40B4-BE49-F238E27FC236}">
                    <a16:creationId xmlns:a16="http://schemas.microsoft.com/office/drawing/2014/main" id="{5AB38307-0081-4037-8212-698469882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905"/>
                <a:ext cx="201" cy="10"/>
              </a:xfrm>
              <a:prstGeom prst="rect">
                <a:avLst/>
              </a:prstGeom>
              <a:solidFill>
                <a:srgbClr val="878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750" name="Rectangle 503">
                <a:extLst>
                  <a:ext uri="{FF2B5EF4-FFF2-40B4-BE49-F238E27FC236}">
                    <a16:creationId xmlns:a16="http://schemas.microsoft.com/office/drawing/2014/main" id="{0E0012C0-CAB1-4226-A40B-C1BC8299D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910"/>
                <a:ext cx="201" cy="10"/>
              </a:xfrm>
              <a:prstGeom prst="rect">
                <a:avLst/>
              </a:prstGeom>
              <a:solidFill>
                <a:srgbClr val="889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7193" name="Rectangle 504">
              <a:extLst>
                <a:ext uri="{FF2B5EF4-FFF2-40B4-BE49-F238E27FC236}">
                  <a16:creationId xmlns:a16="http://schemas.microsoft.com/office/drawing/2014/main" id="{C53C321F-89FA-4D28-9C66-3DD22672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15"/>
              <a:ext cx="201" cy="10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94" name="Rectangle 505">
              <a:extLst>
                <a:ext uri="{FF2B5EF4-FFF2-40B4-BE49-F238E27FC236}">
                  <a16:creationId xmlns:a16="http://schemas.microsoft.com/office/drawing/2014/main" id="{0A40BC6B-ABE4-40E7-AD50-2841A0009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20"/>
              <a:ext cx="201" cy="11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95" name="Rectangle 506">
              <a:extLst>
                <a:ext uri="{FF2B5EF4-FFF2-40B4-BE49-F238E27FC236}">
                  <a16:creationId xmlns:a16="http://schemas.microsoft.com/office/drawing/2014/main" id="{F6D5E068-8AAE-422D-A5AE-52844CC29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25"/>
              <a:ext cx="201" cy="11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96" name="Rectangle 507">
              <a:extLst>
                <a:ext uri="{FF2B5EF4-FFF2-40B4-BE49-F238E27FC236}">
                  <a16:creationId xmlns:a16="http://schemas.microsoft.com/office/drawing/2014/main" id="{EA12130B-C4FF-400B-87DD-A3B2A854B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31"/>
              <a:ext cx="201" cy="10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97" name="Rectangle 508">
              <a:extLst>
                <a:ext uri="{FF2B5EF4-FFF2-40B4-BE49-F238E27FC236}">
                  <a16:creationId xmlns:a16="http://schemas.microsoft.com/office/drawing/2014/main" id="{89731F05-ADC5-42E8-A370-56603B48C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36"/>
              <a:ext cx="201" cy="10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98" name="Rectangle 509">
              <a:extLst>
                <a:ext uri="{FF2B5EF4-FFF2-40B4-BE49-F238E27FC236}">
                  <a16:creationId xmlns:a16="http://schemas.microsoft.com/office/drawing/2014/main" id="{0B93A5E9-3DA4-4589-9908-5DE6CD5BD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41"/>
              <a:ext cx="201" cy="10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99" name="Rectangle 510">
              <a:extLst>
                <a:ext uri="{FF2B5EF4-FFF2-40B4-BE49-F238E27FC236}">
                  <a16:creationId xmlns:a16="http://schemas.microsoft.com/office/drawing/2014/main" id="{6068C2DA-4E00-453C-A7B7-1F8D4BC43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46"/>
              <a:ext cx="201" cy="10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0" name="Rectangle 511">
              <a:extLst>
                <a:ext uri="{FF2B5EF4-FFF2-40B4-BE49-F238E27FC236}">
                  <a16:creationId xmlns:a16="http://schemas.microsoft.com/office/drawing/2014/main" id="{DC7E3FFA-9546-4B0A-B638-1C124D42D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51"/>
              <a:ext cx="201" cy="11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1" name="Rectangle 512">
              <a:extLst>
                <a:ext uri="{FF2B5EF4-FFF2-40B4-BE49-F238E27FC236}">
                  <a16:creationId xmlns:a16="http://schemas.microsoft.com/office/drawing/2014/main" id="{04D87566-B3D7-4642-8E14-796FF4B2D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56"/>
              <a:ext cx="201" cy="11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2" name="Rectangle 513">
              <a:extLst>
                <a:ext uri="{FF2B5EF4-FFF2-40B4-BE49-F238E27FC236}">
                  <a16:creationId xmlns:a16="http://schemas.microsoft.com/office/drawing/2014/main" id="{771B6A6D-A100-4E35-9BAC-CEB35288B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62"/>
              <a:ext cx="201" cy="10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3" name="Rectangle 514">
              <a:extLst>
                <a:ext uri="{FF2B5EF4-FFF2-40B4-BE49-F238E27FC236}">
                  <a16:creationId xmlns:a16="http://schemas.microsoft.com/office/drawing/2014/main" id="{AFB7F5E6-078C-4D3B-BC9B-73257A6F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67"/>
              <a:ext cx="201" cy="10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4" name="Rectangle 515">
              <a:extLst>
                <a:ext uri="{FF2B5EF4-FFF2-40B4-BE49-F238E27FC236}">
                  <a16:creationId xmlns:a16="http://schemas.microsoft.com/office/drawing/2014/main" id="{9DD803AD-9F09-494E-A425-BD79EDBA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72"/>
              <a:ext cx="201" cy="10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5" name="Rectangle 516">
              <a:extLst>
                <a:ext uri="{FF2B5EF4-FFF2-40B4-BE49-F238E27FC236}">
                  <a16:creationId xmlns:a16="http://schemas.microsoft.com/office/drawing/2014/main" id="{0DA10645-C462-4894-95CB-DAF2F77ED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77"/>
              <a:ext cx="201" cy="10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6" name="Rectangle 517">
              <a:extLst>
                <a:ext uri="{FF2B5EF4-FFF2-40B4-BE49-F238E27FC236}">
                  <a16:creationId xmlns:a16="http://schemas.microsoft.com/office/drawing/2014/main" id="{F17FCCB2-944F-424B-9CDA-8E787008D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82"/>
              <a:ext cx="201" cy="10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7" name="Rectangle 518">
              <a:extLst>
                <a:ext uri="{FF2B5EF4-FFF2-40B4-BE49-F238E27FC236}">
                  <a16:creationId xmlns:a16="http://schemas.microsoft.com/office/drawing/2014/main" id="{E594A968-A7F4-440D-AAC1-9A5E8F76F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87"/>
              <a:ext cx="201" cy="11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8" name="Rectangle 519">
              <a:extLst>
                <a:ext uri="{FF2B5EF4-FFF2-40B4-BE49-F238E27FC236}">
                  <a16:creationId xmlns:a16="http://schemas.microsoft.com/office/drawing/2014/main" id="{AAF27D5C-0213-4ED0-97E7-B36B6704A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92"/>
              <a:ext cx="201" cy="11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09" name="Rectangle 520">
              <a:extLst>
                <a:ext uri="{FF2B5EF4-FFF2-40B4-BE49-F238E27FC236}">
                  <a16:creationId xmlns:a16="http://schemas.microsoft.com/office/drawing/2014/main" id="{466E589B-E554-48C8-A76E-FAA6324A7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998"/>
              <a:ext cx="201" cy="10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0" name="Rectangle 521">
              <a:extLst>
                <a:ext uri="{FF2B5EF4-FFF2-40B4-BE49-F238E27FC236}">
                  <a16:creationId xmlns:a16="http://schemas.microsoft.com/office/drawing/2014/main" id="{DF645537-8589-4357-A0C0-F1CE4B19E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03"/>
              <a:ext cx="201" cy="10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1" name="Rectangle 522">
              <a:extLst>
                <a:ext uri="{FF2B5EF4-FFF2-40B4-BE49-F238E27FC236}">
                  <a16:creationId xmlns:a16="http://schemas.microsoft.com/office/drawing/2014/main" id="{56552EF7-8950-4057-BE1C-67FB2E1FE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08"/>
              <a:ext cx="201" cy="10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2" name="Rectangle 523">
              <a:extLst>
                <a:ext uri="{FF2B5EF4-FFF2-40B4-BE49-F238E27FC236}">
                  <a16:creationId xmlns:a16="http://schemas.microsoft.com/office/drawing/2014/main" id="{ECF9ED6A-B9A1-452D-AD20-C61E73D41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13"/>
              <a:ext cx="201" cy="10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3" name="Rectangle 524">
              <a:extLst>
                <a:ext uri="{FF2B5EF4-FFF2-40B4-BE49-F238E27FC236}">
                  <a16:creationId xmlns:a16="http://schemas.microsoft.com/office/drawing/2014/main" id="{8274FB31-601D-4652-BBE2-D22F7D6EB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18"/>
              <a:ext cx="201" cy="11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4" name="Rectangle 525">
              <a:extLst>
                <a:ext uri="{FF2B5EF4-FFF2-40B4-BE49-F238E27FC236}">
                  <a16:creationId xmlns:a16="http://schemas.microsoft.com/office/drawing/2014/main" id="{92C61786-DD09-47CA-A5AA-4D48B3AD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23"/>
              <a:ext cx="201" cy="11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5" name="Rectangle 526">
              <a:extLst>
                <a:ext uri="{FF2B5EF4-FFF2-40B4-BE49-F238E27FC236}">
                  <a16:creationId xmlns:a16="http://schemas.microsoft.com/office/drawing/2014/main" id="{DB96A548-4861-4945-B3EF-E11B963C8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29"/>
              <a:ext cx="201" cy="10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6" name="Rectangle 527">
              <a:extLst>
                <a:ext uri="{FF2B5EF4-FFF2-40B4-BE49-F238E27FC236}">
                  <a16:creationId xmlns:a16="http://schemas.microsoft.com/office/drawing/2014/main" id="{C2F47FC0-E569-4E2C-A4A0-47B7E529F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34"/>
              <a:ext cx="201" cy="10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7" name="Rectangle 528">
              <a:extLst>
                <a:ext uri="{FF2B5EF4-FFF2-40B4-BE49-F238E27FC236}">
                  <a16:creationId xmlns:a16="http://schemas.microsoft.com/office/drawing/2014/main" id="{249035B8-FA35-446F-84D2-AA033FCE7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4039"/>
              <a:ext cx="201" cy="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8" name="Rectangle 529">
              <a:extLst>
                <a:ext uri="{FF2B5EF4-FFF2-40B4-BE49-F238E27FC236}">
                  <a16:creationId xmlns:a16="http://schemas.microsoft.com/office/drawing/2014/main" id="{28DFCD30-A88F-4898-980A-5FB8E57B6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3781"/>
              <a:ext cx="217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19" name="Rectangle 530">
              <a:extLst>
                <a:ext uri="{FF2B5EF4-FFF2-40B4-BE49-F238E27FC236}">
                  <a16:creationId xmlns:a16="http://schemas.microsoft.com/office/drawing/2014/main" id="{A79E59FD-B04A-48A9-8176-6577D0A3F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183"/>
              <a:ext cx="37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0" name="Rectangle 531">
              <a:extLst>
                <a:ext uri="{FF2B5EF4-FFF2-40B4-BE49-F238E27FC236}">
                  <a16:creationId xmlns:a16="http://schemas.microsoft.com/office/drawing/2014/main" id="{E44CAAE3-BD2C-4D21-ADEC-17852CC9F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183"/>
              <a:ext cx="37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1" name="Rectangle 532">
              <a:extLst>
                <a:ext uri="{FF2B5EF4-FFF2-40B4-BE49-F238E27FC236}">
                  <a16:creationId xmlns:a16="http://schemas.microsoft.com/office/drawing/2014/main" id="{84845DE9-E680-4CFE-8947-A5ED18300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183"/>
              <a:ext cx="129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2" name="Rectangle 533">
              <a:extLst>
                <a:ext uri="{FF2B5EF4-FFF2-40B4-BE49-F238E27FC236}">
                  <a16:creationId xmlns:a16="http://schemas.microsoft.com/office/drawing/2014/main" id="{978B2CDA-8808-45E5-92CF-145D92E4A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183"/>
              <a:ext cx="129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3" name="Rectangle 534">
              <a:extLst>
                <a:ext uri="{FF2B5EF4-FFF2-40B4-BE49-F238E27FC236}">
                  <a16:creationId xmlns:a16="http://schemas.microsoft.com/office/drawing/2014/main" id="{A545F646-2134-43E1-8FB9-4AD260ED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3951"/>
              <a:ext cx="217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4" name="Rectangle 535">
              <a:extLst>
                <a:ext uri="{FF2B5EF4-FFF2-40B4-BE49-F238E27FC236}">
                  <a16:creationId xmlns:a16="http://schemas.microsoft.com/office/drawing/2014/main" id="{5279D550-716D-4BD4-A4AB-663635FD1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606"/>
              <a:ext cx="196" cy="15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5" name="Rectangle 536">
              <a:extLst>
                <a:ext uri="{FF2B5EF4-FFF2-40B4-BE49-F238E27FC236}">
                  <a16:creationId xmlns:a16="http://schemas.microsoft.com/office/drawing/2014/main" id="{7869230B-1CC2-474F-9DD4-9C169570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518"/>
              <a:ext cx="21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6" name="Rectangle 537">
              <a:extLst>
                <a:ext uri="{FF2B5EF4-FFF2-40B4-BE49-F238E27FC236}">
                  <a16:creationId xmlns:a16="http://schemas.microsoft.com/office/drawing/2014/main" id="{C297B627-D494-4653-835B-19757F51A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3183"/>
              <a:ext cx="37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7" name="Rectangle 538">
              <a:extLst>
                <a:ext uri="{FF2B5EF4-FFF2-40B4-BE49-F238E27FC236}">
                  <a16:creationId xmlns:a16="http://schemas.microsoft.com/office/drawing/2014/main" id="{C03011DE-72FF-427D-ADED-4BF9D6F8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3183"/>
              <a:ext cx="37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8" name="Rectangle 539">
              <a:extLst>
                <a:ext uri="{FF2B5EF4-FFF2-40B4-BE49-F238E27FC236}">
                  <a16:creationId xmlns:a16="http://schemas.microsoft.com/office/drawing/2014/main" id="{3481D15F-0F8D-4905-840E-8236F1DA0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3183"/>
              <a:ext cx="124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29" name="Rectangle 540">
              <a:extLst>
                <a:ext uri="{FF2B5EF4-FFF2-40B4-BE49-F238E27FC236}">
                  <a16:creationId xmlns:a16="http://schemas.microsoft.com/office/drawing/2014/main" id="{6B496D08-4AB2-4B55-B467-5DE13B12A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3183"/>
              <a:ext cx="124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0" name="Rectangle 541">
              <a:extLst>
                <a:ext uri="{FF2B5EF4-FFF2-40B4-BE49-F238E27FC236}">
                  <a16:creationId xmlns:a16="http://schemas.microsoft.com/office/drawing/2014/main" id="{7743B3CF-6C8F-4D04-BC30-9015D8A39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688"/>
              <a:ext cx="21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1" name="Rectangle 542">
              <a:extLst>
                <a:ext uri="{FF2B5EF4-FFF2-40B4-BE49-F238E27FC236}">
                  <a16:creationId xmlns:a16="http://schemas.microsoft.com/office/drawing/2014/main" id="{3F69B3C4-0418-40AD-AFD9-182AB3C9D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3606"/>
              <a:ext cx="196" cy="15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2" name="Oval 543">
              <a:extLst>
                <a:ext uri="{FF2B5EF4-FFF2-40B4-BE49-F238E27FC236}">
                  <a16:creationId xmlns:a16="http://schemas.microsoft.com/office/drawing/2014/main" id="{E9DF0B3E-DA55-41CD-9B58-ED869ED3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936"/>
              <a:ext cx="57" cy="56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3" name="Freeform 544">
              <a:extLst>
                <a:ext uri="{FF2B5EF4-FFF2-40B4-BE49-F238E27FC236}">
                  <a16:creationId xmlns:a16="http://schemas.microsoft.com/office/drawing/2014/main" id="{6007666D-1781-4090-AD3D-B2631ADA2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" y="3925"/>
              <a:ext cx="72" cy="73"/>
            </a:xfrm>
            <a:custGeom>
              <a:avLst/>
              <a:gdLst>
                <a:gd name="T0" fmla="*/ 370 w 14"/>
                <a:gd name="T1" fmla="*/ 193 h 14"/>
                <a:gd name="T2" fmla="*/ 293 w 14"/>
                <a:gd name="T3" fmla="*/ 193 h 14"/>
                <a:gd name="T4" fmla="*/ 370 w 14"/>
                <a:gd name="T5" fmla="*/ 193 h 14"/>
                <a:gd name="T6" fmla="*/ 262 w 14"/>
                <a:gd name="T7" fmla="*/ 110 h 14"/>
                <a:gd name="T8" fmla="*/ 370 w 14"/>
                <a:gd name="T9" fmla="*/ 193 h 14"/>
                <a:gd name="T10" fmla="*/ 185 w 14"/>
                <a:gd name="T11" fmla="*/ 0 h 14"/>
                <a:gd name="T12" fmla="*/ 262 w 14"/>
                <a:gd name="T13" fmla="*/ 110 h 14"/>
                <a:gd name="T14" fmla="*/ 185 w 14"/>
                <a:gd name="T15" fmla="*/ 0 h 14"/>
                <a:gd name="T16" fmla="*/ 185 w 14"/>
                <a:gd name="T17" fmla="*/ 83 h 14"/>
                <a:gd name="T18" fmla="*/ 185 w 14"/>
                <a:gd name="T19" fmla="*/ 0 h 14"/>
                <a:gd name="T20" fmla="*/ 185 w 14"/>
                <a:gd name="T21" fmla="*/ 0 h 14"/>
                <a:gd name="T22" fmla="*/ 185 w 14"/>
                <a:gd name="T23" fmla="*/ 83 h 14"/>
                <a:gd name="T24" fmla="*/ 185 w 14"/>
                <a:gd name="T25" fmla="*/ 0 h 14"/>
                <a:gd name="T26" fmla="*/ 108 w 14"/>
                <a:gd name="T27" fmla="*/ 110 h 14"/>
                <a:gd name="T28" fmla="*/ 185 w 14"/>
                <a:gd name="T29" fmla="*/ 0 h 14"/>
                <a:gd name="T30" fmla="*/ 0 w 14"/>
                <a:gd name="T31" fmla="*/ 193 h 14"/>
                <a:gd name="T32" fmla="*/ 108 w 14"/>
                <a:gd name="T33" fmla="*/ 110 h 14"/>
                <a:gd name="T34" fmla="*/ 0 w 14"/>
                <a:gd name="T35" fmla="*/ 193 h 14"/>
                <a:gd name="T36" fmla="*/ 77 w 14"/>
                <a:gd name="T37" fmla="*/ 193 h 14"/>
                <a:gd name="T38" fmla="*/ 0 w 14"/>
                <a:gd name="T39" fmla="*/ 193 h 14"/>
                <a:gd name="T40" fmla="*/ 0 w 14"/>
                <a:gd name="T41" fmla="*/ 193 h 14"/>
                <a:gd name="T42" fmla="*/ 77 w 14"/>
                <a:gd name="T43" fmla="*/ 193 h 14"/>
                <a:gd name="T44" fmla="*/ 0 w 14"/>
                <a:gd name="T45" fmla="*/ 193 h 14"/>
                <a:gd name="T46" fmla="*/ 108 w 14"/>
                <a:gd name="T47" fmla="*/ 271 h 14"/>
                <a:gd name="T48" fmla="*/ 0 w 14"/>
                <a:gd name="T49" fmla="*/ 193 h 14"/>
                <a:gd name="T50" fmla="*/ 108 w 14"/>
                <a:gd name="T51" fmla="*/ 271 h 14"/>
                <a:gd name="T52" fmla="*/ 108 w 14"/>
                <a:gd name="T53" fmla="*/ 271 h 14"/>
                <a:gd name="T54" fmla="*/ 185 w 14"/>
                <a:gd name="T55" fmla="*/ 381 h 14"/>
                <a:gd name="T56" fmla="*/ 108 w 14"/>
                <a:gd name="T57" fmla="*/ 271 h 14"/>
                <a:gd name="T58" fmla="*/ 185 w 14"/>
                <a:gd name="T59" fmla="*/ 381 h 14"/>
                <a:gd name="T60" fmla="*/ 185 w 14"/>
                <a:gd name="T61" fmla="*/ 297 h 14"/>
                <a:gd name="T62" fmla="*/ 185 w 14"/>
                <a:gd name="T63" fmla="*/ 381 h 14"/>
                <a:gd name="T64" fmla="*/ 185 w 14"/>
                <a:gd name="T65" fmla="*/ 381 h 14"/>
                <a:gd name="T66" fmla="*/ 185 w 14"/>
                <a:gd name="T67" fmla="*/ 297 h 14"/>
                <a:gd name="T68" fmla="*/ 185 w 14"/>
                <a:gd name="T69" fmla="*/ 381 h 14"/>
                <a:gd name="T70" fmla="*/ 262 w 14"/>
                <a:gd name="T71" fmla="*/ 271 h 14"/>
                <a:gd name="T72" fmla="*/ 185 w 14"/>
                <a:gd name="T73" fmla="*/ 381 h 14"/>
                <a:gd name="T74" fmla="*/ 370 w 14"/>
                <a:gd name="T75" fmla="*/ 193 h 14"/>
                <a:gd name="T76" fmla="*/ 262 w 14"/>
                <a:gd name="T77" fmla="*/ 271 h 14"/>
                <a:gd name="T78" fmla="*/ 370 w 14"/>
                <a:gd name="T79" fmla="*/ 193 h 14"/>
                <a:gd name="T80" fmla="*/ 293 w 14"/>
                <a:gd name="T81" fmla="*/ 193 h 14"/>
                <a:gd name="T82" fmla="*/ 370 w 14"/>
                <a:gd name="T83" fmla="*/ 193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4" y="10"/>
                  </a:moveTo>
                  <a:lnTo>
                    <a:pt x="4" y="10"/>
                  </a:lnTo>
                  <a:lnTo>
                    <a:pt x="3" y="11"/>
                  </a:lnTo>
                  <a:lnTo>
                    <a:pt x="4" y="10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4" name="Freeform 545">
              <a:extLst>
                <a:ext uri="{FF2B5EF4-FFF2-40B4-BE49-F238E27FC236}">
                  <a16:creationId xmlns:a16="http://schemas.microsoft.com/office/drawing/2014/main" id="{B9E7A3DF-1BC7-4161-8FEC-E54DB7AEF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" y="3838"/>
              <a:ext cx="263" cy="87"/>
            </a:xfrm>
            <a:custGeom>
              <a:avLst/>
              <a:gdLst>
                <a:gd name="T0" fmla="*/ 985 w 51"/>
                <a:gd name="T1" fmla="*/ 312 h 17"/>
                <a:gd name="T2" fmla="*/ 959 w 51"/>
                <a:gd name="T3" fmla="*/ 287 h 17"/>
                <a:gd name="T4" fmla="*/ 902 w 51"/>
                <a:gd name="T5" fmla="*/ 261 h 17"/>
                <a:gd name="T6" fmla="*/ 877 w 51"/>
                <a:gd name="T7" fmla="*/ 235 h 17"/>
                <a:gd name="T8" fmla="*/ 825 w 51"/>
                <a:gd name="T9" fmla="*/ 210 h 17"/>
                <a:gd name="T10" fmla="*/ 691 w 51"/>
                <a:gd name="T11" fmla="*/ 184 h 17"/>
                <a:gd name="T12" fmla="*/ 583 w 51"/>
                <a:gd name="T13" fmla="*/ 184 h 17"/>
                <a:gd name="T14" fmla="*/ 480 w 51"/>
                <a:gd name="T15" fmla="*/ 210 h 17"/>
                <a:gd name="T16" fmla="*/ 371 w 51"/>
                <a:gd name="T17" fmla="*/ 261 h 17"/>
                <a:gd name="T18" fmla="*/ 294 w 51"/>
                <a:gd name="T19" fmla="*/ 312 h 17"/>
                <a:gd name="T20" fmla="*/ 237 w 51"/>
                <a:gd name="T21" fmla="*/ 394 h 17"/>
                <a:gd name="T22" fmla="*/ 0 w 51"/>
                <a:gd name="T23" fmla="*/ 312 h 17"/>
                <a:gd name="T24" fmla="*/ 52 w 51"/>
                <a:gd name="T25" fmla="*/ 261 h 17"/>
                <a:gd name="T26" fmla="*/ 108 w 51"/>
                <a:gd name="T27" fmla="*/ 210 h 17"/>
                <a:gd name="T28" fmla="*/ 160 w 51"/>
                <a:gd name="T29" fmla="*/ 159 h 17"/>
                <a:gd name="T30" fmla="*/ 237 w 51"/>
                <a:gd name="T31" fmla="*/ 102 h 17"/>
                <a:gd name="T32" fmla="*/ 397 w 51"/>
                <a:gd name="T33" fmla="*/ 51 h 17"/>
                <a:gd name="T34" fmla="*/ 480 w 51"/>
                <a:gd name="T35" fmla="*/ 26 h 17"/>
                <a:gd name="T36" fmla="*/ 557 w 51"/>
                <a:gd name="T37" fmla="*/ 0 h 17"/>
                <a:gd name="T38" fmla="*/ 665 w 51"/>
                <a:gd name="T39" fmla="*/ 0 h 17"/>
                <a:gd name="T40" fmla="*/ 743 w 51"/>
                <a:gd name="T41" fmla="*/ 0 h 17"/>
                <a:gd name="T42" fmla="*/ 851 w 51"/>
                <a:gd name="T43" fmla="*/ 26 h 17"/>
                <a:gd name="T44" fmla="*/ 928 w 51"/>
                <a:gd name="T45" fmla="*/ 26 h 17"/>
                <a:gd name="T46" fmla="*/ 1011 w 51"/>
                <a:gd name="T47" fmla="*/ 51 h 17"/>
                <a:gd name="T48" fmla="*/ 1088 w 51"/>
                <a:gd name="T49" fmla="*/ 102 h 17"/>
                <a:gd name="T50" fmla="*/ 1145 w 51"/>
                <a:gd name="T51" fmla="*/ 159 h 17"/>
                <a:gd name="T52" fmla="*/ 1222 w 51"/>
                <a:gd name="T53" fmla="*/ 210 h 17"/>
                <a:gd name="T54" fmla="*/ 1356 w 51"/>
                <a:gd name="T55" fmla="*/ 133 h 17"/>
                <a:gd name="T56" fmla="*/ 1248 w 51"/>
                <a:gd name="T57" fmla="*/ 445 h 17"/>
                <a:gd name="T58" fmla="*/ 851 w 51"/>
                <a:gd name="T59" fmla="*/ 394 h 17"/>
                <a:gd name="T60" fmla="*/ 985 w 51"/>
                <a:gd name="T61" fmla="*/ 312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37" y="12"/>
                  </a:moveTo>
                  <a:lnTo>
                    <a:pt x="36" y="11"/>
                  </a:lnTo>
                  <a:lnTo>
                    <a:pt x="34" y="10"/>
                  </a:lnTo>
                  <a:lnTo>
                    <a:pt x="33" y="9"/>
                  </a:lnTo>
                  <a:lnTo>
                    <a:pt x="31" y="8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1" y="12"/>
                  </a:lnTo>
                  <a:lnTo>
                    <a:pt x="9" y="15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9" y="4"/>
                  </a:lnTo>
                  <a:lnTo>
                    <a:pt x="15" y="2"/>
                  </a:lnTo>
                  <a:lnTo>
                    <a:pt x="18" y="1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5" y="1"/>
                  </a:lnTo>
                  <a:lnTo>
                    <a:pt x="38" y="2"/>
                  </a:lnTo>
                  <a:lnTo>
                    <a:pt x="41" y="4"/>
                  </a:lnTo>
                  <a:lnTo>
                    <a:pt x="43" y="6"/>
                  </a:lnTo>
                  <a:lnTo>
                    <a:pt x="46" y="8"/>
                  </a:lnTo>
                  <a:lnTo>
                    <a:pt x="51" y="5"/>
                  </a:lnTo>
                  <a:lnTo>
                    <a:pt x="47" y="17"/>
                  </a:lnTo>
                  <a:lnTo>
                    <a:pt x="32" y="15"/>
                  </a:lnTo>
                  <a:lnTo>
                    <a:pt x="37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5" name="Oval 546">
              <a:extLst>
                <a:ext uri="{FF2B5EF4-FFF2-40B4-BE49-F238E27FC236}">
                  <a16:creationId xmlns:a16="http://schemas.microsoft.com/office/drawing/2014/main" id="{E180E644-F714-4A7D-A93E-F84D0AC4A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760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6" name="Freeform 547">
              <a:extLst>
                <a:ext uri="{FF2B5EF4-FFF2-40B4-BE49-F238E27FC236}">
                  <a16:creationId xmlns:a16="http://schemas.microsoft.com/office/drawing/2014/main" id="{DDBCA322-2BE0-4189-892D-5979E7A4B2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" y="3755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185 w 14"/>
                <a:gd name="T11" fmla="*/ 0 h 14"/>
                <a:gd name="T12" fmla="*/ 262 w 14"/>
                <a:gd name="T13" fmla="*/ 108 h 14"/>
                <a:gd name="T14" fmla="*/ 185 w 14"/>
                <a:gd name="T15" fmla="*/ 0 h 14"/>
                <a:gd name="T16" fmla="*/ 185 w 14"/>
                <a:gd name="T17" fmla="*/ 77 h 14"/>
                <a:gd name="T18" fmla="*/ 185 w 14"/>
                <a:gd name="T19" fmla="*/ 0 h 14"/>
                <a:gd name="T20" fmla="*/ 185 w 14"/>
                <a:gd name="T21" fmla="*/ 0 h 14"/>
                <a:gd name="T22" fmla="*/ 185 w 14"/>
                <a:gd name="T23" fmla="*/ 77 h 14"/>
                <a:gd name="T24" fmla="*/ 185 w 14"/>
                <a:gd name="T25" fmla="*/ 0 h 14"/>
                <a:gd name="T26" fmla="*/ 108 w 14"/>
                <a:gd name="T27" fmla="*/ 108 h 14"/>
                <a:gd name="T28" fmla="*/ 185 w 14"/>
                <a:gd name="T29" fmla="*/ 0 h 14"/>
                <a:gd name="T30" fmla="*/ 0 w 14"/>
                <a:gd name="T31" fmla="*/ 185 h 14"/>
                <a:gd name="T32" fmla="*/ 108 w 14"/>
                <a:gd name="T33" fmla="*/ 108 h 14"/>
                <a:gd name="T34" fmla="*/ 0 w 14"/>
                <a:gd name="T35" fmla="*/ 185 h 14"/>
                <a:gd name="T36" fmla="*/ 77 w 14"/>
                <a:gd name="T37" fmla="*/ 185 h 14"/>
                <a:gd name="T38" fmla="*/ 0 w 14"/>
                <a:gd name="T39" fmla="*/ 185 h 14"/>
                <a:gd name="T40" fmla="*/ 0 w 14"/>
                <a:gd name="T41" fmla="*/ 185 h 14"/>
                <a:gd name="T42" fmla="*/ 77 w 14"/>
                <a:gd name="T43" fmla="*/ 185 h 14"/>
                <a:gd name="T44" fmla="*/ 0 w 14"/>
                <a:gd name="T45" fmla="*/ 185 h 14"/>
                <a:gd name="T46" fmla="*/ 108 w 14"/>
                <a:gd name="T47" fmla="*/ 262 h 14"/>
                <a:gd name="T48" fmla="*/ 0 w 14"/>
                <a:gd name="T49" fmla="*/ 185 h 14"/>
                <a:gd name="T50" fmla="*/ 185 w 14"/>
                <a:gd name="T51" fmla="*/ 370 h 14"/>
                <a:gd name="T52" fmla="*/ 108 w 14"/>
                <a:gd name="T53" fmla="*/ 262 h 14"/>
                <a:gd name="T54" fmla="*/ 185 w 14"/>
                <a:gd name="T55" fmla="*/ 370 h 14"/>
                <a:gd name="T56" fmla="*/ 185 w 14"/>
                <a:gd name="T57" fmla="*/ 293 h 14"/>
                <a:gd name="T58" fmla="*/ 185 w 14"/>
                <a:gd name="T59" fmla="*/ 370 h 14"/>
                <a:gd name="T60" fmla="*/ 185 w 14"/>
                <a:gd name="T61" fmla="*/ 370 h 14"/>
                <a:gd name="T62" fmla="*/ 185 w 14"/>
                <a:gd name="T63" fmla="*/ 293 h 14"/>
                <a:gd name="T64" fmla="*/ 185 w 14"/>
                <a:gd name="T65" fmla="*/ 370 h 14"/>
                <a:gd name="T66" fmla="*/ 262 w 14"/>
                <a:gd name="T67" fmla="*/ 262 h 14"/>
                <a:gd name="T68" fmla="*/ 185 w 14"/>
                <a:gd name="T69" fmla="*/ 370 h 14"/>
                <a:gd name="T70" fmla="*/ 370 w 14"/>
                <a:gd name="T71" fmla="*/ 185 h 14"/>
                <a:gd name="T72" fmla="*/ 262 w 14"/>
                <a:gd name="T73" fmla="*/ 262 h 14"/>
                <a:gd name="T74" fmla="*/ 370 w 14"/>
                <a:gd name="T75" fmla="*/ 185 h 14"/>
                <a:gd name="T76" fmla="*/ 293 w 14"/>
                <a:gd name="T77" fmla="*/ 185 h 14"/>
                <a:gd name="T78" fmla="*/ 370 w 14"/>
                <a:gd name="T79" fmla="*/ 185 h 1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0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0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7" name="Oval 548">
              <a:extLst>
                <a:ext uri="{FF2B5EF4-FFF2-40B4-BE49-F238E27FC236}">
                  <a16:creationId xmlns:a16="http://schemas.microsoft.com/office/drawing/2014/main" id="{B46E5357-DA10-45F2-A9BB-88E6F63E2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3503"/>
              <a:ext cx="57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8" name="Freeform 549">
              <a:extLst>
                <a:ext uri="{FF2B5EF4-FFF2-40B4-BE49-F238E27FC236}">
                  <a16:creationId xmlns:a16="http://schemas.microsoft.com/office/drawing/2014/main" id="{C9EB3E36-6CCD-45CF-BFE9-95168D82A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" y="3492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262 w 14"/>
                <a:gd name="T11" fmla="*/ 108 h 14"/>
                <a:gd name="T12" fmla="*/ 262 w 14"/>
                <a:gd name="T13" fmla="*/ 108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39" name="Oval 550">
              <a:extLst>
                <a:ext uri="{FF2B5EF4-FFF2-40B4-BE49-F238E27FC236}">
                  <a16:creationId xmlns:a16="http://schemas.microsoft.com/office/drawing/2014/main" id="{31D26C54-0940-491C-95BF-81CB8A20C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3673"/>
              <a:ext cx="57" cy="56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0" name="Freeform 551">
              <a:extLst>
                <a:ext uri="{FF2B5EF4-FFF2-40B4-BE49-F238E27FC236}">
                  <a16:creationId xmlns:a16="http://schemas.microsoft.com/office/drawing/2014/main" id="{E97FCBD4-15F7-483D-AACA-253E34750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" y="3662"/>
              <a:ext cx="72" cy="73"/>
            </a:xfrm>
            <a:custGeom>
              <a:avLst/>
              <a:gdLst>
                <a:gd name="T0" fmla="*/ 370 w 14"/>
                <a:gd name="T1" fmla="*/ 193 h 14"/>
                <a:gd name="T2" fmla="*/ 293 w 14"/>
                <a:gd name="T3" fmla="*/ 193 h 14"/>
                <a:gd name="T4" fmla="*/ 370 w 14"/>
                <a:gd name="T5" fmla="*/ 193 h 14"/>
                <a:gd name="T6" fmla="*/ 262 w 14"/>
                <a:gd name="T7" fmla="*/ 110 h 14"/>
                <a:gd name="T8" fmla="*/ 370 w 14"/>
                <a:gd name="T9" fmla="*/ 193 h 14"/>
                <a:gd name="T10" fmla="*/ 262 w 14"/>
                <a:gd name="T11" fmla="*/ 110 h 14"/>
                <a:gd name="T12" fmla="*/ 262 w 14"/>
                <a:gd name="T13" fmla="*/ 110 h 14"/>
                <a:gd name="T14" fmla="*/ 185 w 14"/>
                <a:gd name="T15" fmla="*/ 0 h 14"/>
                <a:gd name="T16" fmla="*/ 262 w 14"/>
                <a:gd name="T17" fmla="*/ 110 h 14"/>
                <a:gd name="T18" fmla="*/ 185 w 14"/>
                <a:gd name="T19" fmla="*/ 0 h 14"/>
                <a:gd name="T20" fmla="*/ 185 w 14"/>
                <a:gd name="T21" fmla="*/ 83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83 h 14"/>
                <a:gd name="T28" fmla="*/ 185 w 14"/>
                <a:gd name="T29" fmla="*/ 0 h 14"/>
                <a:gd name="T30" fmla="*/ 108 w 14"/>
                <a:gd name="T31" fmla="*/ 110 h 14"/>
                <a:gd name="T32" fmla="*/ 185 w 14"/>
                <a:gd name="T33" fmla="*/ 0 h 14"/>
                <a:gd name="T34" fmla="*/ 0 w 14"/>
                <a:gd name="T35" fmla="*/ 193 h 14"/>
                <a:gd name="T36" fmla="*/ 108 w 14"/>
                <a:gd name="T37" fmla="*/ 110 h 14"/>
                <a:gd name="T38" fmla="*/ 0 w 14"/>
                <a:gd name="T39" fmla="*/ 193 h 14"/>
                <a:gd name="T40" fmla="*/ 77 w 14"/>
                <a:gd name="T41" fmla="*/ 193 h 14"/>
                <a:gd name="T42" fmla="*/ 0 w 14"/>
                <a:gd name="T43" fmla="*/ 193 h 14"/>
                <a:gd name="T44" fmla="*/ 0 w 14"/>
                <a:gd name="T45" fmla="*/ 193 h 14"/>
                <a:gd name="T46" fmla="*/ 77 w 14"/>
                <a:gd name="T47" fmla="*/ 193 h 14"/>
                <a:gd name="T48" fmla="*/ 0 w 14"/>
                <a:gd name="T49" fmla="*/ 193 h 14"/>
                <a:gd name="T50" fmla="*/ 108 w 14"/>
                <a:gd name="T51" fmla="*/ 271 h 14"/>
                <a:gd name="T52" fmla="*/ 0 w 14"/>
                <a:gd name="T53" fmla="*/ 193 h 14"/>
                <a:gd name="T54" fmla="*/ 185 w 14"/>
                <a:gd name="T55" fmla="*/ 381 h 14"/>
                <a:gd name="T56" fmla="*/ 108 w 14"/>
                <a:gd name="T57" fmla="*/ 271 h 14"/>
                <a:gd name="T58" fmla="*/ 185 w 14"/>
                <a:gd name="T59" fmla="*/ 381 h 14"/>
                <a:gd name="T60" fmla="*/ 185 w 14"/>
                <a:gd name="T61" fmla="*/ 297 h 14"/>
                <a:gd name="T62" fmla="*/ 185 w 14"/>
                <a:gd name="T63" fmla="*/ 381 h 14"/>
                <a:gd name="T64" fmla="*/ 185 w 14"/>
                <a:gd name="T65" fmla="*/ 381 h 14"/>
                <a:gd name="T66" fmla="*/ 185 w 14"/>
                <a:gd name="T67" fmla="*/ 297 h 14"/>
                <a:gd name="T68" fmla="*/ 185 w 14"/>
                <a:gd name="T69" fmla="*/ 381 h 14"/>
                <a:gd name="T70" fmla="*/ 262 w 14"/>
                <a:gd name="T71" fmla="*/ 271 h 14"/>
                <a:gd name="T72" fmla="*/ 185 w 14"/>
                <a:gd name="T73" fmla="*/ 381 h 14"/>
                <a:gd name="T74" fmla="*/ 370 w 14"/>
                <a:gd name="T75" fmla="*/ 193 h 14"/>
                <a:gd name="T76" fmla="*/ 262 w 14"/>
                <a:gd name="T77" fmla="*/ 271 h 14"/>
                <a:gd name="T78" fmla="*/ 370 w 14"/>
                <a:gd name="T79" fmla="*/ 193 h 14"/>
                <a:gd name="T80" fmla="*/ 293 w 14"/>
                <a:gd name="T81" fmla="*/ 193 h 14"/>
                <a:gd name="T82" fmla="*/ 370 w 14"/>
                <a:gd name="T83" fmla="*/ 193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4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4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4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4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1" name="Rectangle 552">
              <a:extLst>
                <a:ext uri="{FF2B5EF4-FFF2-40B4-BE49-F238E27FC236}">
                  <a16:creationId xmlns:a16="http://schemas.microsoft.com/office/drawing/2014/main" id="{ABD8A76F-C86D-4D4A-930B-CC42842B0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3905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2" name="Freeform 553">
              <a:extLst>
                <a:ext uri="{FF2B5EF4-FFF2-40B4-BE49-F238E27FC236}">
                  <a16:creationId xmlns:a16="http://schemas.microsoft.com/office/drawing/2014/main" id="{0DC5F5F2-A58C-41C6-A780-0D6BA249A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3848"/>
              <a:ext cx="72" cy="62"/>
            </a:xfrm>
            <a:custGeom>
              <a:avLst/>
              <a:gdLst>
                <a:gd name="T0" fmla="*/ 0 w 72"/>
                <a:gd name="T1" fmla="*/ 62 h 62"/>
                <a:gd name="T2" fmla="*/ 36 w 72"/>
                <a:gd name="T3" fmla="*/ 0 h 62"/>
                <a:gd name="T4" fmla="*/ 72 w 72"/>
                <a:gd name="T5" fmla="*/ 62 h 62"/>
                <a:gd name="T6" fmla="*/ 0 w 7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2">
                  <a:moveTo>
                    <a:pt x="0" y="62"/>
                  </a:moveTo>
                  <a:lnTo>
                    <a:pt x="36" y="0"/>
                  </a:lnTo>
                  <a:lnTo>
                    <a:pt x="72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3" name="Rectangle 554">
              <a:extLst>
                <a:ext uri="{FF2B5EF4-FFF2-40B4-BE49-F238E27FC236}">
                  <a16:creationId xmlns:a16="http://schemas.microsoft.com/office/drawing/2014/main" id="{9AB3C638-21C1-4F09-BFD8-FBD420A9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3905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4" name="Rectangle 555">
              <a:extLst>
                <a:ext uri="{FF2B5EF4-FFF2-40B4-BE49-F238E27FC236}">
                  <a16:creationId xmlns:a16="http://schemas.microsoft.com/office/drawing/2014/main" id="{190D9E63-76F5-4193-B23E-4D7F1A3D8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642"/>
              <a:ext cx="10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5" name="Freeform 556">
              <a:extLst>
                <a:ext uri="{FF2B5EF4-FFF2-40B4-BE49-F238E27FC236}">
                  <a16:creationId xmlns:a16="http://schemas.microsoft.com/office/drawing/2014/main" id="{C70FA9EF-34EA-45E2-9862-367421B99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3580"/>
              <a:ext cx="72" cy="67"/>
            </a:xfrm>
            <a:custGeom>
              <a:avLst/>
              <a:gdLst>
                <a:gd name="T0" fmla="*/ 0 w 72"/>
                <a:gd name="T1" fmla="*/ 67 h 67"/>
                <a:gd name="T2" fmla="*/ 36 w 72"/>
                <a:gd name="T3" fmla="*/ 0 h 67"/>
                <a:gd name="T4" fmla="*/ 72 w 72"/>
                <a:gd name="T5" fmla="*/ 67 h 67"/>
                <a:gd name="T6" fmla="*/ 0 w 72"/>
                <a:gd name="T7" fmla="*/ 67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0" y="67"/>
                  </a:moveTo>
                  <a:lnTo>
                    <a:pt x="36" y="0"/>
                  </a:lnTo>
                  <a:lnTo>
                    <a:pt x="7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6" name="Rectangle 557">
              <a:extLst>
                <a:ext uri="{FF2B5EF4-FFF2-40B4-BE49-F238E27FC236}">
                  <a16:creationId xmlns:a16="http://schemas.microsoft.com/office/drawing/2014/main" id="{BEC52EAC-FD94-4ABC-94BE-DC02E0250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3642"/>
              <a:ext cx="16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7" name="Rectangle 558">
              <a:extLst>
                <a:ext uri="{FF2B5EF4-FFF2-40B4-BE49-F238E27FC236}">
                  <a16:creationId xmlns:a16="http://schemas.microsoft.com/office/drawing/2014/main" id="{95DCB101-9598-4A33-91CD-AC10B7FD9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2693"/>
              <a:ext cx="222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8" name="Rectangle 559">
              <a:extLst>
                <a:ext uri="{FF2B5EF4-FFF2-40B4-BE49-F238E27FC236}">
                  <a16:creationId xmlns:a16="http://schemas.microsoft.com/office/drawing/2014/main" id="{6BC9A314-DAEE-45B2-97F0-C01FA102F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2605"/>
              <a:ext cx="37" cy="86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49" name="Rectangle 560">
              <a:extLst>
                <a:ext uri="{FF2B5EF4-FFF2-40B4-BE49-F238E27FC236}">
                  <a16:creationId xmlns:a16="http://schemas.microsoft.com/office/drawing/2014/main" id="{5937A6CB-69E7-40F0-904B-AF8C656D9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2605"/>
              <a:ext cx="37" cy="861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0" name="Rectangle 561">
              <a:extLst>
                <a:ext uri="{FF2B5EF4-FFF2-40B4-BE49-F238E27FC236}">
                  <a16:creationId xmlns:a16="http://schemas.microsoft.com/office/drawing/2014/main" id="{81CA6E1D-38A8-4782-B25C-63529D96F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" y="2605"/>
              <a:ext cx="129" cy="86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1" name="Rectangle 562">
              <a:extLst>
                <a:ext uri="{FF2B5EF4-FFF2-40B4-BE49-F238E27FC236}">
                  <a16:creationId xmlns:a16="http://schemas.microsoft.com/office/drawing/2014/main" id="{49511340-873A-4028-B70C-05F3106EA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" y="2605"/>
              <a:ext cx="129" cy="861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2" name="Rectangle 563">
              <a:extLst>
                <a:ext uri="{FF2B5EF4-FFF2-40B4-BE49-F238E27FC236}">
                  <a16:creationId xmlns:a16="http://schemas.microsoft.com/office/drawing/2014/main" id="{C3E5FA57-CDA3-403E-B321-FE3ACB7E7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2863"/>
              <a:ext cx="222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3" name="Rectangle 564">
              <a:extLst>
                <a:ext uri="{FF2B5EF4-FFF2-40B4-BE49-F238E27FC236}">
                  <a16:creationId xmlns:a16="http://schemas.microsoft.com/office/drawing/2014/main" id="{344376A8-686F-436E-9BCC-DCDAAF560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028"/>
              <a:ext cx="19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4" name="Oval 565">
              <a:extLst>
                <a:ext uri="{FF2B5EF4-FFF2-40B4-BE49-F238E27FC236}">
                  <a16:creationId xmlns:a16="http://schemas.microsoft.com/office/drawing/2014/main" id="{72BEA084-EDFC-4D88-B4EC-C00585268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2672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5" name="Freeform 566">
              <a:extLst>
                <a:ext uri="{FF2B5EF4-FFF2-40B4-BE49-F238E27FC236}">
                  <a16:creationId xmlns:a16="http://schemas.microsoft.com/office/drawing/2014/main" id="{BAC37514-87D1-4710-8C1C-70D048EFC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" y="2667"/>
              <a:ext cx="67" cy="72"/>
            </a:xfrm>
            <a:custGeom>
              <a:avLst/>
              <a:gdLst>
                <a:gd name="T0" fmla="*/ 345 w 13"/>
                <a:gd name="T1" fmla="*/ 185 h 14"/>
                <a:gd name="T2" fmla="*/ 294 w 13"/>
                <a:gd name="T3" fmla="*/ 185 h 14"/>
                <a:gd name="T4" fmla="*/ 345 w 13"/>
                <a:gd name="T5" fmla="*/ 185 h 14"/>
                <a:gd name="T6" fmla="*/ 237 w 13"/>
                <a:gd name="T7" fmla="*/ 108 h 14"/>
                <a:gd name="T8" fmla="*/ 345 w 13"/>
                <a:gd name="T9" fmla="*/ 185 h 14"/>
                <a:gd name="T10" fmla="*/ 294 w 13"/>
                <a:gd name="T11" fmla="*/ 51 h 14"/>
                <a:gd name="T12" fmla="*/ 294 w 13"/>
                <a:gd name="T13" fmla="*/ 51 h 14"/>
                <a:gd name="T14" fmla="*/ 186 w 13"/>
                <a:gd name="T15" fmla="*/ 0 h 14"/>
                <a:gd name="T16" fmla="*/ 237 w 13"/>
                <a:gd name="T17" fmla="*/ 108 h 14"/>
                <a:gd name="T18" fmla="*/ 186 w 13"/>
                <a:gd name="T19" fmla="*/ 0 h 14"/>
                <a:gd name="T20" fmla="*/ 186 w 13"/>
                <a:gd name="T21" fmla="*/ 77 h 14"/>
                <a:gd name="T22" fmla="*/ 186 w 13"/>
                <a:gd name="T23" fmla="*/ 0 h 14"/>
                <a:gd name="T24" fmla="*/ 186 w 13"/>
                <a:gd name="T25" fmla="*/ 0 h 14"/>
                <a:gd name="T26" fmla="*/ 186 w 13"/>
                <a:gd name="T27" fmla="*/ 77 h 14"/>
                <a:gd name="T28" fmla="*/ 186 w 13"/>
                <a:gd name="T29" fmla="*/ 0 h 14"/>
                <a:gd name="T30" fmla="*/ 108 w 13"/>
                <a:gd name="T31" fmla="*/ 108 h 14"/>
                <a:gd name="T32" fmla="*/ 186 w 13"/>
                <a:gd name="T33" fmla="*/ 0 h 14"/>
                <a:gd name="T34" fmla="*/ 0 w 13"/>
                <a:gd name="T35" fmla="*/ 185 h 14"/>
                <a:gd name="T36" fmla="*/ 108 w 13"/>
                <a:gd name="T37" fmla="*/ 108 h 14"/>
                <a:gd name="T38" fmla="*/ 0 w 13"/>
                <a:gd name="T39" fmla="*/ 185 h 14"/>
                <a:gd name="T40" fmla="*/ 52 w 13"/>
                <a:gd name="T41" fmla="*/ 185 h 14"/>
                <a:gd name="T42" fmla="*/ 0 w 13"/>
                <a:gd name="T43" fmla="*/ 185 h 14"/>
                <a:gd name="T44" fmla="*/ 0 w 13"/>
                <a:gd name="T45" fmla="*/ 185 h 14"/>
                <a:gd name="T46" fmla="*/ 52 w 13"/>
                <a:gd name="T47" fmla="*/ 185 h 14"/>
                <a:gd name="T48" fmla="*/ 0 w 13"/>
                <a:gd name="T49" fmla="*/ 185 h 14"/>
                <a:gd name="T50" fmla="*/ 108 w 13"/>
                <a:gd name="T51" fmla="*/ 262 h 14"/>
                <a:gd name="T52" fmla="*/ 0 w 13"/>
                <a:gd name="T53" fmla="*/ 185 h 14"/>
                <a:gd name="T54" fmla="*/ 186 w 13"/>
                <a:gd name="T55" fmla="*/ 370 h 14"/>
                <a:gd name="T56" fmla="*/ 108 w 13"/>
                <a:gd name="T57" fmla="*/ 262 h 14"/>
                <a:gd name="T58" fmla="*/ 186 w 13"/>
                <a:gd name="T59" fmla="*/ 370 h 14"/>
                <a:gd name="T60" fmla="*/ 186 w 13"/>
                <a:gd name="T61" fmla="*/ 293 h 14"/>
                <a:gd name="T62" fmla="*/ 186 w 13"/>
                <a:gd name="T63" fmla="*/ 370 h 14"/>
                <a:gd name="T64" fmla="*/ 186 w 13"/>
                <a:gd name="T65" fmla="*/ 370 h 14"/>
                <a:gd name="T66" fmla="*/ 186 w 13"/>
                <a:gd name="T67" fmla="*/ 293 h 14"/>
                <a:gd name="T68" fmla="*/ 186 w 13"/>
                <a:gd name="T69" fmla="*/ 370 h 14"/>
                <a:gd name="T70" fmla="*/ 237 w 13"/>
                <a:gd name="T71" fmla="*/ 262 h 14"/>
                <a:gd name="T72" fmla="*/ 186 w 13"/>
                <a:gd name="T73" fmla="*/ 370 h 14"/>
                <a:gd name="T74" fmla="*/ 345 w 13"/>
                <a:gd name="T75" fmla="*/ 185 h 14"/>
                <a:gd name="T76" fmla="*/ 237 w 13"/>
                <a:gd name="T77" fmla="*/ 262 h 14"/>
                <a:gd name="T78" fmla="*/ 345 w 13"/>
                <a:gd name="T79" fmla="*/ 185 h 14"/>
                <a:gd name="T80" fmla="*/ 294 w 13"/>
                <a:gd name="T81" fmla="*/ 185 h 14"/>
                <a:gd name="T82" fmla="*/ 345 w 13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4"/>
                    <a:pt x="11" y="5"/>
                    <a:pt x="11" y="7"/>
                  </a:cubicBezTo>
                  <a:lnTo>
                    <a:pt x="13" y="7"/>
                  </a:lnTo>
                  <a:close/>
                  <a:moveTo>
                    <a:pt x="11" y="2"/>
                  </a:moveTo>
                  <a:lnTo>
                    <a:pt x="11" y="2"/>
                  </a:lnTo>
                  <a:lnTo>
                    <a:pt x="10" y="3"/>
                  </a:lnTo>
                  <a:lnTo>
                    <a:pt x="11" y="2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5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8"/>
                    <a:pt x="0" y="10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1"/>
                  </a:cubicBezTo>
                  <a:lnTo>
                    <a:pt x="9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1"/>
                  </a:moveTo>
                  <a:cubicBezTo>
                    <a:pt x="13" y="10"/>
                    <a:pt x="13" y="8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1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6" name="Rectangle 567">
              <a:extLst>
                <a:ext uri="{FF2B5EF4-FFF2-40B4-BE49-F238E27FC236}">
                  <a16:creationId xmlns:a16="http://schemas.microsoft.com/office/drawing/2014/main" id="{41B477CA-036C-405B-ADC1-2A09F5E1F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693"/>
              <a:ext cx="222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7" name="Rectangle 568">
              <a:extLst>
                <a:ext uri="{FF2B5EF4-FFF2-40B4-BE49-F238E27FC236}">
                  <a16:creationId xmlns:a16="http://schemas.microsoft.com/office/drawing/2014/main" id="{210BE2BE-5D28-4971-B6AC-8CFA92EFA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" y="2605"/>
              <a:ext cx="36" cy="86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8" name="Rectangle 569">
              <a:extLst>
                <a:ext uri="{FF2B5EF4-FFF2-40B4-BE49-F238E27FC236}">
                  <a16:creationId xmlns:a16="http://schemas.microsoft.com/office/drawing/2014/main" id="{075ADCEE-2A48-4262-9EE5-F9FF97604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" y="2605"/>
              <a:ext cx="36" cy="861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59" name="Rectangle 570">
              <a:extLst>
                <a:ext uri="{FF2B5EF4-FFF2-40B4-BE49-F238E27FC236}">
                  <a16:creationId xmlns:a16="http://schemas.microsoft.com/office/drawing/2014/main" id="{5111951C-6FF7-4950-9807-E3F66D1D0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3" y="2605"/>
              <a:ext cx="129" cy="861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0" name="Rectangle 571">
              <a:extLst>
                <a:ext uri="{FF2B5EF4-FFF2-40B4-BE49-F238E27FC236}">
                  <a16:creationId xmlns:a16="http://schemas.microsoft.com/office/drawing/2014/main" id="{ADC15980-B0A7-41CF-91B2-FF5C587B2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3" y="2605"/>
              <a:ext cx="129" cy="861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1" name="Rectangle 572">
              <a:extLst>
                <a:ext uri="{FF2B5EF4-FFF2-40B4-BE49-F238E27FC236}">
                  <a16:creationId xmlns:a16="http://schemas.microsoft.com/office/drawing/2014/main" id="{8DB75485-C3D9-4302-9681-46AECD586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863"/>
              <a:ext cx="222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2" name="Rectangle 573">
              <a:extLst>
                <a:ext uri="{FF2B5EF4-FFF2-40B4-BE49-F238E27FC236}">
                  <a16:creationId xmlns:a16="http://schemas.microsoft.com/office/drawing/2014/main" id="{EE3BA5B7-A5AB-47BF-990B-5893ECBAF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" y="3028"/>
              <a:ext cx="19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3" name="Oval 574">
              <a:extLst>
                <a:ext uri="{FF2B5EF4-FFF2-40B4-BE49-F238E27FC236}">
                  <a16:creationId xmlns:a16="http://schemas.microsoft.com/office/drawing/2014/main" id="{4B0A74C0-E615-4B43-9C81-DEF2A79F2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2848"/>
              <a:ext cx="57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4" name="Freeform 575">
              <a:extLst>
                <a:ext uri="{FF2B5EF4-FFF2-40B4-BE49-F238E27FC236}">
                  <a16:creationId xmlns:a16="http://schemas.microsoft.com/office/drawing/2014/main" id="{76C2FF74-9708-45A2-8E26-6044E085D0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" y="2837"/>
              <a:ext cx="67" cy="73"/>
            </a:xfrm>
            <a:custGeom>
              <a:avLst/>
              <a:gdLst>
                <a:gd name="T0" fmla="*/ 345 w 13"/>
                <a:gd name="T1" fmla="*/ 193 h 14"/>
                <a:gd name="T2" fmla="*/ 294 w 13"/>
                <a:gd name="T3" fmla="*/ 193 h 14"/>
                <a:gd name="T4" fmla="*/ 345 w 13"/>
                <a:gd name="T5" fmla="*/ 193 h 14"/>
                <a:gd name="T6" fmla="*/ 237 w 13"/>
                <a:gd name="T7" fmla="*/ 110 h 14"/>
                <a:gd name="T8" fmla="*/ 345 w 13"/>
                <a:gd name="T9" fmla="*/ 193 h 14"/>
                <a:gd name="T10" fmla="*/ 294 w 13"/>
                <a:gd name="T11" fmla="*/ 52 h 14"/>
                <a:gd name="T12" fmla="*/ 294 w 13"/>
                <a:gd name="T13" fmla="*/ 52 h 14"/>
                <a:gd name="T14" fmla="*/ 186 w 13"/>
                <a:gd name="T15" fmla="*/ 0 h 14"/>
                <a:gd name="T16" fmla="*/ 237 w 13"/>
                <a:gd name="T17" fmla="*/ 110 h 14"/>
                <a:gd name="T18" fmla="*/ 186 w 13"/>
                <a:gd name="T19" fmla="*/ 0 h 14"/>
                <a:gd name="T20" fmla="*/ 186 w 13"/>
                <a:gd name="T21" fmla="*/ 83 h 14"/>
                <a:gd name="T22" fmla="*/ 186 w 13"/>
                <a:gd name="T23" fmla="*/ 0 h 14"/>
                <a:gd name="T24" fmla="*/ 186 w 13"/>
                <a:gd name="T25" fmla="*/ 0 h 14"/>
                <a:gd name="T26" fmla="*/ 186 w 13"/>
                <a:gd name="T27" fmla="*/ 83 h 14"/>
                <a:gd name="T28" fmla="*/ 186 w 13"/>
                <a:gd name="T29" fmla="*/ 0 h 14"/>
                <a:gd name="T30" fmla="*/ 108 w 13"/>
                <a:gd name="T31" fmla="*/ 110 h 14"/>
                <a:gd name="T32" fmla="*/ 186 w 13"/>
                <a:gd name="T33" fmla="*/ 0 h 14"/>
                <a:gd name="T34" fmla="*/ 0 w 13"/>
                <a:gd name="T35" fmla="*/ 193 h 14"/>
                <a:gd name="T36" fmla="*/ 108 w 13"/>
                <a:gd name="T37" fmla="*/ 110 h 14"/>
                <a:gd name="T38" fmla="*/ 0 w 13"/>
                <a:gd name="T39" fmla="*/ 193 h 14"/>
                <a:gd name="T40" fmla="*/ 52 w 13"/>
                <a:gd name="T41" fmla="*/ 193 h 14"/>
                <a:gd name="T42" fmla="*/ 0 w 13"/>
                <a:gd name="T43" fmla="*/ 193 h 14"/>
                <a:gd name="T44" fmla="*/ 0 w 13"/>
                <a:gd name="T45" fmla="*/ 193 h 14"/>
                <a:gd name="T46" fmla="*/ 52 w 13"/>
                <a:gd name="T47" fmla="*/ 193 h 14"/>
                <a:gd name="T48" fmla="*/ 0 w 13"/>
                <a:gd name="T49" fmla="*/ 193 h 14"/>
                <a:gd name="T50" fmla="*/ 108 w 13"/>
                <a:gd name="T51" fmla="*/ 271 h 14"/>
                <a:gd name="T52" fmla="*/ 0 w 13"/>
                <a:gd name="T53" fmla="*/ 193 h 14"/>
                <a:gd name="T54" fmla="*/ 186 w 13"/>
                <a:gd name="T55" fmla="*/ 381 h 14"/>
                <a:gd name="T56" fmla="*/ 108 w 13"/>
                <a:gd name="T57" fmla="*/ 271 h 14"/>
                <a:gd name="T58" fmla="*/ 186 w 13"/>
                <a:gd name="T59" fmla="*/ 381 h 14"/>
                <a:gd name="T60" fmla="*/ 186 w 13"/>
                <a:gd name="T61" fmla="*/ 297 h 14"/>
                <a:gd name="T62" fmla="*/ 186 w 13"/>
                <a:gd name="T63" fmla="*/ 381 h 14"/>
                <a:gd name="T64" fmla="*/ 186 w 13"/>
                <a:gd name="T65" fmla="*/ 381 h 14"/>
                <a:gd name="T66" fmla="*/ 186 w 13"/>
                <a:gd name="T67" fmla="*/ 297 h 14"/>
                <a:gd name="T68" fmla="*/ 186 w 13"/>
                <a:gd name="T69" fmla="*/ 381 h 14"/>
                <a:gd name="T70" fmla="*/ 237 w 13"/>
                <a:gd name="T71" fmla="*/ 271 h 14"/>
                <a:gd name="T72" fmla="*/ 186 w 13"/>
                <a:gd name="T73" fmla="*/ 381 h 14"/>
                <a:gd name="T74" fmla="*/ 345 w 13"/>
                <a:gd name="T75" fmla="*/ 193 h 14"/>
                <a:gd name="T76" fmla="*/ 237 w 13"/>
                <a:gd name="T77" fmla="*/ 271 h 14"/>
                <a:gd name="T78" fmla="*/ 345 w 13"/>
                <a:gd name="T79" fmla="*/ 193 h 14"/>
                <a:gd name="T80" fmla="*/ 294 w 13"/>
                <a:gd name="T81" fmla="*/ 193 h 14"/>
                <a:gd name="T82" fmla="*/ 345 w 13"/>
                <a:gd name="T83" fmla="*/ 193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5"/>
                    <a:pt x="11" y="6"/>
                    <a:pt x="11" y="7"/>
                  </a:cubicBezTo>
                  <a:lnTo>
                    <a:pt x="13" y="7"/>
                  </a:lnTo>
                  <a:close/>
                  <a:moveTo>
                    <a:pt x="11" y="2"/>
                  </a:moveTo>
                  <a:lnTo>
                    <a:pt x="11" y="2"/>
                  </a:lnTo>
                  <a:lnTo>
                    <a:pt x="10" y="3"/>
                  </a:lnTo>
                  <a:lnTo>
                    <a:pt x="11" y="2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0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2"/>
                  </a:cubicBezTo>
                  <a:lnTo>
                    <a:pt x="9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2"/>
                  </a:moveTo>
                  <a:cubicBezTo>
                    <a:pt x="13" y="11"/>
                    <a:pt x="13" y="9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2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5" name="Oval 576">
              <a:extLst>
                <a:ext uri="{FF2B5EF4-FFF2-40B4-BE49-F238E27FC236}">
                  <a16:creationId xmlns:a16="http://schemas.microsoft.com/office/drawing/2014/main" id="{5FAEAB9D-3C6B-4EBD-9F00-02484CC10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2672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6" name="Freeform 577">
              <a:extLst>
                <a:ext uri="{FF2B5EF4-FFF2-40B4-BE49-F238E27FC236}">
                  <a16:creationId xmlns:a16="http://schemas.microsoft.com/office/drawing/2014/main" id="{EE2F5A66-3A9A-4894-9EE1-5DB3C06753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8" y="2667"/>
              <a:ext cx="67" cy="72"/>
            </a:xfrm>
            <a:custGeom>
              <a:avLst/>
              <a:gdLst>
                <a:gd name="T0" fmla="*/ 345 w 13"/>
                <a:gd name="T1" fmla="*/ 185 h 14"/>
                <a:gd name="T2" fmla="*/ 294 w 13"/>
                <a:gd name="T3" fmla="*/ 185 h 14"/>
                <a:gd name="T4" fmla="*/ 345 w 13"/>
                <a:gd name="T5" fmla="*/ 185 h 14"/>
                <a:gd name="T6" fmla="*/ 237 w 13"/>
                <a:gd name="T7" fmla="*/ 108 h 14"/>
                <a:gd name="T8" fmla="*/ 345 w 13"/>
                <a:gd name="T9" fmla="*/ 185 h 14"/>
                <a:gd name="T10" fmla="*/ 237 w 13"/>
                <a:gd name="T11" fmla="*/ 108 h 14"/>
                <a:gd name="T12" fmla="*/ 237 w 13"/>
                <a:gd name="T13" fmla="*/ 108 h 14"/>
                <a:gd name="T14" fmla="*/ 186 w 13"/>
                <a:gd name="T15" fmla="*/ 0 h 14"/>
                <a:gd name="T16" fmla="*/ 237 w 13"/>
                <a:gd name="T17" fmla="*/ 108 h 14"/>
                <a:gd name="T18" fmla="*/ 186 w 13"/>
                <a:gd name="T19" fmla="*/ 0 h 14"/>
                <a:gd name="T20" fmla="*/ 186 w 13"/>
                <a:gd name="T21" fmla="*/ 77 h 14"/>
                <a:gd name="T22" fmla="*/ 186 w 13"/>
                <a:gd name="T23" fmla="*/ 0 h 14"/>
                <a:gd name="T24" fmla="*/ 186 w 13"/>
                <a:gd name="T25" fmla="*/ 0 h 14"/>
                <a:gd name="T26" fmla="*/ 186 w 13"/>
                <a:gd name="T27" fmla="*/ 77 h 14"/>
                <a:gd name="T28" fmla="*/ 186 w 13"/>
                <a:gd name="T29" fmla="*/ 0 h 14"/>
                <a:gd name="T30" fmla="*/ 108 w 13"/>
                <a:gd name="T31" fmla="*/ 108 h 14"/>
                <a:gd name="T32" fmla="*/ 186 w 13"/>
                <a:gd name="T33" fmla="*/ 0 h 14"/>
                <a:gd name="T34" fmla="*/ 0 w 13"/>
                <a:gd name="T35" fmla="*/ 185 h 14"/>
                <a:gd name="T36" fmla="*/ 108 w 13"/>
                <a:gd name="T37" fmla="*/ 108 h 14"/>
                <a:gd name="T38" fmla="*/ 0 w 13"/>
                <a:gd name="T39" fmla="*/ 185 h 14"/>
                <a:gd name="T40" fmla="*/ 52 w 13"/>
                <a:gd name="T41" fmla="*/ 185 h 14"/>
                <a:gd name="T42" fmla="*/ 0 w 13"/>
                <a:gd name="T43" fmla="*/ 185 h 14"/>
                <a:gd name="T44" fmla="*/ 0 w 13"/>
                <a:gd name="T45" fmla="*/ 185 h 14"/>
                <a:gd name="T46" fmla="*/ 52 w 13"/>
                <a:gd name="T47" fmla="*/ 185 h 14"/>
                <a:gd name="T48" fmla="*/ 0 w 13"/>
                <a:gd name="T49" fmla="*/ 185 h 14"/>
                <a:gd name="T50" fmla="*/ 108 w 13"/>
                <a:gd name="T51" fmla="*/ 262 h 14"/>
                <a:gd name="T52" fmla="*/ 0 w 13"/>
                <a:gd name="T53" fmla="*/ 185 h 14"/>
                <a:gd name="T54" fmla="*/ 186 w 13"/>
                <a:gd name="T55" fmla="*/ 370 h 14"/>
                <a:gd name="T56" fmla="*/ 108 w 13"/>
                <a:gd name="T57" fmla="*/ 262 h 14"/>
                <a:gd name="T58" fmla="*/ 186 w 13"/>
                <a:gd name="T59" fmla="*/ 370 h 14"/>
                <a:gd name="T60" fmla="*/ 186 w 13"/>
                <a:gd name="T61" fmla="*/ 293 h 14"/>
                <a:gd name="T62" fmla="*/ 186 w 13"/>
                <a:gd name="T63" fmla="*/ 370 h 14"/>
                <a:gd name="T64" fmla="*/ 186 w 13"/>
                <a:gd name="T65" fmla="*/ 370 h 14"/>
                <a:gd name="T66" fmla="*/ 186 w 13"/>
                <a:gd name="T67" fmla="*/ 293 h 14"/>
                <a:gd name="T68" fmla="*/ 186 w 13"/>
                <a:gd name="T69" fmla="*/ 370 h 14"/>
                <a:gd name="T70" fmla="*/ 237 w 13"/>
                <a:gd name="T71" fmla="*/ 262 h 14"/>
                <a:gd name="T72" fmla="*/ 186 w 13"/>
                <a:gd name="T73" fmla="*/ 370 h 14"/>
                <a:gd name="T74" fmla="*/ 345 w 13"/>
                <a:gd name="T75" fmla="*/ 185 h 14"/>
                <a:gd name="T76" fmla="*/ 237 w 13"/>
                <a:gd name="T77" fmla="*/ 262 h 14"/>
                <a:gd name="T78" fmla="*/ 345 w 13"/>
                <a:gd name="T79" fmla="*/ 185 h 14"/>
                <a:gd name="T80" fmla="*/ 294 w 13"/>
                <a:gd name="T81" fmla="*/ 185 h 14"/>
                <a:gd name="T82" fmla="*/ 345 w 13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4"/>
                    <a:pt x="11" y="5"/>
                    <a:pt x="11" y="7"/>
                  </a:cubicBezTo>
                  <a:lnTo>
                    <a:pt x="13" y="7"/>
                  </a:lnTo>
                  <a:close/>
                  <a:moveTo>
                    <a:pt x="9" y="4"/>
                  </a:moveTo>
                  <a:lnTo>
                    <a:pt x="9" y="4"/>
                  </a:lnTo>
                  <a:lnTo>
                    <a:pt x="10" y="3"/>
                  </a:lnTo>
                  <a:lnTo>
                    <a:pt x="9" y="4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5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8"/>
                    <a:pt x="0" y="10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1"/>
                  </a:cubicBezTo>
                  <a:lnTo>
                    <a:pt x="9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1"/>
                  </a:moveTo>
                  <a:cubicBezTo>
                    <a:pt x="13" y="10"/>
                    <a:pt x="13" y="8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1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7" name="Oval 578">
              <a:extLst>
                <a:ext uri="{FF2B5EF4-FFF2-40B4-BE49-F238E27FC236}">
                  <a16:creationId xmlns:a16="http://schemas.microsoft.com/office/drawing/2014/main" id="{DE7EC1FD-7FBF-4950-BB3D-2A2B865F0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2848"/>
              <a:ext cx="57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8" name="Freeform 579">
              <a:extLst>
                <a:ext uri="{FF2B5EF4-FFF2-40B4-BE49-F238E27FC236}">
                  <a16:creationId xmlns:a16="http://schemas.microsoft.com/office/drawing/2014/main" id="{D642D4B3-3A31-4CEA-BD8C-BEB74F574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8" y="2837"/>
              <a:ext cx="67" cy="73"/>
            </a:xfrm>
            <a:custGeom>
              <a:avLst/>
              <a:gdLst>
                <a:gd name="T0" fmla="*/ 345 w 13"/>
                <a:gd name="T1" fmla="*/ 193 h 14"/>
                <a:gd name="T2" fmla="*/ 294 w 13"/>
                <a:gd name="T3" fmla="*/ 193 h 14"/>
                <a:gd name="T4" fmla="*/ 345 w 13"/>
                <a:gd name="T5" fmla="*/ 193 h 14"/>
                <a:gd name="T6" fmla="*/ 237 w 13"/>
                <a:gd name="T7" fmla="*/ 110 h 14"/>
                <a:gd name="T8" fmla="*/ 345 w 13"/>
                <a:gd name="T9" fmla="*/ 193 h 14"/>
                <a:gd name="T10" fmla="*/ 237 w 13"/>
                <a:gd name="T11" fmla="*/ 110 h 14"/>
                <a:gd name="T12" fmla="*/ 237 w 13"/>
                <a:gd name="T13" fmla="*/ 110 h 14"/>
                <a:gd name="T14" fmla="*/ 186 w 13"/>
                <a:gd name="T15" fmla="*/ 0 h 14"/>
                <a:gd name="T16" fmla="*/ 237 w 13"/>
                <a:gd name="T17" fmla="*/ 110 h 14"/>
                <a:gd name="T18" fmla="*/ 186 w 13"/>
                <a:gd name="T19" fmla="*/ 0 h 14"/>
                <a:gd name="T20" fmla="*/ 186 w 13"/>
                <a:gd name="T21" fmla="*/ 83 h 14"/>
                <a:gd name="T22" fmla="*/ 186 w 13"/>
                <a:gd name="T23" fmla="*/ 0 h 14"/>
                <a:gd name="T24" fmla="*/ 186 w 13"/>
                <a:gd name="T25" fmla="*/ 0 h 14"/>
                <a:gd name="T26" fmla="*/ 186 w 13"/>
                <a:gd name="T27" fmla="*/ 83 h 14"/>
                <a:gd name="T28" fmla="*/ 186 w 13"/>
                <a:gd name="T29" fmla="*/ 0 h 14"/>
                <a:gd name="T30" fmla="*/ 108 w 13"/>
                <a:gd name="T31" fmla="*/ 110 h 14"/>
                <a:gd name="T32" fmla="*/ 186 w 13"/>
                <a:gd name="T33" fmla="*/ 0 h 14"/>
                <a:gd name="T34" fmla="*/ 0 w 13"/>
                <a:gd name="T35" fmla="*/ 193 h 14"/>
                <a:gd name="T36" fmla="*/ 108 w 13"/>
                <a:gd name="T37" fmla="*/ 110 h 14"/>
                <a:gd name="T38" fmla="*/ 0 w 13"/>
                <a:gd name="T39" fmla="*/ 193 h 14"/>
                <a:gd name="T40" fmla="*/ 52 w 13"/>
                <a:gd name="T41" fmla="*/ 193 h 14"/>
                <a:gd name="T42" fmla="*/ 0 w 13"/>
                <a:gd name="T43" fmla="*/ 193 h 14"/>
                <a:gd name="T44" fmla="*/ 0 w 13"/>
                <a:gd name="T45" fmla="*/ 193 h 14"/>
                <a:gd name="T46" fmla="*/ 52 w 13"/>
                <a:gd name="T47" fmla="*/ 193 h 14"/>
                <a:gd name="T48" fmla="*/ 0 w 13"/>
                <a:gd name="T49" fmla="*/ 193 h 14"/>
                <a:gd name="T50" fmla="*/ 108 w 13"/>
                <a:gd name="T51" fmla="*/ 271 h 14"/>
                <a:gd name="T52" fmla="*/ 0 w 13"/>
                <a:gd name="T53" fmla="*/ 193 h 14"/>
                <a:gd name="T54" fmla="*/ 186 w 13"/>
                <a:gd name="T55" fmla="*/ 381 h 14"/>
                <a:gd name="T56" fmla="*/ 108 w 13"/>
                <a:gd name="T57" fmla="*/ 271 h 14"/>
                <a:gd name="T58" fmla="*/ 186 w 13"/>
                <a:gd name="T59" fmla="*/ 381 h 14"/>
                <a:gd name="T60" fmla="*/ 186 w 13"/>
                <a:gd name="T61" fmla="*/ 297 h 14"/>
                <a:gd name="T62" fmla="*/ 186 w 13"/>
                <a:gd name="T63" fmla="*/ 381 h 14"/>
                <a:gd name="T64" fmla="*/ 186 w 13"/>
                <a:gd name="T65" fmla="*/ 381 h 14"/>
                <a:gd name="T66" fmla="*/ 186 w 13"/>
                <a:gd name="T67" fmla="*/ 297 h 14"/>
                <a:gd name="T68" fmla="*/ 186 w 13"/>
                <a:gd name="T69" fmla="*/ 381 h 14"/>
                <a:gd name="T70" fmla="*/ 237 w 13"/>
                <a:gd name="T71" fmla="*/ 271 h 14"/>
                <a:gd name="T72" fmla="*/ 186 w 13"/>
                <a:gd name="T73" fmla="*/ 381 h 14"/>
                <a:gd name="T74" fmla="*/ 345 w 13"/>
                <a:gd name="T75" fmla="*/ 193 h 14"/>
                <a:gd name="T76" fmla="*/ 237 w 13"/>
                <a:gd name="T77" fmla="*/ 271 h 14"/>
                <a:gd name="T78" fmla="*/ 345 w 13"/>
                <a:gd name="T79" fmla="*/ 193 h 14"/>
                <a:gd name="T80" fmla="*/ 294 w 13"/>
                <a:gd name="T81" fmla="*/ 193 h 14"/>
                <a:gd name="T82" fmla="*/ 345 w 13"/>
                <a:gd name="T83" fmla="*/ 193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5"/>
                    <a:pt x="11" y="6"/>
                    <a:pt x="11" y="7"/>
                  </a:cubicBezTo>
                  <a:lnTo>
                    <a:pt x="13" y="7"/>
                  </a:lnTo>
                  <a:close/>
                  <a:moveTo>
                    <a:pt x="9" y="4"/>
                  </a:moveTo>
                  <a:lnTo>
                    <a:pt x="9" y="4"/>
                  </a:lnTo>
                  <a:lnTo>
                    <a:pt x="10" y="3"/>
                  </a:lnTo>
                  <a:lnTo>
                    <a:pt x="9" y="4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0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2"/>
                  </a:cubicBezTo>
                  <a:lnTo>
                    <a:pt x="9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2"/>
                  </a:moveTo>
                  <a:cubicBezTo>
                    <a:pt x="13" y="11"/>
                    <a:pt x="13" y="9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2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69" name="Rectangle 580">
              <a:extLst>
                <a:ext uri="{FF2B5EF4-FFF2-40B4-BE49-F238E27FC236}">
                  <a16:creationId xmlns:a16="http://schemas.microsoft.com/office/drawing/2014/main" id="{5DCC5E63-1AC0-45B7-B894-720B9162C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2791"/>
              <a:ext cx="10" cy="12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0" name="Freeform 581">
              <a:extLst>
                <a:ext uri="{FF2B5EF4-FFF2-40B4-BE49-F238E27FC236}">
                  <a16:creationId xmlns:a16="http://schemas.microsoft.com/office/drawing/2014/main" id="{BB3CBB45-FF07-4822-B64A-EBCA0412F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2729"/>
              <a:ext cx="72" cy="67"/>
            </a:xfrm>
            <a:custGeom>
              <a:avLst/>
              <a:gdLst>
                <a:gd name="T0" fmla="*/ 0 w 72"/>
                <a:gd name="T1" fmla="*/ 67 h 67"/>
                <a:gd name="T2" fmla="*/ 36 w 72"/>
                <a:gd name="T3" fmla="*/ 0 h 67"/>
                <a:gd name="T4" fmla="*/ 72 w 72"/>
                <a:gd name="T5" fmla="*/ 67 h 67"/>
                <a:gd name="T6" fmla="*/ 0 w 72"/>
                <a:gd name="T7" fmla="*/ 67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0" y="67"/>
                  </a:moveTo>
                  <a:lnTo>
                    <a:pt x="36" y="0"/>
                  </a:lnTo>
                  <a:lnTo>
                    <a:pt x="7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1" name="Rectangle 582">
              <a:extLst>
                <a:ext uri="{FF2B5EF4-FFF2-40B4-BE49-F238E27FC236}">
                  <a16:creationId xmlns:a16="http://schemas.microsoft.com/office/drawing/2014/main" id="{4C44AE19-C4D0-4D21-A86A-9D36D659D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" y="2786"/>
              <a:ext cx="20" cy="13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2" name="Freeform 583">
              <a:extLst>
                <a:ext uri="{FF2B5EF4-FFF2-40B4-BE49-F238E27FC236}">
                  <a16:creationId xmlns:a16="http://schemas.microsoft.com/office/drawing/2014/main" id="{4BA9E63C-B23A-4800-B8A0-5FB0C983F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" y="2750"/>
              <a:ext cx="263" cy="87"/>
            </a:xfrm>
            <a:custGeom>
              <a:avLst/>
              <a:gdLst>
                <a:gd name="T0" fmla="*/ 371 w 51"/>
                <a:gd name="T1" fmla="*/ 312 h 17"/>
                <a:gd name="T2" fmla="*/ 397 w 51"/>
                <a:gd name="T3" fmla="*/ 287 h 17"/>
                <a:gd name="T4" fmla="*/ 454 w 51"/>
                <a:gd name="T5" fmla="*/ 235 h 17"/>
                <a:gd name="T6" fmla="*/ 480 w 51"/>
                <a:gd name="T7" fmla="*/ 235 h 17"/>
                <a:gd name="T8" fmla="*/ 531 w 51"/>
                <a:gd name="T9" fmla="*/ 210 h 17"/>
                <a:gd name="T10" fmla="*/ 665 w 51"/>
                <a:gd name="T11" fmla="*/ 184 h 17"/>
                <a:gd name="T12" fmla="*/ 774 w 51"/>
                <a:gd name="T13" fmla="*/ 184 h 17"/>
                <a:gd name="T14" fmla="*/ 877 w 51"/>
                <a:gd name="T15" fmla="*/ 210 h 17"/>
                <a:gd name="T16" fmla="*/ 985 w 51"/>
                <a:gd name="T17" fmla="*/ 261 h 17"/>
                <a:gd name="T18" fmla="*/ 1062 w 51"/>
                <a:gd name="T19" fmla="*/ 312 h 17"/>
                <a:gd name="T20" fmla="*/ 1119 w 51"/>
                <a:gd name="T21" fmla="*/ 394 h 17"/>
                <a:gd name="T22" fmla="*/ 1356 w 51"/>
                <a:gd name="T23" fmla="*/ 312 h 17"/>
                <a:gd name="T24" fmla="*/ 1305 w 51"/>
                <a:gd name="T25" fmla="*/ 261 h 17"/>
                <a:gd name="T26" fmla="*/ 1248 w 51"/>
                <a:gd name="T27" fmla="*/ 210 h 17"/>
                <a:gd name="T28" fmla="*/ 1196 w 51"/>
                <a:gd name="T29" fmla="*/ 159 h 17"/>
                <a:gd name="T30" fmla="*/ 1119 w 51"/>
                <a:gd name="T31" fmla="*/ 102 h 17"/>
                <a:gd name="T32" fmla="*/ 959 w 51"/>
                <a:gd name="T33" fmla="*/ 51 h 17"/>
                <a:gd name="T34" fmla="*/ 877 w 51"/>
                <a:gd name="T35" fmla="*/ 26 h 17"/>
                <a:gd name="T36" fmla="*/ 799 w 51"/>
                <a:gd name="T37" fmla="*/ 0 h 17"/>
                <a:gd name="T38" fmla="*/ 717 w 51"/>
                <a:gd name="T39" fmla="*/ 0 h 17"/>
                <a:gd name="T40" fmla="*/ 614 w 51"/>
                <a:gd name="T41" fmla="*/ 0 h 17"/>
                <a:gd name="T42" fmla="*/ 505 w 51"/>
                <a:gd name="T43" fmla="*/ 0 h 17"/>
                <a:gd name="T44" fmla="*/ 428 w 51"/>
                <a:gd name="T45" fmla="*/ 26 h 17"/>
                <a:gd name="T46" fmla="*/ 346 w 51"/>
                <a:gd name="T47" fmla="*/ 51 h 17"/>
                <a:gd name="T48" fmla="*/ 268 w 51"/>
                <a:gd name="T49" fmla="*/ 102 h 17"/>
                <a:gd name="T50" fmla="*/ 211 w 51"/>
                <a:gd name="T51" fmla="*/ 159 h 17"/>
                <a:gd name="T52" fmla="*/ 134 w 51"/>
                <a:gd name="T53" fmla="*/ 210 h 17"/>
                <a:gd name="T54" fmla="*/ 0 w 51"/>
                <a:gd name="T55" fmla="*/ 133 h 17"/>
                <a:gd name="T56" fmla="*/ 108 w 51"/>
                <a:gd name="T57" fmla="*/ 445 h 17"/>
                <a:gd name="T58" fmla="*/ 505 w 51"/>
                <a:gd name="T59" fmla="*/ 394 h 17"/>
                <a:gd name="T60" fmla="*/ 371 w 51"/>
                <a:gd name="T61" fmla="*/ 312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14" y="12"/>
                  </a:moveTo>
                  <a:lnTo>
                    <a:pt x="15" y="11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20" y="8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3" y="8"/>
                  </a:lnTo>
                  <a:lnTo>
                    <a:pt x="37" y="10"/>
                  </a:lnTo>
                  <a:lnTo>
                    <a:pt x="40" y="12"/>
                  </a:lnTo>
                  <a:lnTo>
                    <a:pt x="42" y="15"/>
                  </a:lnTo>
                  <a:lnTo>
                    <a:pt x="51" y="12"/>
                  </a:lnTo>
                  <a:lnTo>
                    <a:pt x="49" y="10"/>
                  </a:lnTo>
                  <a:lnTo>
                    <a:pt x="47" y="8"/>
                  </a:lnTo>
                  <a:lnTo>
                    <a:pt x="45" y="6"/>
                  </a:lnTo>
                  <a:lnTo>
                    <a:pt x="42" y="4"/>
                  </a:lnTo>
                  <a:lnTo>
                    <a:pt x="36" y="2"/>
                  </a:lnTo>
                  <a:lnTo>
                    <a:pt x="33" y="1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5" y="8"/>
                  </a:lnTo>
                  <a:lnTo>
                    <a:pt x="0" y="5"/>
                  </a:lnTo>
                  <a:lnTo>
                    <a:pt x="4" y="17"/>
                  </a:lnTo>
                  <a:lnTo>
                    <a:pt x="19" y="15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3" name="Line 584">
              <a:extLst>
                <a:ext uri="{FF2B5EF4-FFF2-40B4-BE49-F238E27FC236}">
                  <a16:creationId xmlns:a16="http://schemas.microsoft.com/office/drawing/2014/main" id="{8C8619E0-D9D2-487A-A53D-57365B8CD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13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4" name="Line 585">
              <a:extLst>
                <a:ext uri="{FF2B5EF4-FFF2-40B4-BE49-F238E27FC236}">
                  <a16:creationId xmlns:a16="http://schemas.microsoft.com/office/drawing/2014/main" id="{D7F8D397-F6D0-434E-9142-6B99FF4C9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167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5" name="Line 586">
              <a:extLst>
                <a:ext uri="{FF2B5EF4-FFF2-40B4-BE49-F238E27FC236}">
                  <a16:creationId xmlns:a16="http://schemas.microsoft.com/office/drawing/2014/main" id="{1D0EEF00-E33A-4DF5-8292-55820B534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19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6" name="Line 587">
              <a:extLst>
                <a:ext uri="{FF2B5EF4-FFF2-40B4-BE49-F238E27FC236}">
                  <a16:creationId xmlns:a16="http://schemas.microsoft.com/office/drawing/2014/main" id="{636896DF-4E98-4971-921D-61A6132A4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229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7" name="Line 588">
              <a:extLst>
                <a:ext uri="{FF2B5EF4-FFF2-40B4-BE49-F238E27FC236}">
                  <a16:creationId xmlns:a16="http://schemas.microsoft.com/office/drawing/2014/main" id="{D28469B4-FE67-4D1B-98C6-DF8564365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265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8" name="Line 589">
              <a:extLst>
                <a:ext uri="{FF2B5EF4-FFF2-40B4-BE49-F238E27FC236}">
                  <a16:creationId xmlns:a16="http://schemas.microsoft.com/office/drawing/2014/main" id="{8797EEE1-A098-4A89-9E45-1B49C25D2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29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79" name="Line 590">
              <a:extLst>
                <a:ext uri="{FF2B5EF4-FFF2-40B4-BE49-F238E27FC236}">
                  <a16:creationId xmlns:a16="http://schemas.microsoft.com/office/drawing/2014/main" id="{0D2F71D7-3C3C-4F89-8198-4451E1042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32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0" name="Line 591">
              <a:extLst>
                <a:ext uri="{FF2B5EF4-FFF2-40B4-BE49-F238E27FC236}">
                  <a16:creationId xmlns:a16="http://schemas.microsoft.com/office/drawing/2014/main" id="{60922B24-FB83-4E40-8EC3-BFEE24242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35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1" name="Line 592">
              <a:extLst>
                <a:ext uri="{FF2B5EF4-FFF2-40B4-BE49-F238E27FC236}">
                  <a16:creationId xmlns:a16="http://schemas.microsoft.com/office/drawing/2014/main" id="{0D0B0242-6B45-48E6-8BFE-81317FC50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389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2" name="Line 593">
              <a:extLst>
                <a:ext uri="{FF2B5EF4-FFF2-40B4-BE49-F238E27FC236}">
                  <a16:creationId xmlns:a16="http://schemas.microsoft.com/office/drawing/2014/main" id="{6023D542-6002-4BD5-A14F-61B0792C1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42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3" name="Line 594">
              <a:extLst>
                <a:ext uri="{FF2B5EF4-FFF2-40B4-BE49-F238E27FC236}">
                  <a16:creationId xmlns:a16="http://schemas.microsoft.com/office/drawing/2014/main" id="{49300C2C-25BF-4C5F-B04F-3E76162E8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45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4" name="Line 595">
              <a:extLst>
                <a:ext uri="{FF2B5EF4-FFF2-40B4-BE49-F238E27FC236}">
                  <a16:creationId xmlns:a16="http://schemas.microsoft.com/office/drawing/2014/main" id="{165BE632-67AD-4D80-AE09-3FB3A4323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48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5" name="Line 596">
              <a:extLst>
                <a:ext uri="{FF2B5EF4-FFF2-40B4-BE49-F238E27FC236}">
                  <a16:creationId xmlns:a16="http://schemas.microsoft.com/office/drawing/2014/main" id="{CBF31262-5E5B-4A79-9CF3-3689D40D7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518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6" name="Line 597">
              <a:extLst>
                <a:ext uri="{FF2B5EF4-FFF2-40B4-BE49-F238E27FC236}">
                  <a16:creationId xmlns:a16="http://schemas.microsoft.com/office/drawing/2014/main" id="{E8F4D567-D0BD-47A7-890C-7A351DEF9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549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7" name="Line 598">
              <a:extLst>
                <a:ext uri="{FF2B5EF4-FFF2-40B4-BE49-F238E27FC236}">
                  <a16:creationId xmlns:a16="http://schemas.microsoft.com/office/drawing/2014/main" id="{1D4897AC-50A9-4387-B6A1-D9BD3FC5E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58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8" name="Line 599">
              <a:extLst>
                <a:ext uri="{FF2B5EF4-FFF2-40B4-BE49-F238E27FC236}">
                  <a16:creationId xmlns:a16="http://schemas.microsoft.com/office/drawing/2014/main" id="{C13FF05F-7048-4A85-A0B4-A8F901FDF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61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89" name="Line 600">
              <a:extLst>
                <a:ext uri="{FF2B5EF4-FFF2-40B4-BE49-F238E27FC236}">
                  <a16:creationId xmlns:a16="http://schemas.microsoft.com/office/drawing/2014/main" id="{018882C3-8DDA-435D-9E07-F43BA8E16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64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0" name="Line 601">
              <a:extLst>
                <a:ext uri="{FF2B5EF4-FFF2-40B4-BE49-F238E27FC236}">
                  <a16:creationId xmlns:a16="http://schemas.microsoft.com/office/drawing/2014/main" id="{38310D55-9366-4A6E-9942-EC9C2491A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67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1" name="Line 602">
              <a:extLst>
                <a:ext uri="{FF2B5EF4-FFF2-40B4-BE49-F238E27FC236}">
                  <a16:creationId xmlns:a16="http://schemas.microsoft.com/office/drawing/2014/main" id="{C15A0018-8371-4AB1-90B8-8A215FA9C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708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2" name="Line 603">
              <a:extLst>
                <a:ext uri="{FF2B5EF4-FFF2-40B4-BE49-F238E27FC236}">
                  <a16:creationId xmlns:a16="http://schemas.microsoft.com/office/drawing/2014/main" id="{1FCD5024-7563-497C-B222-BDCDBF9DA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739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3" name="Line 604">
              <a:extLst>
                <a:ext uri="{FF2B5EF4-FFF2-40B4-BE49-F238E27FC236}">
                  <a16:creationId xmlns:a16="http://schemas.microsoft.com/office/drawing/2014/main" id="{23B2F309-2196-4366-AA0B-5CAB0645E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770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4" name="Line 605">
              <a:extLst>
                <a:ext uri="{FF2B5EF4-FFF2-40B4-BE49-F238E27FC236}">
                  <a16:creationId xmlns:a16="http://schemas.microsoft.com/office/drawing/2014/main" id="{3EE9A333-28AB-4C28-B329-6728860F6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806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5" name="Line 606">
              <a:extLst>
                <a:ext uri="{FF2B5EF4-FFF2-40B4-BE49-F238E27FC236}">
                  <a16:creationId xmlns:a16="http://schemas.microsoft.com/office/drawing/2014/main" id="{00F308A6-FD0F-4B28-89EF-21100B93B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837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6" name="Line 607">
              <a:extLst>
                <a:ext uri="{FF2B5EF4-FFF2-40B4-BE49-F238E27FC236}">
                  <a16:creationId xmlns:a16="http://schemas.microsoft.com/office/drawing/2014/main" id="{1270E9C9-E7CF-4FF3-8E5D-F343BC62D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868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7" name="Line 608">
              <a:extLst>
                <a:ext uri="{FF2B5EF4-FFF2-40B4-BE49-F238E27FC236}">
                  <a16:creationId xmlns:a16="http://schemas.microsoft.com/office/drawing/2014/main" id="{41EC6521-6F2A-4E43-98BA-38A654C33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899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8" name="Line 609">
              <a:extLst>
                <a:ext uri="{FF2B5EF4-FFF2-40B4-BE49-F238E27FC236}">
                  <a16:creationId xmlns:a16="http://schemas.microsoft.com/office/drawing/2014/main" id="{21B232D1-0CF6-4E4A-9562-8A1CEFC2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930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299" name="Line 610">
              <a:extLst>
                <a:ext uri="{FF2B5EF4-FFF2-40B4-BE49-F238E27FC236}">
                  <a16:creationId xmlns:a16="http://schemas.microsoft.com/office/drawing/2014/main" id="{E6029B32-73FA-431E-969C-D876BD357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96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0" name="Line 611">
              <a:extLst>
                <a:ext uri="{FF2B5EF4-FFF2-40B4-BE49-F238E27FC236}">
                  <a16:creationId xmlns:a16="http://schemas.microsoft.com/office/drawing/2014/main" id="{FF4BDD52-09F1-4153-A0CA-FF9B6B2F7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299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1" name="Line 612">
              <a:extLst>
                <a:ext uri="{FF2B5EF4-FFF2-40B4-BE49-F238E27FC236}">
                  <a16:creationId xmlns:a16="http://schemas.microsoft.com/office/drawing/2014/main" id="{8AA97F86-D8B1-46F8-A299-0BF61CDD8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02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2" name="Line 613">
              <a:extLst>
                <a:ext uri="{FF2B5EF4-FFF2-40B4-BE49-F238E27FC236}">
                  <a16:creationId xmlns:a16="http://schemas.microsoft.com/office/drawing/2014/main" id="{1AFD91D5-29A1-4A89-9B5C-7ABEFE7B6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05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3" name="Line 614">
              <a:extLst>
                <a:ext uri="{FF2B5EF4-FFF2-40B4-BE49-F238E27FC236}">
                  <a16:creationId xmlns:a16="http://schemas.microsoft.com/office/drawing/2014/main" id="{802C9A24-EFD3-4271-964D-3C094FB74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09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4" name="Line 615">
              <a:extLst>
                <a:ext uri="{FF2B5EF4-FFF2-40B4-BE49-F238E27FC236}">
                  <a16:creationId xmlns:a16="http://schemas.microsoft.com/office/drawing/2014/main" id="{93E67BB6-D2BF-4C18-A7A7-C7ED0D4C4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12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5" name="Line 616">
              <a:extLst>
                <a:ext uri="{FF2B5EF4-FFF2-40B4-BE49-F238E27FC236}">
                  <a16:creationId xmlns:a16="http://schemas.microsoft.com/office/drawing/2014/main" id="{26B1EC96-7C1D-4160-A8E7-7DAE4E130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15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6" name="Line 617">
              <a:extLst>
                <a:ext uri="{FF2B5EF4-FFF2-40B4-BE49-F238E27FC236}">
                  <a16:creationId xmlns:a16="http://schemas.microsoft.com/office/drawing/2014/main" id="{B5B1564D-D78E-414C-AA2F-C24B4792F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18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7" name="Line 618">
              <a:extLst>
                <a:ext uri="{FF2B5EF4-FFF2-40B4-BE49-F238E27FC236}">
                  <a16:creationId xmlns:a16="http://schemas.microsoft.com/office/drawing/2014/main" id="{72951614-2BFD-4720-AE04-548503302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21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8" name="Line 619">
              <a:extLst>
                <a:ext uri="{FF2B5EF4-FFF2-40B4-BE49-F238E27FC236}">
                  <a16:creationId xmlns:a16="http://schemas.microsoft.com/office/drawing/2014/main" id="{3C5C35E5-CBF6-40D3-9B60-41D2935AC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25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09" name="Line 620">
              <a:extLst>
                <a:ext uri="{FF2B5EF4-FFF2-40B4-BE49-F238E27FC236}">
                  <a16:creationId xmlns:a16="http://schemas.microsoft.com/office/drawing/2014/main" id="{9E8252FF-C388-46C6-B8D7-9328A76287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28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0" name="Line 621">
              <a:extLst>
                <a:ext uri="{FF2B5EF4-FFF2-40B4-BE49-F238E27FC236}">
                  <a16:creationId xmlns:a16="http://schemas.microsoft.com/office/drawing/2014/main" id="{15706C02-37C4-49F7-969E-5CF11FDC1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31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1" name="Line 622">
              <a:extLst>
                <a:ext uri="{FF2B5EF4-FFF2-40B4-BE49-F238E27FC236}">
                  <a16:creationId xmlns:a16="http://schemas.microsoft.com/office/drawing/2014/main" id="{997017B0-BA52-4E2D-92B0-443FEE0EE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34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2" name="Line 623">
              <a:extLst>
                <a:ext uri="{FF2B5EF4-FFF2-40B4-BE49-F238E27FC236}">
                  <a16:creationId xmlns:a16="http://schemas.microsoft.com/office/drawing/2014/main" id="{8097D96E-95B7-46D5-8CAC-8D424BC685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37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3" name="Line 624">
              <a:extLst>
                <a:ext uri="{FF2B5EF4-FFF2-40B4-BE49-F238E27FC236}">
                  <a16:creationId xmlns:a16="http://schemas.microsoft.com/office/drawing/2014/main" id="{5A1D5B09-B3D2-4D7C-B44E-B51C243B7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41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4" name="Line 625">
              <a:extLst>
                <a:ext uri="{FF2B5EF4-FFF2-40B4-BE49-F238E27FC236}">
                  <a16:creationId xmlns:a16="http://schemas.microsoft.com/office/drawing/2014/main" id="{4747EB49-FFD3-4DA4-B85B-B5C44F031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44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5" name="Line 626">
              <a:extLst>
                <a:ext uri="{FF2B5EF4-FFF2-40B4-BE49-F238E27FC236}">
                  <a16:creationId xmlns:a16="http://schemas.microsoft.com/office/drawing/2014/main" id="{7AFAEF4F-7558-4867-A05B-E967C8AC8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47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6" name="Line 627">
              <a:extLst>
                <a:ext uri="{FF2B5EF4-FFF2-40B4-BE49-F238E27FC236}">
                  <a16:creationId xmlns:a16="http://schemas.microsoft.com/office/drawing/2014/main" id="{32A0DECE-671D-4AC8-BAD1-BC231C7D60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50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7" name="Line 628">
              <a:extLst>
                <a:ext uri="{FF2B5EF4-FFF2-40B4-BE49-F238E27FC236}">
                  <a16:creationId xmlns:a16="http://schemas.microsoft.com/office/drawing/2014/main" id="{494AC27C-C983-4080-BBBD-D9F87578D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53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8" name="Line 629">
              <a:extLst>
                <a:ext uri="{FF2B5EF4-FFF2-40B4-BE49-F238E27FC236}">
                  <a16:creationId xmlns:a16="http://schemas.microsoft.com/office/drawing/2014/main" id="{22DFE5D0-AF63-479A-A6EE-A6B810663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57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19" name="Line 630">
              <a:extLst>
                <a:ext uri="{FF2B5EF4-FFF2-40B4-BE49-F238E27FC236}">
                  <a16:creationId xmlns:a16="http://schemas.microsoft.com/office/drawing/2014/main" id="{8746A6DE-F61B-4459-880F-058694384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60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0" name="Line 631">
              <a:extLst>
                <a:ext uri="{FF2B5EF4-FFF2-40B4-BE49-F238E27FC236}">
                  <a16:creationId xmlns:a16="http://schemas.microsoft.com/office/drawing/2014/main" id="{8A49061D-7C08-43E3-BD8C-2A9971712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631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1" name="Line 632">
              <a:extLst>
                <a:ext uri="{FF2B5EF4-FFF2-40B4-BE49-F238E27FC236}">
                  <a16:creationId xmlns:a16="http://schemas.microsoft.com/office/drawing/2014/main" id="{4D10BAE1-14DF-4E28-8CB5-D99EDAFA1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66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2" name="Line 633">
              <a:extLst>
                <a:ext uri="{FF2B5EF4-FFF2-40B4-BE49-F238E27FC236}">
                  <a16:creationId xmlns:a16="http://schemas.microsoft.com/office/drawing/2014/main" id="{C2B04D9D-2E26-40BC-8A51-2AAB997970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69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3" name="Line 634">
              <a:extLst>
                <a:ext uri="{FF2B5EF4-FFF2-40B4-BE49-F238E27FC236}">
                  <a16:creationId xmlns:a16="http://schemas.microsoft.com/office/drawing/2014/main" id="{ED50CCCD-2F36-4FE3-9B27-94056BA09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729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4" name="Line 635">
              <a:extLst>
                <a:ext uri="{FF2B5EF4-FFF2-40B4-BE49-F238E27FC236}">
                  <a16:creationId xmlns:a16="http://schemas.microsoft.com/office/drawing/2014/main" id="{A421D9BA-D2B3-4A90-AD71-B0CC454FBF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760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5" name="Line 636">
              <a:extLst>
                <a:ext uri="{FF2B5EF4-FFF2-40B4-BE49-F238E27FC236}">
                  <a16:creationId xmlns:a16="http://schemas.microsoft.com/office/drawing/2014/main" id="{6B29A0C0-8155-46EE-A031-052D217DB8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79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6" name="Line 637">
              <a:extLst>
                <a:ext uri="{FF2B5EF4-FFF2-40B4-BE49-F238E27FC236}">
                  <a16:creationId xmlns:a16="http://schemas.microsoft.com/office/drawing/2014/main" id="{2D4E0C4F-E75B-4F79-A981-5B662AC7E2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2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7" name="Line 638">
              <a:extLst>
                <a:ext uri="{FF2B5EF4-FFF2-40B4-BE49-F238E27FC236}">
                  <a16:creationId xmlns:a16="http://schemas.microsoft.com/office/drawing/2014/main" id="{5876384F-4671-4548-AC6E-936482FEF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5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8" name="Line 639">
              <a:extLst>
                <a:ext uri="{FF2B5EF4-FFF2-40B4-BE49-F238E27FC236}">
                  <a16:creationId xmlns:a16="http://schemas.microsoft.com/office/drawing/2014/main" id="{84E60C94-D7C4-4717-86E3-05BDE1E36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8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29" name="Line 640">
              <a:extLst>
                <a:ext uri="{FF2B5EF4-FFF2-40B4-BE49-F238E27FC236}">
                  <a16:creationId xmlns:a16="http://schemas.microsoft.com/office/drawing/2014/main" id="{BE0B521A-F56D-4E77-B5EB-7EF1A128C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92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0" name="Line 641">
              <a:extLst>
                <a:ext uri="{FF2B5EF4-FFF2-40B4-BE49-F238E27FC236}">
                  <a16:creationId xmlns:a16="http://schemas.microsoft.com/office/drawing/2014/main" id="{137BE4DC-3794-4FD3-BE6D-F5AFE0A61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95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1" name="Line 642">
              <a:extLst>
                <a:ext uri="{FF2B5EF4-FFF2-40B4-BE49-F238E27FC236}">
                  <a16:creationId xmlns:a16="http://schemas.microsoft.com/office/drawing/2014/main" id="{0D29108C-3946-404D-91FF-E4B46379D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982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2" name="Line 643">
              <a:extLst>
                <a:ext uri="{FF2B5EF4-FFF2-40B4-BE49-F238E27FC236}">
                  <a16:creationId xmlns:a16="http://schemas.microsoft.com/office/drawing/2014/main" id="{3DB60DC2-3FD8-4950-A141-A5E61920A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401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3" name="Line 644">
              <a:extLst>
                <a:ext uri="{FF2B5EF4-FFF2-40B4-BE49-F238E27FC236}">
                  <a16:creationId xmlns:a16="http://schemas.microsoft.com/office/drawing/2014/main" id="{97EA8A11-6475-4E93-878B-2800352B96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13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4" name="Freeform 645">
              <a:extLst>
                <a:ext uri="{FF2B5EF4-FFF2-40B4-BE49-F238E27FC236}">
                  <a16:creationId xmlns:a16="http://schemas.microsoft.com/office/drawing/2014/main" id="{FB118E58-7C24-4EF4-8383-60FD414B4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2193"/>
              <a:ext cx="309" cy="335"/>
            </a:xfrm>
            <a:custGeom>
              <a:avLst/>
              <a:gdLst>
                <a:gd name="T0" fmla="*/ 1591 w 60"/>
                <a:gd name="T1" fmla="*/ 557 h 65"/>
                <a:gd name="T2" fmla="*/ 1035 w 60"/>
                <a:gd name="T3" fmla="*/ 0 h 65"/>
                <a:gd name="T4" fmla="*/ 1035 w 60"/>
                <a:gd name="T5" fmla="*/ 320 h 65"/>
                <a:gd name="T6" fmla="*/ 850 w 60"/>
                <a:gd name="T7" fmla="*/ 320 h 65"/>
                <a:gd name="T8" fmla="*/ 767 w 60"/>
                <a:gd name="T9" fmla="*/ 320 h 65"/>
                <a:gd name="T10" fmla="*/ 690 w 60"/>
                <a:gd name="T11" fmla="*/ 320 h 65"/>
                <a:gd name="T12" fmla="*/ 582 w 60"/>
                <a:gd name="T13" fmla="*/ 345 h 65"/>
                <a:gd name="T14" fmla="*/ 530 w 60"/>
                <a:gd name="T15" fmla="*/ 371 h 65"/>
                <a:gd name="T16" fmla="*/ 453 w 60"/>
                <a:gd name="T17" fmla="*/ 397 h 65"/>
                <a:gd name="T18" fmla="*/ 371 w 60"/>
                <a:gd name="T19" fmla="*/ 423 h 65"/>
                <a:gd name="T20" fmla="*/ 319 w 60"/>
                <a:gd name="T21" fmla="*/ 479 h 65"/>
                <a:gd name="T22" fmla="*/ 237 w 60"/>
                <a:gd name="T23" fmla="*/ 531 h 65"/>
                <a:gd name="T24" fmla="*/ 185 w 60"/>
                <a:gd name="T25" fmla="*/ 557 h 65"/>
                <a:gd name="T26" fmla="*/ 134 w 60"/>
                <a:gd name="T27" fmla="*/ 639 h 65"/>
                <a:gd name="T28" fmla="*/ 108 w 60"/>
                <a:gd name="T29" fmla="*/ 691 h 65"/>
                <a:gd name="T30" fmla="*/ 52 w 60"/>
                <a:gd name="T31" fmla="*/ 742 h 65"/>
                <a:gd name="T32" fmla="*/ 26 w 60"/>
                <a:gd name="T33" fmla="*/ 799 h 65"/>
                <a:gd name="T34" fmla="*/ 0 w 60"/>
                <a:gd name="T35" fmla="*/ 876 h 65"/>
                <a:gd name="T36" fmla="*/ 0 w 60"/>
                <a:gd name="T37" fmla="*/ 959 h 65"/>
                <a:gd name="T38" fmla="*/ 0 w 60"/>
                <a:gd name="T39" fmla="*/ 1010 h 65"/>
                <a:gd name="T40" fmla="*/ 0 w 60"/>
                <a:gd name="T41" fmla="*/ 1727 h 65"/>
                <a:gd name="T42" fmla="*/ 453 w 60"/>
                <a:gd name="T43" fmla="*/ 1727 h 65"/>
                <a:gd name="T44" fmla="*/ 453 w 60"/>
                <a:gd name="T45" fmla="*/ 1010 h 65"/>
                <a:gd name="T46" fmla="*/ 453 w 60"/>
                <a:gd name="T47" fmla="*/ 984 h 65"/>
                <a:gd name="T48" fmla="*/ 453 w 60"/>
                <a:gd name="T49" fmla="*/ 984 h 65"/>
                <a:gd name="T50" fmla="*/ 453 w 60"/>
                <a:gd name="T51" fmla="*/ 959 h 65"/>
                <a:gd name="T52" fmla="*/ 479 w 60"/>
                <a:gd name="T53" fmla="*/ 928 h 65"/>
                <a:gd name="T54" fmla="*/ 479 w 60"/>
                <a:gd name="T55" fmla="*/ 902 h 65"/>
                <a:gd name="T56" fmla="*/ 505 w 60"/>
                <a:gd name="T57" fmla="*/ 902 h 65"/>
                <a:gd name="T58" fmla="*/ 556 w 60"/>
                <a:gd name="T59" fmla="*/ 850 h 65"/>
                <a:gd name="T60" fmla="*/ 608 w 60"/>
                <a:gd name="T61" fmla="*/ 825 h 65"/>
                <a:gd name="T62" fmla="*/ 690 w 60"/>
                <a:gd name="T63" fmla="*/ 825 h 65"/>
                <a:gd name="T64" fmla="*/ 767 w 60"/>
                <a:gd name="T65" fmla="*/ 799 h 65"/>
                <a:gd name="T66" fmla="*/ 850 w 60"/>
                <a:gd name="T67" fmla="*/ 799 h 65"/>
                <a:gd name="T68" fmla="*/ 1035 w 60"/>
                <a:gd name="T69" fmla="*/ 799 h 65"/>
                <a:gd name="T70" fmla="*/ 1035 w 60"/>
                <a:gd name="T71" fmla="*/ 1113 h 65"/>
                <a:gd name="T72" fmla="*/ 1591 w 60"/>
                <a:gd name="T73" fmla="*/ 557 h 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" h="65">
                  <a:moveTo>
                    <a:pt x="60" y="21"/>
                  </a:moveTo>
                  <a:lnTo>
                    <a:pt x="39" y="0"/>
                  </a:lnTo>
                  <a:lnTo>
                    <a:pt x="39" y="12"/>
                  </a:lnTo>
                  <a:lnTo>
                    <a:pt x="32" y="12"/>
                  </a:lnTo>
                  <a:lnTo>
                    <a:pt x="29" y="12"/>
                  </a:lnTo>
                  <a:lnTo>
                    <a:pt x="26" y="12"/>
                  </a:lnTo>
                  <a:lnTo>
                    <a:pt x="22" y="13"/>
                  </a:lnTo>
                  <a:lnTo>
                    <a:pt x="20" y="14"/>
                  </a:lnTo>
                  <a:lnTo>
                    <a:pt x="17" y="15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9" y="20"/>
                  </a:lnTo>
                  <a:lnTo>
                    <a:pt x="7" y="21"/>
                  </a:lnTo>
                  <a:lnTo>
                    <a:pt x="5" y="24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0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65"/>
                  </a:lnTo>
                  <a:lnTo>
                    <a:pt x="17" y="65"/>
                  </a:lnTo>
                  <a:lnTo>
                    <a:pt x="17" y="38"/>
                  </a:lnTo>
                  <a:lnTo>
                    <a:pt x="17" y="37"/>
                  </a:lnTo>
                  <a:lnTo>
                    <a:pt x="17" y="36"/>
                  </a:lnTo>
                  <a:lnTo>
                    <a:pt x="18" y="35"/>
                  </a:lnTo>
                  <a:lnTo>
                    <a:pt x="18" y="34"/>
                  </a:lnTo>
                  <a:lnTo>
                    <a:pt x="19" y="34"/>
                  </a:lnTo>
                  <a:lnTo>
                    <a:pt x="21" y="32"/>
                  </a:lnTo>
                  <a:lnTo>
                    <a:pt x="23" y="31"/>
                  </a:lnTo>
                  <a:lnTo>
                    <a:pt x="26" y="31"/>
                  </a:lnTo>
                  <a:lnTo>
                    <a:pt x="29" y="30"/>
                  </a:lnTo>
                  <a:lnTo>
                    <a:pt x="32" y="30"/>
                  </a:lnTo>
                  <a:lnTo>
                    <a:pt x="39" y="30"/>
                  </a:lnTo>
                  <a:lnTo>
                    <a:pt x="39" y="42"/>
                  </a:lnTo>
                  <a:lnTo>
                    <a:pt x="60" y="21"/>
                  </a:lnTo>
                  <a:close/>
                </a:path>
              </a:pathLst>
            </a:custGeom>
            <a:solidFill>
              <a:srgbClr val="9B2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5" name="Freeform 646">
              <a:extLst>
                <a:ext uri="{FF2B5EF4-FFF2-40B4-BE49-F238E27FC236}">
                  <a16:creationId xmlns:a16="http://schemas.microsoft.com/office/drawing/2014/main" id="{512CB32F-D0FB-43A1-909C-EAA5AA7D0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3564"/>
              <a:ext cx="309" cy="341"/>
            </a:xfrm>
            <a:custGeom>
              <a:avLst/>
              <a:gdLst>
                <a:gd name="T0" fmla="*/ 1591 w 60"/>
                <a:gd name="T1" fmla="*/ 1204 h 66"/>
                <a:gd name="T2" fmla="*/ 1035 w 60"/>
                <a:gd name="T3" fmla="*/ 1762 h 66"/>
                <a:gd name="T4" fmla="*/ 1035 w 60"/>
                <a:gd name="T5" fmla="*/ 1442 h 66"/>
                <a:gd name="T6" fmla="*/ 850 w 60"/>
                <a:gd name="T7" fmla="*/ 1442 h 66"/>
                <a:gd name="T8" fmla="*/ 767 w 60"/>
                <a:gd name="T9" fmla="*/ 1442 h 66"/>
                <a:gd name="T10" fmla="*/ 690 w 60"/>
                <a:gd name="T11" fmla="*/ 1416 h 66"/>
                <a:gd name="T12" fmla="*/ 582 w 60"/>
                <a:gd name="T13" fmla="*/ 1416 h 66"/>
                <a:gd name="T14" fmla="*/ 530 w 60"/>
                <a:gd name="T15" fmla="*/ 1390 h 66"/>
                <a:gd name="T16" fmla="*/ 453 w 60"/>
                <a:gd name="T17" fmla="*/ 1364 h 66"/>
                <a:gd name="T18" fmla="*/ 371 w 60"/>
                <a:gd name="T19" fmla="*/ 1307 h 66"/>
                <a:gd name="T20" fmla="*/ 319 w 60"/>
                <a:gd name="T21" fmla="*/ 1281 h 66"/>
                <a:gd name="T22" fmla="*/ 237 w 60"/>
                <a:gd name="T23" fmla="*/ 1230 h 66"/>
                <a:gd name="T24" fmla="*/ 185 w 60"/>
                <a:gd name="T25" fmla="*/ 1173 h 66"/>
                <a:gd name="T26" fmla="*/ 134 w 60"/>
                <a:gd name="T27" fmla="*/ 1121 h 66"/>
                <a:gd name="T28" fmla="*/ 108 w 60"/>
                <a:gd name="T29" fmla="*/ 1070 h 66"/>
                <a:gd name="T30" fmla="*/ 52 w 60"/>
                <a:gd name="T31" fmla="*/ 1013 h 66"/>
                <a:gd name="T32" fmla="*/ 26 w 60"/>
                <a:gd name="T33" fmla="*/ 935 h 66"/>
                <a:gd name="T34" fmla="*/ 0 w 60"/>
                <a:gd name="T35" fmla="*/ 884 h 66"/>
                <a:gd name="T36" fmla="*/ 0 w 60"/>
                <a:gd name="T37" fmla="*/ 801 h 66"/>
                <a:gd name="T38" fmla="*/ 0 w 60"/>
                <a:gd name="T39" fmla="*/ 723 h 66"/>
                <a:gd name="T40" fmla="*/ 0 w 60"/>
                <a:gd name="T41" fmla="*/ 0 h 66"/>
                <a:gd name="T42" fmla="*/ 453 w 60"/>
                <a:gd name="T43" fmla="*/ 0 h 66"/>
                <a:gd name="T44" fmla="*/ 453 w 60"/>
                <a:gd name="T45" fmla="*/ 723 h 66"/>
                <a:gd name="T46" fmla="*/ 453 w 60"/>
                <a:gd name="T47" fmla="*/ 749 h 66"/>
                <a:gd name="T48" fmla="*/ 453 w 60"/>
                <a:gd name="T49" fmla="*/ 775 h 66"/>
                <a:gd name="T50" fmla="*/ 453 w 60"/>
                <a:gd name="T51" fmla="*/ 801 h 66"/>
                <a:gd name="T52" fmla="*/ 479 w 60"/>
                <a:gd name="T53" fmla="*/ 827 h 66"/>
                <a:gd name="T54" fmla="*/ 479 w 60"/>
                <a:gd name="T55" fmla="*/ 827 h 66"/>
                <a:gd name="T56" fmla="*/ 505 w 60"/>
                <a:gd name="T57" fmla="*/ 853 h 66"/>
                <a:gd name="T58" fmla="*/ 556 w 60"/>
                <a:gd name="T59" fmla="*/ 884 h 66"/>
                <a:gd name="T60" fmla="*/ 608 w 60"/>
                <a:gd name="T61" fmla="*/ 909 h 66"/>
                <a:gd name="T62" fmla="*/ 690 w 60"/>
                <a:gd name="T63" fmla="*/ 935 h 66"/>
                <a:gd name="T64" fmla="*/ 767 w 60"/>
                <a:gd name="T65" fmla="*/ 961 h 66"/>
                <a:gd name="T66" fmla="*/ 850 w 60"/>
                <a:gd name="T67" fmla="*/ 961 h 66"/>
                <a:gd name="T68" fmla="*/ 1035 w 60"/>
                <a:gd name="T69" fmla="*/ 961 h 66"/>
                <a:gd name="T70" fmla="*/ 1035 w 60"/>
                <a:gd name="T71" fmla="*/ 615 h 66"/>
                <a:gd name="T72" fmla="*/ 1591 w 60"/>
                <a:gd name="T73" fmla="*/ 1204 h 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" h="66">
                  <a:moveTo>
                    <a:pt x="60" y="45"/>
                  </a:moveTo>
                  <a:lnTo>
                    <a:pt x="39" y="66"/>
                  </a:lnTo>
                  <a:lnTo>
                    <a:pt x="39" y="54"/>
                  </a:lnTo>
                  <a:lnTo>
                    <a:pt x="32" y="54"/>
                  </a:lnTo>
                  <a:lnTo>
                    <a:pt x="29" y="54"/>
                  </a:lnTo>
                  <a:lnTo>
                    <a:pt x="26" y="53"/>
                  </a:lnTo>
                  <a:lnTo>
                    <a:pt x="22" y="53"/>
                  </a:lnTo>
                  <a:lnTo>
                    <a:pt x="20" y="52"/>
                  </a:lnTo>
                  <a:lnTo>
                    <a:pt x="17" y="51"/>
                  </a:lnTo>
                  <a:lnTo>
                    <a:pt x="14" y="49"/>
                  </a:lnTo>
                  <a:lnTo>
                    <a:pt x="12" y="48"/>
                  </a:lnTo>
                  <a:lnTo>
                    <a:pt x="9" y="46"/>
                  </a:lnTo>
                  <a:lnTo>
                    <a:pt x="7" y="44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7"/>
                  </a:lnTo>
                  <a:lnTo>
                    <a:pt x="17" y="28"/>
                  </a:lnTo>
                  <a:lnTo>
                    <a:pt x="17" y="29"/>
                  </a:lnTo>
                  <a:lnTo>
                    <a:pt x="17" y="30"/>
                  </a:lnTo>
                  <a:lnTo>
                    <a:pt x="18" y="31"/>
                  </a:lnTo>
                  <a:lnTo>
                    <a:pt x="19" y="32"/>
                  </a:lnTo>
                  <a:lnTo>
                    <a:pt x="21" y="33"/>
                  </a:lnTo>
                  <a:lnTo>
                    <a:pt x="23" y="34"/>
                  </a:lnTo>
                  <a:lnTo>
                    <a:pt x="26" y="35"/>
                  </a:lnTo>
                  <a:lnTo>
                    <a:pt x="29" y="36"/>
                  </a:lnTo>
                  <a:lnTo>
                    <a:pt x="32" y="36"/>
                  </a:lnTo>
                  <a:lnTo>
                    <a:pt x="39" y="36"/>
                  </a:lnTo>
                  <a:lnTo>
                    <a:pt x="39" y="23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9B2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6" name="Freeform 647">
              <a:extLst>
                <a:ext uri="{FF2B5EF4-FFF2-40B4-BE49-F238E27FC236}">
                  <a16:creationId xmlns:a16="http://schemas.microsoft.com/office/drawing/2014/main" id="{60D4D05F-BB3A-4B1C-981D-68BD0CC5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" y="3534"/>
              <a:ext cx="335" cy="314"/>
            </a:xfrm>
            <a:custGeom>
              <a:avLst/>
              <a:gdLst>
                <a:gd name="T0" fmla="*/ 1170 w 65"/>
                <a:gd name="T1" fmla="*/ 0 h 61"/>
                <a:gd name="T2" fmla="*/ 1727 w 65"/>
                <a:gd name="T3" fmla="*/ 556 h 61"/>
                <a:gd name="T4" fmla="*/ 1407 w 65"/>
                <a:gd name="T5" fmla="*/ 582 h 61"/>
                <a:gd name="T6" fmla="*/ 1407 w 65"/>
                <a:gd name="T7" fmla="*/ 767 h 61"/>
                <a:gd name="T8" fmla="*/ 1407 w 65"/>
                <a:gd name="T9" fmla="*/ 849 h 61"/>
                <a:gd name="T10" fmla="*/ 1407 w 65"/>
                <a:gd name="T11" fmla="*/ 927 h 61"/>
                <a:gd name="T12" fmla="*/ 1381 w 65"/>
                <a:gd name="T13" fmla="*/ 1009 h 61"/>
                <a:gd name="T14" fmla="*/ 1355 w 65"/>
                <a:gd name="T15" fmla="*/ 1086 h 61"/>
                <a:gd name="T16" fmla="*/ 1330 w 65"/>
                <a:gd name="T17" fmla="*/ 1163 h 61"/>
                <a:gd name="T18" fmla="*/ 1304 w 65"/>
                <a:gd name="T19" fmla="*/ 1246 h 61"/>
                <a:gd name="T20" fmla="*/ 1247 w 65"/>
                <a:gd name="T21" fmla="*/ 1297 h 61"/>
                <a:gd name="T22" fmla="*/ 1221 w 65"/>
                <a:gd name="T23" fmla="*/ 1354 h 61"/>
                <a:gd name="T24" fmla="*/ 1170 w 65"/>
                <a:gd name="T25" fmla="*/ 1405 h 61"/>
                <a:gd name="T26" fmla="*/ 1113 w 65"/>
                <a:gd name="T27" fmla="*/ 1457 h 61"/>
                <a:gd name="T28" fmla="*/ 1062 w 65"/>
                <a:gd name="T29" fmla="*/ 1508 h 61"/>
                <a:gd name="T30" fmla="*/ 984 w 65"/>
                <a:gd name="T31" fmla="*/ 1539 h 61"/>
                <a:gd name="T32" fmla="*/ 928 w 65"/>
                <a:gd name="T33" fmla="*/ 1565 h 61"/>
                <a:gd name="T34" fmla="*/ 850 w 65"/>
                <a:gd name="T35" fmla="*/ 1591 h 61"/>
                <a:gd name="T36" fmla="*/ 799 w 65"/>
                <a:gd name="T37" fmla="*/ 1616 h 61"/>
                <a:gd name="T38" fmla="*/ 716 w 65"/>
                <a:gd name="T39" fmla="*/ 1616 h 61"/>
                <a:gd name="T40" fmla="*/ 0 w 65"/>
                <a:gd name="T41" fmla="*/ 1616 h 61"/>
                <a:gd name="T42" fmla="*/ 0 w 65"/>
                <a:gd name="T43" fmla="*/ 1163 h 61"/>
                <a:gd name="T44" fmla="*/ 716 w 65"/>
                <a:gd name="T45" fmla="*/ 1163 h 61"/>
                <a:gd name="T46" fmla="*/ 742 w 65"/>
                <a:gd name="T47" fmla="*/ 1163 h 61"/>
                <a:gd name="T48" fmla="*/ 768 w 65"/>
                <a:gd name="T49" fmla="*/ 1163 h 61"/>
                <a:gd name="T50" fmla="*/ 768 w 65"/>
                <a:gd name="T51" fmla="*/ 1138 h 61"/>
                <a:gd name="T52" fmla="*/ 799 w 65"/>
                <a:gd name="T53" fmla="*/ 1138 h 61"/>
                <a:gd name="T54" fmla="*/ 825 w 65"/>
                <a:gd name="T55" fmla="*/ 1112 h 61"/>
                <a:gd name="T56" fmla="*/ 850 w 65"/>
                <a:gd name="T57" fmla="*/ 1086 h 61"/>
                <a:gd name="T58" fmla="*/ 876 w 65"/>
                <a:gd name="T59" fmla="*/ 1035 h 61"/>
                <a:gd name="T60" fmla="*/ 902 w 65"/>
                <a:gd name="T61" fmla="*/ 978 h 61"/>
                <a:gd name="T62" fmla="*/ 902 w 65"/>
                <a:gd name="T63" fmla="*/ 927 h 61"/>
                <a:gd name="T64" fmla="*/ 928 w 65"/>
                <a:gd name="T65" fmla="*/ 849 h 61"/>
                <a:gd name="T66" fmla="*/ 928 w 65"/>
                <a:gd name="T67" fmla="*/ 767 h 61"/>
                <a:gd name="T68" fmla="*/ 928 w 65"/>
                <a:gd name="T69" fmla="*/ 582 h 61"/>
                <a:gd name="T70" fmla="*/ 613 w 65"/>
                <a:gd name="T71" fmla="*/ 556 h 61"/>
                <a:gd name="T72" fmla="*/ 1170 w 65"/>
                <a:gd name="T73" fmla="*/ 0 h 6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5" h="61">
                  <a:moveTo>
                    <a:pt x="44" y="0"/>
                  </a:moveTo>
                  <a:lnTo>
                    <a:pt x="65" y="21"/>
                  </a:lnTo>
                  <a:lnTo>
                    <a:pt x="53" y="22"/>
                  </a:lnTo>
                  <a:lnTo>
                    <a:pt x="53" y="29"/>
                  </a:lnTo>
                  <a:lnTo>
                    <a:pt x="53" y="32"/>
                  </a:lnTo>
                  <a:lnTo>
                    <a:pt x="53" y="35"/>
                  </a:lnTo>
                  <a:lnTo>
                    <a:pt x="52" y="38"/>
                  </a:lnTo>
                  <a:lnTo>
                    <a:pt x="51" y="41"/>
                  </a:lnTo>
                  <a:lnTo>
                    <a:pt x="50" y="44"/>
                  </a:lnTo>
                  <a:lnTo>
                    <a:pt x="49" y="47"/>
                  </a:lnTo>
                  <a:lnTo>
                    <a:pt x="47" y="49"/>
                  </a:lnTo>
                  <a:lnTo>
                    <a:pt x="46" y="51"/>
                  </a:lnTo>
                  <a:lnTo>
                    <a:pt x="44" y="53"/>
                  </a:lnTo>
                  <a:lnTo>
                    <a:pt x="42" y="55"/>
                  </a:lnTo>
                  <a:lnTo>
                    <a:pt x="40" y="57"/>
                  </a:lnTo>
                  <a:lnTo>
                    <a:pt x="37" y="58"/>
                  </a:lnTo>
                  <a:lnTo>
                    <a:pt x="35" y="59"/>
                  </a:lnTo>
                  <a:lnTo>
                    <a:pt x="32" y="60"/>
                  </a:lnTo>
                  <a:lnTo>
                    <a:pt x="30" y="61"/>
                  </a:lnTo>
                  <a:lnTo>
                    <a:pt x="27" y="61"/>
                  </a:lnTo>
                  <a:lnTo>
                    <a:pt x="0" y="61"/>
                  </a:lnTo>
                  <a:lnTo>
                    <a:pt x="0" y="44"/>
                  </a:lnTo>
                  <a:lnTo>
                    <a:pt x="27" y="44"/>
                  </a:lnTo>
                  <a:lnTo>
                    <a:pt x="28" y="44"/>
                  </a:lnTo>
                  <a:lnTo>
                    <a:pt x="29" y="44"/>
                  </a:lnTo>
                  <a:lnTo>
                    <a:pt x="29" y="43"/>
                  </a:lnTo>
                  <a:lnTo>
                    <a:pt x="30" y="43"/>
                  </a:lnTo>
                  <a:lnTo>
                    <a:pt x="31" y="42"/>
                  </a:lnTo>
                  <a:lnTo>
                    <a:pt x="32" y="41"/>
                  </a:lnTo>
                  <a:lnTo>
                    <a:pt x="33" y="39"/>
                  </a:lnTo>
                  <a:lnTo>
                    <a:pt x="34" y="37"/>
                  </a:lnTo>
                  <a:lnTo>
                    <a:pt x="34" y="35"/>
                  </a:lnTo>
                  <a:lnTo>
                    <a:pt x="35" y="32"/>
                  </a:lnTo>
                  <a:lnTo>
                    <a:pt x="35" y="29"/>
                  </a:lnTo>
                  <a:lnTo>
                    <a:pt x="35" y="22"/>
                  </a:lnTo>
                  <a:lnTo>
                    <a:pt x="23" y="2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9B2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7" name="Freeform 648">
              <a:extLst>
                <a:ext uri="{FF2B5EF4-FFF2-40B4-BE49-F238E27FC236}">
                  <a16:creationId xmlns:a16="http://schemas.microsoft.com/office/drawing/2014/main" id="{60776D56-43A5-4C36-9F7E-7ACC34D0B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" y="2255"/>
              <a:ext cx="335" cy="309"/>
            </a:xfrm>
            <a:custGeom>
              <a:avLst/>
              <a:gdLst>
                <a:gd name="T0" fmla="*/ 1170 w 65"/>
                <a:gd name="T1" fmla="*/ 1591 h 60"/>
                <a:gd name="T2" fmla="*/ 1727 w 65"/>
                <a:gd name="T3" fmla="*/ 1035 h 60"/>
                <a:gd name="T4" fmla="*/ 1407 w 65"/>
                <a:gd name="T5" fmla="*/ 1035 h 60"/>
                <a:gd name="T6" fmla="*/ 1407 w 65"/>
                <a:gd name="T7" fmla="*/ 850 h 60"/>
                <a:gd name="T8" fmla="*/ 1407 w 65"/>
                <a:gd name="T9" fmla="*/ 767 h 60"/>
                <a:gd name="T10" fmla="*/ 1407 w 65"/>
                <a:gd name="T11" fmla="*/ 690 h 60"/>
                <a:gd name="T12" fmla="*/ 1381 w 65"/>
                <a:gd name="T13" fmla="*/ 582 h 60"/>
                <a:gd name="T14" fmla="*/ 1355 w 65"/>
                <a:gd name="T15" fmla="*/ 530 h 60"/>
                <a:gd name="T16" fmla="*/ 1330 w 65"/>
                <a:gd name="T17" fmla="*/ 453 h 60"/>
                <a:gd name="T18" fmla="*/ 1304 w 65"/>
                <a:gd name="T19" fmla="*/ 371 h 60"/>
                <a:gd name="T20" fmla="*/ 1247 w 65"/>
                <a:gd name="T21" fmla="*/ 319 h 60"/>
                <a:gd name="T22" fmla="*/ 1221 w 65"/>
                <a:gd name="T23" fmla="*/ 237 h 60"/>
                <a:gd name="T24" fmla="*/ 1170 w 65"/>
                <a:gd name="T25" fmla="*/ 185 h 60"/>
                <a:gd name="T26" fmla="*/ 1113 w 65"/>
                <a:gd name="T27" fmla="*/ 134 h 60"/>
                <a:gd name="T28" fmla="*/ 1062 w 65"/>
                <a:gd name="T29" fmla="*/ 108 h 60"/>
                <a:gd name="T30" fmla="*/ 984 w 65"/>
                <a:gd name="T31" fmla="*/ 52 h 60"/>
                <a:gd name="T32" fmla="*/ 928 w 65"/>
                <a:gd name="T33" fmla="*/ 26 h 60"/>
                <a:gd name="T34" fmla="*/ 850 w 65"/>
                <a:gd name="T35" fmla="*/ 0 h 60"/>
                <a:gd name="T36" fmla="*/ 799 w 65"/>
                <a:gd name="T37" fmla="*/ 0 h 60"/>
                <a:gd name="T38" fmla="*/ 716 w 65"/>
                <a:gd name="T39" fmla="*/ 0 h 60"/>
                <a:gd name="T40" fmla="*/ 0 w 65"/>
                <a:gd name="T41" fmla="*/ 0 h 60"/>
                <a:gd name="T42" fmla="*/ 0 w 65"/>
                <a:gd name="T43" fmla="*/ 453 h 60"/>
                <a:gd name="T44" fmla="*/ 716 w 65"/>
                <a:gd name="T45" fmla="*/ 453 h 60"/>
                <a:gd name="T46" fmla="*/ 742 w 65"/>
                <a:gd name="T47" fmla="*/ 453 h 60"/>
                <a:gd name="T48" fmla="*/ 768 w 65"/>
                <a:gd name="T49" fmla="*/ 453 h 60"/>
                <a:gd name="T50" fmla="*/ 768 w 65"/>
                <a:gd name="T51" fmla="*/ 453 h 60"/>
                <a:gd name="T52" fmla="*/ 799 w 65"/>
                <a:gd name="T53" fmla="*/ 479 h 60"/>
                <a:gd name="T54" fmla="*/ 825 w 65"/>
                <a:gd name="T55" fmla="*/ 479 h 60"/>
                <a:gd name="T56" fmla="*/ 850 w 65"/>
                <a:gd name="T57" fmla="*/ 505 h 60"/>
                <a:gd name="T58" fmla="*/ 876 w 65"/>
                <a:gd name="T59" fmla="*/ 556 h 60"/>
                <a:gd name="T60" fmla="*/ 902 w 65"/>
                <a:gd name="T61" fmla="*/ 608 h 60"/>
                <a:gd name="T62" fmla="*/ 902 w 65"/>
                <a:gd name="T63" fmla="*/ 690 h 60"/>
                <a:gd name="T64" fmla="*/ 928 w 65"/>
                <a:gd name="T65" fmla="*/ 767 h 60"/>
                <a:gd name="T66" fmla="*/ 928 w 65"/>
                <a:gd name="T67" fmla="*/ 850 h 60"/>
                <a:gd name="T68" fmla="*/ 928 w 65"/>
                <a:gd name="T69" fmla="*/ 1035 h 60"/>
                <a:gd name="T70" fmla="*/ 613 w 65"/>
                <a:gd name="T71" fmla="*/ 1035 h 60"/>
                <a:gd name="T72" fmla="*/ 1170 w 65"/>
                <a:gd name="T73" fmla="*/ 1591 h 6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5" h="60">
                  <a:moveTo>
                    <a:pt x="44" y="60"/>
                  </a:moveTo>
                  <a:lnTo>
                    <a:pt x="65" y="39"/>
                  </a:lnTo>
                  <a:lnTo>
                    <a:pt x="53" y="39"/>
                  </a:lnTo>
                  <a:lnTo>
                    <a:pt x="53" y="32"/>
                  </a:lnTo>
                  <a:lnTo>
                    <a:pt x="53" y="29"/>
                  </a:lnTo>
                  <a:lnTo>
                    <a:pt x="53" y="26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50" y="17"/>
                  </a:lnTo>
                  <a:lnTo>
                    <a:pt x="49" y="14"/>
                  </a:lnTo>
                  <a:lnTo>
                    <a:pt x="47" y="12"/>
                  </a:lnTo>
                  <a:lnTo>
                    <a:pt x="46" y="9"/>
                  </a:lnTo>
                  <a:lnTo>
                    <a:pt x="44" y="7"/>
                  </a:lnTo>
                  <a:lnTo>
                    <a:pt x="42" y="5"/>
                  </a:lnTo>
                  <a:lnTo>
                    <a:pt x="40" y="4"/>
                  </a:lnTo>
                  <a:lnTo>
                    <a:pt x="37" y="2"/>
                  </a:lnTo>
                  <a:lnTo>
                    <a:pt x="35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27" y="17"/>
                  </a:lnTo>
                  <a:lnTo>
                    <a:pt x="28" y="17"/>
                  </a:lnTo>
                  <a:lnTo>
                    <a:pt x="29" y="17"/>
                  </a:lnTo>
                  <a:lnTo>
                    <a:pt x="30" y="18"/>
                  </a:lnTo>
                  <a:lnTo>
                    <a:pt x="31" y="18"/>
                  </a:lnTo>
                  <a:lnTo>
                    <a:pt x="32" y="19"/>
                  </a:lnTo>
                  <a:lnTo>
                    <a:pt x="33" y="21"/>
                  </a:lnTo>
                  <a:lnTo>
                    <a:pt x="34" y="23"/>
                  </a:lnTo>
                  <a:lnTo>
                    <a:pt x="34" y="26"/>
                  </a:lnTo>
                  <a:lnTo>
                    <a:pt x="35" y="29"/>
                  </a:lnTo>
                  <a:lnTo>
                    <a:pt x="35" y="32"/>
                  </a:lnTo>
                  <a:lnTo>
                    <a:pt x="35" y="39"/>
                  </a:lnTo>
                  <a:lnTo>
                    <a:pt x="23" y="39"/>
                  </a:lnTo>
                  <a:lnTo>
                    <a:pt x="44" y="60"/>
                  </a:lnTo>
                  <a:close/>
                </a:path>
              </a:pathLst>
            </a:custGeom>
            <a:solidFill>
              <a:srgbClr val="9B2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8" name="Rectangle 649">
              <a:extLst>
                <a:ext uri="{FF2B5EF4-FFF2-40B4-BE49-F238E27FC236}">
                  <a16:creationId xmlns:a16="http://schemas.microsoft.com/office/drawing/2014/main" id="{F6DF01C6-ED1A-4C76-949F-4D503FD55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80"/>
              <a:ext cx="201" cy="5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39" name="Rectangle 650">
              <a:extLst>
                <a:ext uri="{FF2B5EF4-FFF2-40B4-BE49-F238E27FC236}">
                  <a16:creationId xmlns:a16="http://schemas.microsoft.com/office/drawing/2014/main" id="{02A887B0-DE53-4E3F-8416-29318CA43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80"/>
              <a:ext cx="201" cy="10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0" name="Rectangle 651">
              <a:extLst>
                <a:ext uri="{FF2B5EF4-FFF2-40B4-BE49-F238E27FC236}">
                  <a16:creationId xmlns:a16="http://schemas.microsoft.com/office/drawing/2014/main" id="{A804A4A0-8F28-4DDB-B4D0-2C78B4BC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85"/>
              <a:ext cx="201" cy="10"/>
            </a:xfrm>
            <a:prstGeom prst="rect">
              <a:avLst/>
            </a:prstGeom>
            <a:solidFill>
              <a:srgbClr val="284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1" name="Rectangle 652">
              <a:extLst>
                <a:ext uri="{FF2B5EF4-FFF2-40B4-BE49-F238E27FC236}">
                  <a16:creationId xmlns:a16="http://schemas.microsoft.com/office/drawing/2014/main" id="{EBCA872F-1160-4D3F-823B-F80A8839A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90"/>
              <a:ext cx="201" cy="10"/>
            </a:xfrm>
            <a:prstGeom prst="rect">
              <a:avLst/>
            </a:prstGeom>
            <a:solidFill>
              <a:srgbClr val="294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2" name="Rectangle 653">
              <a:extLst>
                <a:ext uri="{FF2B5EF4-FFF2-40B4-BE49-F238E27FC236}">
                  <a16:creationId xmlns:a16="http://schemas.microsoft.com/office/drawing/2014/main" id="{ADAF9F93-111A-45F9-9770-07408B67F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95"/>
              <a:ext cx="201" cy="10"/>
            </a:xfrm>
            <a:prstGeom prst="rect">
              <a:avLst/>
            </a:prstGeom>
            <a:solidFill>
              <a:srgbClr val="2D4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3" name="Rectangle 654">
              <a:extLst>
                <a:ext uri="{FF2B5EF4-FFF2-40B4-BE49-F238E27FC236}">
                  <a16:creationId xmlns:a16="http://schemas.microsoft.com/office/drawing/2014/main" id="{88A43127-71FC-4E65-B5CD-CFDF67ECF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00"/>
              <a:ext cx="201" cy="11"/>
            </a:xfrm>
            <a:prstGeom prst="rect">
              <a:avLst/>
            </a:prstGeom>
            <a:solidFill>
              <a:srgbClr val="2F4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4" name="Rectangle 655">
              <a:extLst>
                <a:ext uri="{FF2B5EF4-FFF2-40B4-BE49-F238E27FC236}">
                  <a16:creationId xmlns:a16="http://schemas.microsoft.com/office/drawing/2014/main" id="{DE844111-D01D-40C6-BA3E-B5DAF1A8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05"/>
              <a:ext cx="201" cy="11"/>
            </a:xfrm>
            <a:prstGeom prst="rect">
              <a:avLst/>
            </a:prstGeom>
            <a:solidFill>
              <a:srgbClr val="324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5" name="Rectangle 656">
              <a:extLst>
                <a:ext uri="{FF2B5EF4-FFF2-40B4-BE49-F238E27FC236}">
                  <a16:creationId xmlns:a16="http://schemas.microsoft.com/office/drawing/2014/main" id="{2BCD8454-7B88-4039-9B40-36CACD780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11"/>
              <a:ext cx="201" cy="10"/>
            </a:xfrm>
            <a:prstGeom prst="rect">
              <a:avLst/>
            </a:prstGeom>
            <a:solidFill>
              <a:srgbClr val="3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6" name="Rectangle 657">
              <a:extLst>
                <a:ext uri="{FF2B5EF4-FFF2-40B4-BE49-F238E27FC236}">
                  <a16:creationId xmlns:a16="http://schemas.microsoft.com/office/drawing/2014/main" id="{543E4BE1-424E-4F0C-8A65-BFA946829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16"/>
              <a:ext cx="201" cy="10"/>
            </a:xfrm>
            <a:prstGeom prst="rect">
              <a:avLst/>
            </a:prstGeom>
            <a:solidFill>
              <a:srgbClr val="35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7" name="Rectangle 658">
              <a:extLst>
                <a:ext uri="{FF2B5EF4-FFF2-40B4-BE49-F238E27FC236}">
                  <a16:creationId xmlns:a16="http://schemas.microsoft.com/office/drawing/2014/main" id="{8234CD84-DF69-4A0E-802C-9922E0EE7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21"/>
              <a:ext cx="201" cy="10"/>
            </a:xfrm>
            <a:prstGeom prst="rect">
              <a:avLst/>
            </a:prstGeom>
            <a:solidFill>
              <a:srgbClr val="384A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8" name="Rectangle 659">
              <a:extLst>
                <a:ext uri="{FF2B5EF4-FFF2-40B4-BE49-F238E27FC236}">
                  <a16:creationId xmlns:a16="http://schemas.microsoft.com/office/drawing/2014/main" id="{0BBCDA04-41AE-439B-94AC-54D6FAA19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26"/>
              <a:ext cx="201" cy="10"/>
            </a:xfrm>
            <a:prstGeom prst="rect">
              <a:avLst/>
            </a:prstGeom>
            <a:solidFill>
              <a:srgbClr val="394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49" name="Rectangle 660">
              <a:extLst>
                <a:ext uri="{FF2B5EF4-FFF2-40B4-BE49-F238E27FC236}">
                  <a16:creationId xmlns:a16="http://schemas.microsoft.com/office/drawing/2014/main" id="{06CCE432-B5C4-4DBA-898F-9FD5179F1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31"/>
              <a:ext cx="201" cy="10"/>
            </a:xfrm>
            <a:prstGeom prst="rect">
              <a:avLst/>
            </a:prstGeom>
            <a:solidFill>
              <a:srgbClr val="3B4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0" name="Rectangle 661">
              <a:extLst>
                <a:ext uri="{FF2B5EF4-FFF2-40B4-BE49-F238E27FC236}">
                  <a16:creationId xmlns:a16="http://schemas.microsoft.com/office/drawing/2014/main" id="{3C5D64EE-B617-40AE-A6E4-F712E04AC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36"/>
              <a:ext cx="201" cy="11"/>
            </a:xfrm>
            <a:prstGeom prst="rect">
              <a:avLst/>
            </a:prstGeom>
            <a:solidFill>
              <a:srgbClr val="3D4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1" name="Rectangle 662">
              <a:extLst>
                <a:ext uri="{FF2B5EF4-FFF2-40B4-BE49-F238E27FC236}">
                  <a16:creationId xmlns:a16="http://schemas.microsoft.com/office/drawing/2014/main" id="{00CCB813-CC0C-4AF7-9FBF-AEE0822BE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41"/>
              <a:ext cx="201" cy="11"/>
            </a:xfrm>
            <a:prstGeom prst="rect">
              <a:avLst/>
            </a:prstGeom>
            <a:solidFill>
              <a:srgbClr val="3F4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2" name="Rectangle 663">
              <a:extLst>
                <a:ext uri="{FF2B5EF4-FFF2-40B4-BE49-F238E27FC236}">
                  <a16:creationId xmlns:a16="http://schemas.microsoft.com/office/drawing/2014/main" id="{BDEBC8C7-066A-4696-AC25-D11B41408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47"/>
              <a:ext cx="201" cy="10"/>
            </a:xfrm>
            <a:prstGeom prst="rect">
              <a:avLst/>
            </a:prstGeom>
            <a:solidFill>
              <a:srgbClr val="405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3" name="Rectangle 664">
              <a:extLst>
                <a:ext uri="{FF2B5EF4-FFF2-40B4-BE49-F238E27FC236}">
                  <a16:creationId xmlns:a16="http://schemas.microsoft.com/office/drawing/2014/main" id="{A80FC7BA-9837-4D4A-90CD-BE6F53BB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52"/>
              <a:ext cx="201" cy="10"/>
            </a:xfrm>
            <a:prstGeom prst="rect">
              <a:avLst/>
            </a:prstGeom>
            <a:solidFill>
              <a:srgbClr val="42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4" name="Rectangle 665">
              <a:extLst>
                <a:ext uri="{FF2B5EF4-FFF2-40B4-BE49-F238E27FC236}">
                  <a16:creationId xmlns:a16="http://schemas.microsoft.com/office/drawing/2014/main" id="{4830CEE8-7681-4154-BC20-6E9677160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57"/>
              <a:ext cx="201" cy="10"/>
            </a:xfrm>
            <a:prstGeom prst="rect">
              <a:avLst/>
            </a:prstGeom>
            <a:solidFill>
              <a:srgbClr val="445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5" name="Rectangle 666">
              <a:extLst>
                <a:ext uri="{FF2B5EF4-FFF2-40B4-BE49-F238E27FC236}">
                  <a16:creationId xmlns:a16="http://schemas.microsoft.com/office/drawing/2014/main" id="{B8AFEEF8-A9D1-4633-953B-DCCDD3539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62"/>
              <a:ext cx="201" cy="10"/>
            </a:xfrm>
            <a:prstGeom prst="rect">
              <a:avLst/>
            </a:prstGeom>
            <a:solidFill>
              <a:srgbClr val="455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6" name="Rectangle 667">
              <a:extLst>
                <a:ext uri="{FF2B5EF4-FFF2-40B4-BE49-F238E27FC236}">
                  <a16:creationId xmlns:a16="http://schemas.microsoft.com/office/drawing/2014/main" id="{674B806E-D750-4098-A2E1-A80AD13A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67"/>
              <a:ext cx="201" cy="11"/>
            </a:xfrm>
            <a:prstGeom prst="rect">
              <a:avLst/>
            </a:prstGeom>
            <a:solidFill>
              <a:srgbClr val="475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7" name="Rectangle 668">
              <a:extLst>
                <a:ext uri="{FF2B5EF4-FFF2-40B4-BE49-F238E27FC236}">
                  <a16:creationId xmlns:a16="http://schemas.microsoft.com/office/drawing/2014/main" id="{B2D10D3C-E29C-4C6A-B010-E419ABD55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72"/>
              <a:ext cx="201" cy="11"/>
            </a:xfrm>
            <a:prstGeom prst="rect">
              <a:avLst/>
            </a:prstGeom>
            <a:solidFill>
              <a:srgbClr val="495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8" name="Rectangle 669">
              <a:extLst>
                <a:ext uri="{FF2B5EF4-FFF2-40B4-BE49-F238E27FC236}">
                  <a16:creationId xmlns:a16="http://schemas.microsoft.com/office/drawing/2014/main" id="{F77558D1-9B2C-4CBD-9253-42ABB9151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78"/>
              <a:ext cx="201" cy="10"/>
            </a:xfrm>
            <a:prstGeom prst="rect">
              <a:avLst/>
            </a:prstGeom>
            <a:solidFill>
              <a:srgbClr val="4B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59" name="Rectangle 670">
              <a:extLst>
                <a:ext uri="{FF2B5EF4-FFF2-40B4-BE49-F238E27FC236}">
                  <a16:creationId xmlns:a16="http://schemas.microsoft.com/office/drawing/2014/main" id="{83E07756-ECC3-4F04-8D8C-F20C33D52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83"/>
              <a:ext cx="201" cy="10"/>
            </a:xfrm>
            <a:prstGeom prst="rect">
              <a:avLst/>
            </a:prstGeom>
            <a:solidFill>
              <a:srgbClr val="4C5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0" name="Rectangle 671">
              <a:extLst>
                <a:ext uri="{FF2B5EF4-FFF2-40B4-BE49-F238E27FC236}">
                  <a16:creationId xmlns:a16="http://schemas.microsoft.com/office/drawing/2014/main" id="{D9AFC8E9-8CA5-4A91-ABD5-250E17A4E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88"/>
              <a:ext cx="201" cy="10"/>
            </a:xfrm>
            <a:prstGeom prst="rect">
              <a:avLst/>
            </a:prstGeom>
            <a:solidFill>
              <a:srgbClr val="4D5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1" name="Rectangle 672">
              <a:extLst>
                <a:ext uri="{FF2B5EF4-FFF2-40B4-BE49-F238E27FC236}">
                  <a16:creationId xmlns:a16="http://schemas.microsoft.com/office/drawing/2014/main" id="{F233FB44-FCC3-41C5-879F-CDB87952B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93"/>
              <a:ext cx="201" cy="10"/>
            </a:xfrm>
            <a:prstGeom prst="rect">
              <a:avLst/>
            </a:prstGeom>
            <a:solidFill>
              <a:srgbClr val="505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2" name="Rectangle 673">
              <a:extLst>
                <a:ext uri="{FF2B5EF4-FFF2-40B4-BE49-F238E27FC236}">
                  <a16:creationId xmlns:a16="http://schemas.microsoft.com/office/drawing/2014/main" id="{EB669D12-8864-4608-8247-E2FEDB576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698"/>
              <a:ext cx="201" cy="10"/>
            </a:xfrm>
            <a:prstGeom prst="rect">
              <a:avLst/>
            </a:prstGeom>
            <a:solidFill>
              <a:srgbClr val="505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3" name="Rectangle 674">
              <a:extLst>
                <a:ext uri="{FF2B5EF4-FFF2-40B4-BE49-F238E27FC236}">
                  <a16:creationId xmlns:a16="http://schemas.microsoft.com/office/drawing/2014/main" id="{3FF31456-0572-4301-8A21-97A2201D1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03"/>
              <a:ext cx="201" cy="11"/>
            </a:xfrm>
            <a:prstGeom prst="rect">
              <a:avLst/>
            </a:prstGeom>
            <a:solidFill>
              <a:srgbClr val="53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4" name="Rectangle 675">
              <a:extLst>
                <a:ext uri="{FF2B5EF4-FFF2-40B4-BE49-F238E27FC236}">
                  <a16:creationId xmlns:a16="http://schemas.microsoft.com/office/drawing/2014/main" id="{05BFDEFA-C2BA-47B5-8D2D-FB4CDCDE7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08"/>
              <a:ext cx="201" cy="11"/>
            </a:xfrm>
            <a:prstGeom prst="rect">
              <a:avLst/>
            </a:prstGeom>
            <a:solidFill>
              <a:srgbClr val="546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5" name="Rectangle 676">
              <a:extLst>
                <a:ext uri="{FF2B5EF4-FFF2-40B4-BE49-F238E27FC236}">
                  <a16:creationId xmlns:a16="http://schemas.microsoft.com/office/drawing/2014/main" id="{0D6C4550-AF07-4DE2-A48D-600A25A86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14"/>
              <a:ext cx="201" cy="10"/>
            </a:xfrm>
            <a:prstGeom prst="rect">
              <a:avLst/>
            </a:prstGeom>
            <a:solidFill>
              <a:srgbClr val="566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6" name="Rectangle 677">
              <a:extLst>
                <a:ext uri="{FF2B5EF4-FFF2-40B4-BE49-F238E27FC236}">
                  <a16:creationId xmlns:a16="http://schemas.microsoft.com/office/drawing/2014/main" id="{6158A9E1-3E35-4819-9AA7-09E030B99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19"/>
              <a:ext cx="201" cy="10"/>
            </a:xfrm>
            <a:prstGeom prst="rect">
              <a:avLst/>
            </a:prstGeom>
            <a:solidFill>
              <a:srgbClr val="576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7" name="Rectangle 678">
              <a:extLst>
                <a:ext uri="{FF2B5EF4-FFF2-40B4-BE49-F238E27FC236}">
                  <a16:creationId xmlns:a16="http://schemas.microsoft.com/office/drawing/2014/main" id="{70C3F281-43D4-48DF-9D1C-94D4C93D0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24"/>
              <a:ext cx="201" cy="10"/>
            </a:xfrm>
            <a:prstGeom prst="rect">
              <a:avLst/>
            </a:prstGeom>
            <a:solidFill>
              <a:srgbClr val="596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8" name="Rectangle 679">
              <a:extLst>
                <a:ext uri="{FF2B5EF4-FFF2-40B4-BE49-F238E27FC236}">
                  <a16:creationId xmlns:a16="http://schemas.microsoft.com/office/drawing/2014/main" id="{975CFFE8-3709-4646-9146-774602827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29"/>
              <a:ext cx="201" cy="10"/>
            </a:xfrm>
            <a:prstGeom prst="rect">
              <a:avLst/>
            </a:prstGeom>
            <a:solidFill>
              <a:srgbClr val="5A6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69" name="Rectangle 680">
              <a:extLst>
                <a:ext uri="{FF2B5EF4-FFF2-40B4-BE49-F238E27FC236}">
                  <a16:creationId xmlns:a16="http://schemas.microsoft.com/office/drawing/2014/main" id="{047E48C4-A633-40FC-9F4E-D215C27B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34"/>
              <a:ext cx="201" cy="11"/>
            </a:xfrm>
            <a:prstGeom prst="rect">
              <a:avLst/>
            </a:prstGeom>
            <a:solidFill>
              <a:srgbClr val="5B6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0" name="Rectangle 681">
              <a:extLst>
                <a:ext uri="{FF2B5EF4-FFF2-40B4-BE49-F238E27FC236}">
                  <a16:creationId xmlns:a16="http://schemas.microsoft.com/office/drawing/2014/main" id="{EAB92C2B-EF86-4D64-878A-4E549FE1B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39"/>
              <a:ext cx="201" cy="11"/>
            </a:xfrm>
            <a:prstGeom prst="rect">
              <a:avLst/>
            </a:prstGeom>
            <a:solidFill>
              <a:srgbClr val="5E6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1" name="Rectangle 682">
              <a:extLst>
                <a:ext uri="{FF2B5EF4-FFF2-40B4-BE49-F238E27FC236}">
                  <a16:creationId xmlns:a16="http://schemas.microsoft.com/office/drawing/2014/main" id="{48D072CB-4E7C-4C5F-8A03-542C8C4DA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45"/>
              <a:ext cx="201" cy="10"/>
            </a:xfrm>
            <a:prstGeom prst="rect">
              <a:avLst/>
            </a:prstGeom>
            <a:solidFill>
              <a:srgbClr val="5F6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2" name="Rectangle 683">
              <a:extLst>
                <a:ext uri="{FF2B5EF4-FFF2-40B4-BE49-F238E27FC236}">
                  <a16:creationId xmlns:a16="http://schemas.microsoft.com/office/drawing/2014/main" id="{2B4D6467-69A2-4ADA-8B75-A5089C992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50"/>
              <a:ext cx="201" cy="10"/>
            </a:xfrm>
            <a:prstGeom prst="rect">
              <a:avLst/>
            </a:prstGeom>
            <a:solidFill>
              <a:srgbClr val="616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3" name="Rectangle 684">
              <a:extLst>
                <a:ext uri="{FF2B5EF4-FFF2-40B4-BE49-F238E27FC236}">
                  <a16:creationId xmlns:a16="http://schemas.microsoft.com/office/drawing/2014/main" id="{B6F3E2B3-5616-4BBE-8CDB-BCF5202F6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55"/>
              <a:ext cx="201" cy="10"/>
            </a:xfrm>
            <a:prstGeom prst="rect">
              <a:avLst/>
            </a:prstGeom>
            <a:solidFill>
              <a:srgbClr val="626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4" name="Rectangle 685">
              <a:extLst>
                <a:ext uri="{FF2B5EF4-FFF2-40B4-BE49-F238E27FC236}">
                  <a16:creationId xmlns:a16="http://schemas.microsoft.com/office/drawing/2014/main" id="{8473389A-55AD-4344-8EE4-22893DD35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60"/>
              <a:ext cx="201" cy="10"/>
            </a:xfrm>
            <a:prstGeom prst="rect">
              <a:avLst/>
            </a:prstGeom>
            <a:solidFill>
              <a:srgbClr val="636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5" name="Rectangle 686">
              <a:extLst>
                <a:ext uri="{FF2B5EF4-FFF2-40B4-BE49-F238E27FC236}">
                  <a16:creationId xmlns:a16="http://schemas.microsoft.com/office/drawing/2014/main" id="{3EA3E9AE-42E6-46A2-82D5-8032A1DDF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65"/>
              <a:ext cx="201" cy="11"/>
            </a:xfrm>
            <a:prstGeom prst="rect">
              <a:avLst/>
            </a:prstGeom>
            <a:solidFill>
              <a:srgbClr val="65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6" name="Rectangle 687">
              <a:extLst>
                <a:ext uri="{FF2B5EF4-FFF2-40B4-BE49-F238E27FC236}">
                  <a16:creationId xmlns:a16="http://schemas.microsoft.com/office/drawing/2014/main" id="{7F89AAB8-3399-48CF-80AB-6AB83DAD4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70"/>
              <a:ext cx="201" cy="11"/>
            </a:xfrm>
            <a:prstGeom prst="rect">
              <a:avLst/>
            </a:prstGeom>
            <a:solidFill>
              <a:srgbClr val="667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7" name="Rectangle 688">
              <a:extLst>
                <a:ext uri="{FF2B5EF4-FFF2-40B4-BE49-F238E27FC236}">
                  <a16:creationId xmlns:a16="http://schemas.microsoft.com/office/drawing/2014/main" id="{7A078A44-A118-40EA-87CA-547D7F3AD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76"/>
              <a:ext cx="201" cy="10"/>
            </a:xfrm>
            <a:prstGeom prst="rect">
              <a:avLst/>
            </a:prstGeom>
            <a:solidFill>
              <a:srgbClr val="687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8" name="Rectangle 689">
              <a:extLst>
                <a:ext uri="{FF2B5EF4-FFF2-40B4-BE49-F238E27FC236}">
                  <a16:creationId xmlns:a16="http://schemas.microsoft.com/office/drawing/2014/main" id="{97B4D4D0-1767-4CC9-8EBB-5301CDAA9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81"/>
              <a:ext cx="201" cy="10"/>
            </a:xfrm>
            <a:prstGeom prst="rect">
              <a:avLst/>
            </a:prstGeom>
            <a:solidFill>
              <a:srgbClr val="6A7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79" name="Rectangle 690">
              <a:extLst>
                <a:ext uri="{FF2B5EF4-FFF2-40B4-BE49-F238E27FC236}">
                  <a16:creationId xmlns:a16="http://schemas.microsoft.com/office/drawing/2014/main" id="{0B28BA5B-DE28-410C-A227-1AAD0210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86"/>
              <a:ext cx="201" cy="10"/>
            </a:xfrm>
            <a:prstGeom prst="rect">
              <a:avLst/>
            </a:prstGeom>
            <a:solidFill>
              <a:srgbClr val="6C7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0" name="Rectangle 691">
              <a:extLst>
                <a:ext uri="{FF2B5EF4-FFF2-40B4-BE49-F238E27FC236}">
                  <a16:creationId xmlns:a16="http://schemas.microsoft.com/office/drawing/2014/main" id="{AAE98895-1B01-4D0B-A270-5BB086DF0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91"/>
              <a:ext cx="201" cy="10"/>
            </a:xfrm>
            <a:prstGeom prst="rect">
              <a:avLst/>
            </a:prstGeom>
            <a:solidFill>
              <a:srgbClr val="6D7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1" name="Rectangle 692">
              <a:extLst>
                <a:ext uri="{FF2B5EF4-FFF2-40B4-BE49-F238E27FC236}">
                  <a16:creationId xmlns:a16="http://schemas.microsoft.com/office/drawing/2014/main" id="{78108B89-9BC8-403B-A088-50B34BCD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796"/>
              <a:ext cx="201" cy="10"/>
            </a:xfrm>
            <a:prstGeom prst="rect">
              <a:avLst/>
            </a:prstGeom>
            <a:solidFill>
              <a:srgbClr val="6E7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2" name="Rectangle 693">
              <a:extLst>
                <a:ext uri="{FF2B5EF4-FFF2-40B4-BE49-F238E27FC236}">
                  <a16:creationId xmlns:a16="http://schemas.microsoft.com/office/drawing/2014/main" id="{2A2A66D2-7494-4921-8C04-1FCD6A157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01"/>
              <a:ext cx="201" cy="11"/>
            </a:xfrm>
            <a:prstGeom prst="rect">
              <a:avLst/>
            </a:prstGeom>
            <a:solidFill>
              <a:srgbClr val="707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3" name="Rectangle 694">
              <a:extLst>
                <a:ext uri="{FF2B5EF4-FFF2-40B4-BE49-F238E27FC236}">
                  <a16:creationId xmlns:a16="http://schemas.microsoft.com/office/drawing/2014/main" id="{7CD89990-03AF-495D-8F6A-DDB523B0D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06"/>
              <a:ext cx="201" cy="11"/>
            </a:xfrm>
            <a:prstGeom prst="rect">
              <a:avLst/>
            </a:prstGeom>
            <a:solidFill>
              <a:srgbClr val="717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4" name="Rectangle 695">
              <a:extLst>
                <a:ext uri="{FF2B5EF4-FFF2-40B4-BE49-F238E27FC236}">
                  <a16:creationId xmlns:a16="http://schemas.microsoft.com/office/drawing/2014/main" id="{5680497D-C58A-49BC-A3BD-898575056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12"/>
              <a:ext cx="201" cy="10"/>
            </a:xfrm>
            <a:prstGeom prst="rect">
              <a:avLst/>
            </a:prstGeom>
            <a:solidFill>
              <a:srgbClr val="74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5" name="Rectangle 696">
              <a:extLst>
                <a:ext uri="{FF2B5EF4-FFF2-40B4-BE49-F238E27FC236}">
                  <a16:creationId xmlns:a16="http://schemas.microsoft.com/office/drawing/2014/main" id="{26C17958-DF54-450D-9E1F-F12042552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17"/>
              <a:ext cx="201" cy="10"/>
            </a:xfrm>
            <a:prstGeom prst="rect">
              <a:avLst/>
            </a:prstGeom>
            <a:solidFill>
              <a:srgbClr val="757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6" name="Rectangle 697">
              <a:extLst>
                <a:ext uri="{FF2B5EF4-FFF2-40B4-BE49-F238E27FC236}">
                  <a16:creationId xmlns:a16="http://schemas.microsoft.com/office/drawing/2014/main" id="{FE0193DE-B98B-4713-B153-D2CC3788F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22"/>
              <a:ext cx="201" cy="10"/>
            </a:xfrm>
            <a:prstGeom prst="rect">
              <a:avLst/>
            </a:prstGeom>
            <a:solidFill>
              <a:srgbClr val="777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7" name="Rectangle 698">
              <a:extLst>
                <a:ext uri="{FF2B5EF4-FFF2-40B4-BE49-F238E27FC236}">
                  <a16:creationId xmlns:a16="http://schemas.microsoft.com/office/drawing/2014/main" id="{F82703D2-643D-46DC-8F20-A1711C910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27"/>
              <a:ext cx="201" cy="10"/>
            </a:xfrm>
            <a:prstGeom prst="rect">
              <a:avLst/>
            </a:prstGeom>
            <a:solidFill>
              <a:srgbClr val="788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8" name="Rectangle 699">
              <a:extLst>
                <a:ext uri="{FF2B5EF4-FFF2-40B4-BE49-F238E27FC236}">
                  <a16:creationId xmlns:a16="http://schemas.microsoft.com/office/drawing/2014/main" id="{675B8A4B-72D9-4E08-B5D9-D1CBB55BB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32"/>
              <a:ext cx="201" cy="11"/>
            </a:xfrm>
            <a:prstGeom prst="rect">
              <a:avLst/>
            </a:prstGeom>
            <a:solidFill>
              <a:srgbClr val="798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89" name="Rectangle 700">
              <a:extLst>
                <a:ext uri="{FF2B5EF4-FFF2-40B4-BE49-F238E27FC236}">
                  <a16:creationId xmlns:a16="http://schemas.microsoft.com/office/drawing/2014/main" id="{94317DB7-28A7-48E9-93C5-9F0B62FD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37"/>
              <a:ext cx="201" cy="11"/>
            </a:xfrm>
            <a:prstGeom prst="rect">
              <a:avLst/>
            </a:prstGeom>
            <a:solidFill>
              <a:srgbClr val="7B8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0" name="Rectangle 701">
              <a:extLst>
                <a:ext uri="{FF2B5EF4-FFF2-40B4-BE49-F238E27FC236}">
                  <a16:creationId xmlns:a16="http://schemas.microsoft.com/office/drawing/2014/main" id="{74081772-2924-4CB4-8A84-32013A51B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43"/>
              <a:ext cx="201" cy="10"/>
            </a:xfrm>
            <a:prstGeom prst="rect">
              <a:avLst/>
            </a:prstGeom>
            <a:solidFill>
              <a:srgbClr val="7C8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1" name="Rectangle 702">
              <a:extLst>
                <a:ext uri="{FF2B5EF4-FFF2-40B4-BE49-F238E27FC236}">
                  <a16:creationId xmlns:a16="http://schemas.microsoft.com/office/drawing/2014/main" id="{D9CFA9E6-ACAC-4C9B-92C0-26C1BB05E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48"/>
              <a:ext cx="201" cy="10"/>
            </a:xfrm>
            <a:prstGeom prst="rect">
              <a:avLst/>
            </a:prstGeom>
            <a:solidFill>
              <a:srgbClr val="7F8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2" name="Rectangle 703">
              <a:extLst>
                <a:ext uri="{FF2B5EF4-FFF2-40B4-BE49-F238E27FC236}">
                  <a16:creationId xmlns:a16="http://schemas.microsoft.com/office/drawing/2014/main" id="{4BDF67B1-3928-4106-AB09-C5A115BEE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53"/>
              <a:ext cx="201" cy="10"/>
            </a:xfrm>
            <a:prstGeom prst="rect">
              <a:avLst/>
            </a:prstGeom>
            <a:solidFill>
              <a:srgbClr val="808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3" name="Rectangle 704">
              <a:extLst>
                <a:ext uri="{FF2B5EF4-FFF2-40B4-BE49-F238E27FC236}">
                  <a16:creationId xmlns:a16="http://schemas.microsoft.com/office/drawing/2014/main" id="{17FC87F4-7D09-43D3-A85A-B112B6E3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58"/>
              <a:ext cx="201" cy="10"/>
            </a:xfrm>
            <a:prstGeom prst="rect">
              <a:avLst/>
            </a:prstGeom>
            <a:solidFill>
              <a:srgbClr val="828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4" name="Rectangle 705">
              <a:extLst>
                <a:ext uri="{FF2B5EF4-FFF2-40B4-BE49-F238E27FC236}">
                  <a16:creationId xmlns:a16="http://schemas.microsoft.com/office/drawing/2014/main" id="{70205014-BE0E-43BC-A839-E42FEBF5D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63"/>
              <a:ext cx="201" cy="11"/>
            </a:xfrm>
            <a:prstGeom prst="rect">
              <a:avLst/>
            </a:prstGeom>
            <a:solidFill>
              <a:srgbClr val="848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5" name="Rectangle 706">
              <a:extLst>
                <a:ext uri="{FF2B5EF4-FFF2-40B4-BE49-F238E27FC236}">
                  <a16:creationId xmlns:a16="http://schemas.microsoft.com/office/drawing/2014/main" id="{F7FF3DF2-AE6F-4566-9198-0A3205FEB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68"/>
              <a:ext cx="201" cy="11"/>
            </a:xfrm>
            <a:prstGeom prst="rect">
              <a:avLst/>
            </a:prstGeom>
            <a:solidFill>
              <a:srgbClr val="858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6" name="Rectangle 707">
              <a:extLst>
                <a:ext uri="{FF2B5EF4-FFF2-40B4-BE49-F238E27FC236}">
                  <a16:creationId xmlns:a16="http://schemas.microsoft.com/office/drawing/2014/main" id="{8F9A5B7C-FF53-461A-9CAA-1CFEA0B89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74"/>
              <a:ext cx="201" cy="10"/>
            </a:xfrm>
            <a:prstGeom prst="rect">
              <a:avLst/>
            </a:prstGeom>
            <a:solidFill>
              <a:srgbClr val="87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7" name="Rectangle 708">
              <a:extLst>
                <a:ext uri="{FF2B5EF4-FFF2-40B4-BE49-F238E27FC236}">
                  <a16:creationId xmlns:a16="http://schemas.microsoft.com/office/drawing/2014/main" id="{7E1B44ED-3DFD-433F-AB07-7187882D3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79"/>
              <a:ext cx="201" cy="10"/>
            </a:xfrm>
            <a:prstGeom prst="rect">
              <a:avLst/>
            </a:prstGeom>
            <a:solidFill>
              <a:srgbClr val="889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8" name="Rectangle 709">
              <a:extLst>
                <a:ext uri="{FF2B5EF4-FFF2-40B4-BE49-F238E27FC236}">
                  <a16:creationId xmlns:a16="http://schemas.microsoft.com/office/drawing/2014/main" id="{4B19E039-D737-41D7-8B10-9D98D53D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84"/>
              <a:ext cx="201" cy="10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399" name="Rectangle 710">
              <a:extLst>
                <a:ext uri="{FF2B5EF4-FFF2-40B4-BE49-F238E27FC236}">
                  <a16:creationId xmlns:a16="http://schemas.microsoft.com/office/drawing/2014/main" id="{5C91EA99-8B5D-4EC3-B18D-84015E4C3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89"/>
              <a:ext cx="201" cy="10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0" name="Rectangle 711">
              <a:extLst>
                <a:ext uri="{FF2B5EF4-FFF2-40B4-BE49-F238E27FC236}">
                  <a16:creationId xmlns:a16="http://schemas.microsoft.com/office/drawing/2014/main" id="{742D0BCD-DCCA-4517-AB46-B3BFEE933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94"/>
              <a:ext cx="201" cy="10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1" name="Rectangle 712">
              <a:extLst>
                <a:ext uri="{FF2B5EF4-FFF2-40B4-BE49-F238E27FC236}">
                  <a16:creationId xmlns:a16="http://schemas.microsoft.com/office/drawing/2014/main" id="{DDEEF321-867C-4DE0-BBD0-2C85053E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899"/>
              <a:ext cx="201" cy="11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2" name="Rectangle 713">
              <a:extLst>
                <a:ext uri="{FF2B5EF4-FFF2-40B4-BE49-F238E27FC236}">
                  <a16:creationId xmlns:a16="http://schemas.microsoft.com/office/drawing/2014/main" id="{D1E541E3-8DC1-49DD-A77C-88F9AF266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04"/>
              <a:ext cx="201" cy="11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3" name="Rectangle 714">
              <a:extLst>
                <a:ext uri="{FF2B5EF4-FFF2-40B4-BE49-F238E27FC236}">
                  <a16:creationId xmlns:a16="http://schemas.microsoft.com/office/drawing/2014/main" id="{71E205EA-EEA0-462B-B328-87745BEED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10"/>
              <a:ext cx="201" cy="10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4" name="Rectangle 715">
              <a:extLst>
                <a:ext uri="{FF2B5EF4-FFF2-40B4-BE49-F238E27FC236}">
                  <a16:creationId xmlns:a16="http://schemas.microsoft.com/office/drawing/2014/main" id="{4885415D-D749-4C99-BE45-BEF6C8918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15"/>
              <a:ext cx="201" cy="10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5" name="Rectangle 716">
              <a:extLst>
                <a:ext uri="{FF2B5EF4-FFF2-40B4-BE49-F238E27FC236}">
                  <a16:creationId xmlns:a16="http://schemas.microsoft.com/office/drawing/2014/main" id="{25F103B0-02A2-4C71-BC1E-E071C4F5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20"/>
              <a:ext cx="201" cy="10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6" name="Rectangle 717">
              <a:extLst>
                <a:ext uri="{FF2B5EF4-FFF2-40B4-BE49-F238E27FC236}">
                  <a16:creationId xmlns:a16="http://schemas.microsoft.com/office/drawing/2014/main" id="{7CC68B60-D910-41C9-BCAA-89486630C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25"/>
              <a:ext cx="201" cy="10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7" name="Rectangle 718">
              <a:extLst>
                <a:ext uri="{FF2B5EF4-FFF2-40B4-BE49-F238E27FC236}">
                  <a16:creationId xmlns:a16="http://schemas.microsoft.com/office/drawing/2014/main" id="{FEF872A0-6425-4389-8B9D-89E6B8F75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30"/>
              <a:ext cx="201" cy="11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8" name="Rectangle 719">
              <a:extLst>
                <a:ext uri="{FF2B5EF4-FFF2-40B4-BE49-F238E27FC236}">
                  <a16:creationId xmlns:a16="http://schemas.microsoft.com/office/drawing/2014/main" id="{109CFBCF-C754-4290-AB85-84BD59F47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35"/>
              <a:ext cx="201" cy="11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09" name="Rectangle 720">
              <a:extLst>
                <a:ext uri="{FF2B5EF4-FFF2-40B4-BE49-F238E27FC236}">
                  <a16:creationId xmlns:a16="http://schemas.microsoft.com/office/drawing/2014/main" id="{DCD403D0-AB6E-403B-A253-F8575C091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41"/>
              <a:ext cx="201" cy="10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0" name="Rectangle 721">
              <a:extLst>
                <a:ext uri="{FF2B5EF4-FFF2-40B4-BE49-F238E27FC236}">
                  <a16:creationId xmlns:a16="http://schemas.microsoft.com/office/drawing/2014/main" id="{88601A4B-A584-423A-99F8-C4E2E910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46"/>
              <a:ext cx="201" cy="10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1" name="Rectangle 722">
              <a:extLst>
                <a:ext uri="{FF2B5EF4-FFF2-40B4-BE49-F238E27FC236}">
                  <a16:creationId xmlns:a16="http://schemas.microsoft.com/office/drawing/2014/main" id="{2CF4DA07-713D-4A95-AC15-DA8B03562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51"/>
              <a:ext cx="201" cy="10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2" name="Rectangle 723">
              <a:extLst>
                <a:ext uri="{FF2B5EF4-FFF2-40B4-BE49-F238E27FC236}">
                  <a16:creationId xmlns:a16="http://schemas.microsoft.com/office/drawing/2014/main" id="{92EE2424-1E4D-4EEE-969A-E9D51FC75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56"/>
              <a:ext cx="201" cy="10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3" name="Rectangle 724">
              <a:extLst>
                <a:ext uri="{FF2B5EF4-FFF2-40B4-BE49-F238E27FC236}">
                  <a16:creationId xmlns:a16="http://schemas.microsoft.com/office/drawing/2014/main" id="{3315A46F-E9BF-4BE3-8B56-8463888C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61"/>
              <a:ext cx="201" cy="10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4" name="Rectangle 725">
              <a:extLst>
                <a:ext uri="{FF2B5EF4-FFF2-40B4-BE49-F238E27FC236}">
                  <a16:creationId xmlns:a16="http://schemas.microsoft.com/office/drawing/2014/main" id="{E4B1BFA7-640C-4468-A06A-07DF10350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66"/>
              <a:ext cx="201" cy="11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5" name="Rectangle 726">
              <a:extLst>
                <a:ext uri="{FF2B5EF4-FFF2-40B4-BE49-F238E27FC236}">
                  <a16:creationId xmlns:a16="http://schemas.microsoft.com/office/drawing/2014/main" id="{0DE1BA59-4F99-4682-BAC6-2B009827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71"/>
              <a:ext cx="201" cy="11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6" name="Rectangle 727">
              <a:extLst>
                <a:ext uri="{FF2B5EF4-FFF2-40B4-BE49-F238E27FC236}">
                  <a16:creationId xmlns:a16="http://schemas.microsoft.com/office/drawing/2014/main" id="{A5B7FB64-D2A1-4F86-B241-523AA0603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77"/>
              <a:ext cx="201" cy="10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7" name="Rectangle 728">
              <a:extLst>
                <a:ext uri="{FF2B5EF4-FFF2-40B4-BE49-F238E27FC236}">
                  <a16:creationId xmlns:a16="http://schemas.microsoft.com/office/drawing/2014/main" id="{449E97BC-30B3-40B0-A7A7-09E1301A6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82"/>
              <a:ext cx="201" cy="10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8" name="Rectangle 729">
              <a:extLst>
                <a:ext uri="{FF2B5EF4-FFF2-40B4-BE49-F238E27FC236}">
                  <a16:creationId xmlns:a16="http://schemas.microsoft.com/office/drawing/2014/main" id="{DB1264F1-0A6A-44D6-A3E2-FD6BD171E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87"/>
              <a:ext cx="201" cy="10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19" name="Rectangle 730">
              <a:extLst>
                <a:ext uri="{FF2B5EF4-FFF2-40B4-BE49-F238E27FC236}">
                  <a16:creationId xmlns:a16="http://schemas.microsoft.com/office/drawing/2014/main" id="{97DFC17E-1D35-45DD-8ADC-E2EC13646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92"/>
              <a:ext cx="201" cy="10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0" name="Rectangle 731">
              <a:extLst>
                <a:ext uri="{FF2B5EF4-FFF2-40B4-BE49-F238E27FC236}">
                  <a16:creationId xmlns:a16="http://schemas.microsoft.com/office/drawing/2014/main" id="{AED2127E-88CB-4589-B77A-47B9DFFA4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97"/>
              <a:ext cx="201" cy="11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1" name="Rectangle 732">
              <a:extLst>
                <a:ext uri="{FF2B5EF4-FFF2-40B4-BE49-F238E27FC236}">
                  <a16:creationId xmlns:a16="http://schemas.microsoft.com/office/drawing/2014/main" id="{9287F979-E64B-459A-B8E8-9653DAE6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002"/>
              <a:ext cx="201" cy="1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2" name="Rectangle 733">
              <a:extLst>
                <a:ext uri="{FF2B5EF4-FFF2-40B4-BE49-F238E27FC236}">
                  <a16:creationId xmlns:a16="http://schemas.microsoft.com/office/drawing/2014/main" id="{6BA12B53-6161-4100-AEF9-3B350E7CA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008"/>
              <a:ext cx="201" cy="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3" name="Rectangle 734">
              <a:extLst>
                <a:ext uri="{FF2B5EF4-FFF2-40B4-BE49-F238E27FC236}">
                  <a16:creationId xmlns:a16="http://schemas.microsoft.com/office/drawing/2014/main" id="{C3F09EF5-7D8C-43F1-BD0F-208C486A2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2750"/>
              <a:ext cx="217" cy="20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4" name="Rectangle 735">
              <a:extLst>
                <a:ext uri="{FF2B5EF4-FFF2-40B4-BE49-F238E27FC236}">
                  <a16:creationId xmlns:a16="http://schemas.microsoft.com/office/drawing/2014/main" id="{E97E3735-B7B3-454B-9801-9BE2D5D4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152"/>
              <a:ext cx="37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5" name="Rectangle 736">
              <a:extLst>
                <a:ext uri="{FF2B5EF4-FFF2-40B4-BE49-F238E27FC236}">
                  <a16:creationId xmlns:a16="http://schemas.microsoft.com/office/drawing/2014/main" id="{5C28AAB6-35BD-41C9-9FB2-6DACD6777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152"/>
              <a:ext cx="37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6" name="Rectangle 737">
              <a:extLst>
                <a:ext uri="{FF2B5EF4-FFF2-40B4-BE49-F238E27FC236}">
                  <a16:creationId xmlns:a16="http://schemas.microsoft.com/office/drawing/2014/main" id="{D5E97309-3EEC-4B0A-B347-5CABE62AF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2152"/>
              <a:ext cx="129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7" name="Rectangle 738">
              <a:extLst>
                <a:ext uri="{FF2B5EF4-FFF2-40B4-BE49-F238E27FC236}">
                  <a16:creationId xmlns:a16="http://schemas.microsoft.com/office/drawing/2014/main" id="{B84539DC-6255-4E78-8D64-4CC334E7B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2152"/>
              <a:ext cx="129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8" name="Rectangle 739">
              <a:extLst>
                <a:ext uri="{FF2B5EF4-FFF2-40B4-BE49-F238E27FC236}">
                  <a16:creationId xmlns:a16="http://schemas.microsoft.com/office/drawing/2014/main" id="{BA48D023-F991-453D-B5F1-54BB51B79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2920"/>
              <a:ext cx="217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29" name="Rectangle 740">
              <a:extLst>
                <a:ext uri="{FF2B5EF4-FFF2-40B4-BE49-F238E27FC236}">
                  <a16:creationId xmlns:a16="http://schemas.microsoft.com/office/drawing/2014/main" id="{519CB5CD-4C8B-4ADB-BC7A-D6C160086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574"/>
              <a:ext cx="196" cy="16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0" name="Rectangle 741">
              <a:extLst>
                <a:ext uri="{FF2B5EF4-FFF2-40B4-BE49-F238E27FC236}">
                  <a16:creationId xmlns:a16="http://schemas.microsoft.com/office/drawing/2014/main" id="{8565152D-5435-4462-AD42-8D71EB20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487"/>
              <a:ext cx="216" cy="20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1" name="Rectangle 742">
              <a:extLst>
                <a:ext uri="{FF2B5EF4-FFF2-40B4-BE49-F238E27FC236}">
                  <a16:creationId xmlns:a16="http://schemas.microsoft.com/office/drawing/2014/main" id="{BDC83C29-99DD-460F-B046-7330DC76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152"/>
              <a:ext cx="37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2" name="Rectangle 743">
              <a:extLst>
                <a:ext uri="{FF2B5EF4-FFF2-40B4-BE49-F238E27FC236}">
                  <a16:creationId xmlns:a16="http://schemas.microsoft.com/office/drawing/2014/main" id="{903D3448-EC08-448D-BC24-DFFF61E46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152"/>
              <a:ext cx="37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3" name="Rectangle 744">
              <a:extLst>
                <a:ext uri="{FF2B5EF4-FFF2-40B4-BE49-F238E27FC236}">
                  <a16:creationId xmlns:a16="http://schemas.microsoft.com/office/drawing/2014/main" id="{E1FC3EE8-7A6E-411D-A59F-414A35FA8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2152"/>
              <a:ext cx="124" cy="85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4" name="Rectangle 745">
              <a:extLst>
                <a:ext uri="{FF2B5EF4-FFF2-40B4-BE49-F238E27FC236}">
                  <a16:creationId xmlns:a16="http://schemas.microsoft.com/office/drawing/2014/main" id="{577BC834-713C-4324-B471-390710F2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2152"/>
              <a:ext cx="124" cy="856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5" name="Rectangle 746">
              <a:extLst>
                <a:ext uri="{FF2B5EF4-FFF2-40B4-BE49-F238E27FC236}">
                  <a16:creationId xmlns:a16="http://schemas.microsoft.com/office/drawing/2014/main" id="{1517F200-7CF7-421F-AE42-8C3A2E2CC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657"/>
              <a:ext cx="216" cy="21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6" name="Rectangle 747">
              <a:extLst>
                <a:ext uri="{FF2B5EF4-FFF2-40B4-BE49-F238E27FC236}">
                  <a16:creationId xmlns:a16="http://schemas.microsoft.com/office/drawing/2014/main" id="{E58A0331-CF09-465B-BFB2-F7A58962A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2574"/>
              <a:ext cx="196" cy="16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7" name="Oval 748">
              <a:extLst>
                <a:ext uri="{FF2B5EF4-FFF2-40B4-BE49-F238E27FC236}">
                  <a16:creationId xmlns:a16="http://schemas.microsoft.com/office/drawing/2014/main" id="{B75DDDCE-6132-4893-A2E1-2BD2BD8F1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904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8" name="Freeform 749">
              <a:extLst>
                <a:ext uri="{FF2B5EF4-FFF2-40B4-BE49-F238E27FC236}">
                  <a16:creationId xmlns:a16="http://schemas.microsoft.com/office/drawing/2014/main" id="{2A31EADC-A4BA-4C90-B162-1ADE92767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" y="2894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185 w 14"/>
                <a:gd name="T11" fmla="*/ 0 h 14"/>
                <a:gd name="T12" fmla="*/ 262 w 14"/>
                <a:gd name="T13" fmla="*/ 108 h 14"/>
                <a:gd name="T14" fmla="*/ 185 w 14"/>
                <a:gd name="T15" fmla="*/ 0 h 14"/>
                <a:gd name="T16" fmla="*/ 185 w 14"/>
                <a:gd name="T17" fmla="*/ 77 h 14"/>
                <a:gd name="T18" fmla="*/ 185 w 14"/>
                <a:gd name="T19" fmla="*/ 0 h 14"/>
                <a:gd name="T20" fmla="*/ 185 w 14"/>
                <a:gd name="T21" fmla="*/ 0 h 14"/>
                <a:gd name="T22" fmla="*/ 185 w 14"/>
                <a:gd name="T23" fmla="*/ 77 h 14"/>
                <a:gd name="T24" fmla="*/ 185 w 14"/>
                <a:gd name="T25" fmla="*/ 0 h 14"/>
                <a:gd name="T26" fmla="*/ 108 w 14"/>
                <a:gd name="T27" fmla="*/ 108 h 14"/>
                <a:gd name="T28" fmla="*/ 185 w 14"/>
                <a:gd name="T29" fmla="*/ 0 h 14"/>
                <a:gd name="T30" fmla="*/ 0 w 14"/>
                <a:gd name="T31" fmla="*/ 185 h 14"/>
                <a:gd name="T32" fmla="*/ 108 w 14"/>
                <a:gd name="T33" fmla="*/ 108 h 14"/>
                <a:gd name="T34" fmla="*/ 0 w 14"/>
                <a:gd name="T35" fmla="*/ 185 h 14"/>
                <a:gd name="T36" fmla="*/ 77 w 14"/>
                <a:gd name="T37" fmla="*/ 185 h 14"/>
                <a:gd name="T38" fmla="*/ 0 w 14"/>
                <a:gd name="T39" fmla="*/ 185 h 14"/>
                <a:gd name="T40" fmla="*/ 0 w 14"/>
                <a:gd name="T41" fmla="*/ 185 h 14"/>
                <a:gd name="T42" fmla="*/ 77 w 14"/>
                <a:gd name="T43" fmla="*/ 185 h 14"/>
                <a:gd name="T44" fmla="*/ 0 w 14"/>
                <a:gd name="T45" fmla="*/ 185 h 14"/>
                <a:gd name="T46" fmla="*/ 108 w 14"/>
                <a:gd name="T47" fmla="*/ 262 h 14"/>
                <a:gd name="T48" fmla="*/ 0 w 14"/>
                <a:gd name="T49" fmla="*/ 185 h 14"/>
                <a:gd name="T50" fmla="*/ 108 w 14"/>
                <a:gd name="T51" fmla="*/ 262 h 14"/>
                <a:gd name="T52" fmla="*/ 108 w 14"/>
                <a:gd name="T53" fmla="*/ 262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4" y="10"/>
                  </a:moveTo>
                  <a:lnTo>
                    <a:pt x="4" y="10"/>
                  </a:lnTo>
                  <a:lnTo>
                    <a:pt x="3" y="11"/>
                  </a:lnTo>
                  <a:lnTo>
                    <a:pt x="4" y="10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39" name="Oval 750">
              <a:extLst>
                <a:ext uri="{FF2B5EF4-FFF2-40B4-BE49-F238E27FC236}">
                  <a16:creationId xmlns:a16="http://schemas.microsoft.com/office/drawing/2014/main" id="{AF326B4B-86FB-4A5B-BA3B-2BADBF8DC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729"/>
              <a:ext cx="57" cy="57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0" name="Freeform 751">
              <a:extLst>
                <a:ext uri="{FF2B5EF4-FFF2-40B4-BE49-F238E27FC236}">
                  <a16:creationId xmlns:a16="http://schemas.microsoft.com/office/drawing/2014/main" id="{39D4D060-8D5B-4526-BA5D-01E2EB2C0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" y="2724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319 w 14"/>
                <a:gd name="T11" fmla="*/ 51 h 14"/>
                <a:gd name="T12" fmla="*/ 319 w 14"/>
                <a:gd name="T13" fmla="*/ 51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lnTo>
                    <a:pt x="12" y="2"/>
                  </a:lnTo>
                  <a:lnTo>
                    <a:pt x="11" y="3"/>
                  </a:lnTo>
                  <a:lnTo>
                    <a:pt x="12" y="2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0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0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1" name="Oval 752">
              <a:extLst>
                <a:ext uri="{FF2B5EF4-FFF2-40B4-BE49-F238E27FC236}">
                  <a16:creationId xmlns:a16="http://schemas.microsoft.com/office/drawing/2014/main" id="{E65F27D8-C2A4-4212-A6AE-AC08AAA32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2471"/>
              <a:ext cx="57" cy="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2" name="Freeform 753">
              <a:extLst>
                <a:ext uri="{FF2B5EF4-FFF2-40B4-BE49-F238E27FC236}">
                  <a16:creationId xmlns:a16="http://schemas.microsoft.com/office/drawing/2014/main" id="{EB3E2064-BBD0-4F5C-A7B2-4B47CA538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" y="2461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262 w 14"/>
                <a:gd name="T11" fmla="*/ 108 h 14"/>
                <a:gd name="T12" fmla="*/ 262 w 14"/>
                <a:gd name="T13" fmla="*/ 108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3" name="Oval 754">
              <a:extLst>
                <a:ext uri="{FF2B5EF4-FFF2-40B4-BE49-F238E27FC236}">
                  <a16:creationId xmlns:a16="http://schemas.microsoft.com/office/drawing/2014/main" id="{FF9555D1-B252-4ED2-A6A7-E5E237AD4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2641"/>
              <a:ext cx="57" cy="57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4" name="Freeform 755">
              <a:extLst>
                <a:ext uri="{FF2B5EF4-FFF2-40B4-BE49-F238E27FC236}">
                  <a16:creationId xmlns:a16="http://schemas.microsoft.com/office/drawing/2014/main" id="{58D0C48A-E2EE-48EC-853A-4A24AB331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" y="2631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262 w 14"/>
                <a:gd name="T11" fmla="*/ 108 h 14"/>
                <a:gd name="T12" fmla="*/ 262 w 14"/>
                <a:gd name="T13" fmla="*/ 108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4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4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4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4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5" name="Rectangle 756">
              <a:extLst>
                <a:ext uri="{FF2B5EF4-FFF2-40B4-BE49-F238E27FC236}">
                  <a16:creationId xmlns:a16="http://schemas.microsoft.com/office/drawing/2014/main" id="{34E6FADD-6018-435C-B88B-00C92FD0F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2683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6" name="Freeform 757">
              <a:extLst>
                <a:ext uri="{FF2B5EF4-FFF2-40B4-BE49-F238E27FC236}">
                  <a16:creationId xmlns:a16="http://schemas.microsoft.com/office/drawing/2014/main" id="{BF6B5C60-4104-4DF7-BAF3-F57611FD7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2812"/>
              <a:ext cx="72" cy="67"/>
            </a:xfrm>
            <a:custGeom>
              <a:avLst/>
              <a:gdLst>
                <a:gd name="T0" fmla="*/ 72 w 72"/>
                <a:gd name="T1" fmla="*/ 0 h 67"/>
                <a:gd name="T2" fmla="*/ 36 w 72"/>
                <a:gd name="T3" fmla="*/ 67 h 67"/>
                <a:gd name="T4" fmla="*/ 0 w 72"/>
                <a:gd name="T5" fmla="*/ 0 h 67"/>
                <a:gd name="T6" fmla="*/ 72 w 72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72" y="0"/>
                  </a:moveTo>
                  <a:lnTo>
                    <a:pt x="36" y="67"/>
                  </a:lnTo>
                  <a:lnTo>
                    <a:pt x="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7" name="Rectangle 758">
              <a:extLst>
                <a:ext uri="{FF2B5EF4-FFF2-40B4-BE49-F238E27FC236}">
                  <a16:creationId xmlns:a16="http://schemas.microsoft.com/office/drawing/2014/main" id="{8667E2D0-04AE-4685-9B65-DB48EA0D9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2683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8" name="Rectangle 759">
              <a:extLst>
                <a:ext uri="{FF2B5EF4-FFF2-40B4-BE49-F238E27FC236}">
                  <a16:creationId xmlns:a16="http://schemas.microsoft.com/office/drawing/2014/main" id="{A6DB792C-9557-44DD-978A-E3B92731D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11"/>
              <a:ext cx="10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49" name="Freeform 760">
              <a:extLst>
                <a:ext uri="{FF2B5EF4-FFF2-40B4-BE49-F238E27FC236}">
                  <a16:creationId xmlns:a16="http://schemas.microsoft.com/office/drawing/2014/main" id="{CFBF263D-8A08-40CA-830B-801AC5AF1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549"/>
              <a:ext cx="72" cy="67"/>
            </a:xfrm>
            <a:custGeom>
              <a:avLst/>
              <a:gdLst>
                <a:gd name="T0" fmla="*/ 0 w 72"/>
                <a:gd name="T1" fmla="*/ 67 h 67"/>
                <a:gd name="T2" fmla="*/ 36 w 72"/>
                <a:gd name="T3" fmla="*/ 0 h 67"/>
                <a:gd name="T4" fmla="*/ 72 w 72"/>
                <a:gd name="T5" fmla="*/ 67 h 67"/>
                <a:gd name="T6" fmla="*/ 0 w 72"/>
                <a:gd name="T7" fmla="*/ 67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0" y="67"/>
                  </a:moveTo>
                  <a:lnTo>
                    <a:pt x="36" y="0"/>
                  </a:lnTo>
                  <a:lnTo>
                    <a:pt x="7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0" name="Rectangle 761">
              <a:extLst>
                <a:ext uri="{FF2B5EF4-FFF2-40B4-BE49-F238E27FC236}">
                  <a16:creationId xmlns:a16="http://schemas.microsoft.com/office/drawing/2014/main" id="{67AC7288-C7E5-4775-89D8-478051550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2611"/>
              <a:ext cx="16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1" name="Rectangle 762">
              <a:extLst>
                <a:ext uri="{FF2B5EF4-FFF2-40B4-BE49-F238E27FC236}">
                  <a16:creationId xmlns:a16="http://schemas.microsoft.com/office/drawing/2014/main" id="{C308DEF8-A775-4FF0-96D8-7D37A2E19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353"/>
              <a:ext cx="10" cy="12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2" name="Freeform 763">
              <a:extLst>
                <a:ext uri="{FF2B5EF4-FFF2-40B4-BE49-F238E27FC236}">
                  <a16:creationId xmlns:a16="http://schemas.microsoft.com/office/drawing/2014/main" id="{F7DC4510-CD94-4E40-92C9-C5F782A5D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" y="2476"/>
              <a:ext cx="72" cy="67"/>
            </a:xfrm>
            <a:custGeom>
              <a:avLst/>
              <a:gdLst>
                <a:gd name="T0" fmla="*/ 72 w 72"/>
                <a:gd name="T1" fmla="*/ 0 h 67"/>
                <a:gd name="T2" fmla="*/ 36 w 72"/>
                <a:gd name="T3" fmla="*/ 67 h 67"/>
                <a:gd name="T4" fmla="*/ 0 w 72"/>
                <a:gd name="T5" fmla="*/ 0 h 67"/>
                <a:gd name="T6" fmla="*/ 72 w 72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7">
                  <a:moveTo>
                    <a:pt x="72" y="0"/>
                  </a:moveTo>
                  <a:lnTo>
                    <a:pt x="36" y="67"/>
                  </a:lnTo>
                  <a:lnTo>
                    <a:pt x="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3" name="Rectangle 764">
              <a:extLst>
                <a:ext uri="{FF2B5EF4-FFF2-40B4-BE49-F238E27FC236}">
                  <a16:creationId xmlns:a16="http://schemas.microsoft.com/office/drawing/2014/main" id="{CD1B4D0F-F744-4FC3-A4C1-CE2EAD8CA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2348"/>
              <a:ext cx="15" cy="134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4" name="Freeform 765">
              <a:extLst>
                <a:ext uri="{FF2B5EF4-FFF2-40B4-BE49-F238E27FC236}">
                  <a16:creationId xmlns:a16="http://schemas.microsoft.com/office/drawing/2014/main" id="{61F5DAC3-43E2-4649-B1ED-8138BBF0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" y="2636"/>
              <a:ext cx="263" cy="88"/>
            </a:xfrm>
            <a:custGeom>
              <a:avLst/>
              <a:gdLst>
                <a:gd name="T0" fmla="*/ 985 w 51"/>
                <a:gd name="T1" fmla="*/ 321 h 17"/>
                <a:gd name="T2" fmla="*/ 959 w 51"/>
                <a:gd name="T3" fmla="*/ 269 h 17"/>
                <a:gd name="T4" fmla="*/ 902 w 51"/>
                <a:gd name="T5" fmla="*/ 243 h 17"/>
                <a:gd name="T6" fmla="*/ 877 w 51"/>
                <a:gd name="T7" fmla="*/ 212 h 17"/>
                <a:gd name="T8" fmla="*/ 825 w 51"/>
                <a:gd name="T9" fmla="*/ 212 h 17"/>
                <a:gd name="T10" fmla="*/ 691 w 51"/>
                <a:gd name="T11" fmla="*/ 186 h 17"/>
                <a:gd name="T12" fmla="*/ 583 w 51"/>
                <a:gd name="T13" fmla="*/ 186 h 17"/>
                <a:gd name="T14" fmla="*/ 480 w 51"/>
                <a:gd name="T15" fmla="*/ 212 h 17"/>
                <a:gd name="T16" fmla="*/ 371 w 51"/>
                <a:gd name="T17" fmla="*/ 269 h 17"/>
                <a:gd name="T18" fmla="*/ 294 w 51"/>
                <a:gd name="T19" fmla="*/ 321 h 17"/>
                <a:gd name="T20" fmla="*/ 237 w 51"/>
                <a:gd name="T21" fmla="*/ 373 h 17"/>
                <a:gd name="T22" fmla="*/ 0 w 51"/>
                <a:gd name="T23" fmla="*/ 321 h 17"/>
                <a:gd name="T24" fmla="*/ 52 w 51"/>
                <a:gd name="T25" fmla="*/ 269 h 17"/>
                <a:gd name="T26" fmla="*/ 108 w 51"/>
                <a:gd name="T27" fmla="*/ 212 h 17"/>
                <a:gd name="T28" fmla="*/ 160 w 51"/>
                <a:gd name="T29" fmla="*/ 160 h 17"/>
                <a:gd name="T30" fmla="*/ 237 w 51"/>
                <a:gd name="T31" fmla="*/ 109 h 17"/>
                <a:gd name="T32" fmla="*/ 397 w 51"/>
                <a:gd name="T33" fmla="*/ 52 h 17"/>
                <a:gd name="T34" fmla="*/ 480 w 51"/>
                <a:gd name="T35" fmla="*/ 26 h 17"/>
                <a:gd name="T36" fmla="*/ 557 w 51"/>
                <a:gd name="T37" fmla="*/ 0 h 17"/>
                <a:gd name="T38" fmla="*/ 665 w 51"/>
                <a:gd name="T39" fmla="*/ 0 h 17"/>
                <a:gd name="T40" fmla="*/ 743 w 51"/>
                <a:gd name="T41" fmla="*/ 0 h 17"/>
                <a:gd name="T42" fmla="*/ 851 w 51"/>
                <a:gd name="T43" fmla="*/ 0 h 17"/>
                <a:gd name="T44" fmla="*/ 928 w 51"/>
                <a:gd name="T45" fmla="*/ 26 h 17"/>
                <a:gd name="T46" fmla="*/ 1011 w 51"/>
                <a:gd name="T47" fmla="*/ 52 h 17"/>
                <a:gd name="T48" fmla="*/ 1088 w 51"/>
                <a:gd name="T49" fmla="*/ 109 h 17"/>
                <a:gd name="T50" fmla="*/ 1145 w 51"/>
                <a:gd name="T51" fmla="*/ 160 h 17"/>
                <a:gd name="T52" fmla="*/ 1222 w 51"/>
                <a:gd name="T53" fmla="*/ 212 h 17"/>
                <a:gd name="T54" fmla="*/ 1356 w 51"/>
                <a:gd name="T55" fmla="*/ 135 h 17"/>
                <a:gd name="T56" fmla="*/ 1248 w 51"/>
                <a:gd name="T57" fmla="*/ 456 h 17"/>
                <a:gd name="T58" fmla="*/ 851 w 51"/>
                <a:gd name="T59" fmla="*/ 404 h 17"/>
                <a:gd name="T60" fmla="*/ 985 w 51"/>
                <a:gd name="T61" fmla="*/ 321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37" y="12"/>
                  </a:moveTo>
                  <a:lnTo>
                    <a:pt x="36" y="10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1" y="8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1" y="12"/>
                  </a:lnTo>
                  <a:lnTo>
                    <a:pt x="9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9" y="4"/>
                  </a:lnTo>
                  <a:lnTo>
                    <a:pt x="15" y="2"/>
                  </a:lnTo>
                  <a:lnTo>
                    <a:pt x="18" y="1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1"/>
                  </a:lnTo>
                  <a:lnTo>
                    <a:pt x="38" y="2"/>
                  </a:lnTo>
                  <a:lnTo>
                    <a:pt x="41" y="4"/>
                  </a:lnTo>
                  <a:lnTo>
                    <a:pt x="43" y="6"/>
                  </a:lnTo>
                  <a:lnTo>
                    <a:pt x="46" y="8"/>
                  </a:lnTo>
                  <a:lnTo>
                    <a:pt x="51" y="5"/>
                  </a:lnTo>
                  <a:lnTo>
                    <a:pt x="47" y="17"/>
                  </a:lnTo>
                  <a:lnTo>
                    <a:pt x="32" y="15"/>
                  </a:lnTo>
                  <a:lnTo>
                    <a:pt x="37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5" name="Freeform 766">
              <a:extLst>
                <a:ext uri="{FF2B5EF4-FFF2-40B4-BE49-F238E27FC236}">
                  <a16:creationId xmlns:a16="http://schemas.microsoft.com/office/drawing/2014/main" id="{8A99550C-7655-4099-864B-E91659304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" y="2389"/>
              <a:ext cx="263" cy="87"/>
            </a:xfrm>
            <a:custGeom>
              <a:avLst/>
              <a:gdLst>
                <a:gd name="T0" fmla="*/ 371 w 51"/>
                <a:gd name="T1" fmla="*/ 312 h 17"/>
                <a:gd name="T2" fmla="*/ 397 w 51"/>
                <a:gd name="T3" fmla="*/ 287 h 17"/>
                <a:gd name="T4" fmla="*/ 454 w 51"/>
                <a:gd name="T5" fmla="*/ 261 h 17"/>
                <a:gd name="T6" fmla="*/ 505 w 51"/>
                <a:gd name="T7" fmla="*/ 235 h 17"/>
                <a:gd name="T8" fmla="*/ 531 w 51"/>
                <a:gd name="T9" fmla="*/ 210 h 17"/>
                <a:gd name="T10" fmla="*/ 665 w 51"/>
                <a:gd name="T11" fmla="*/ 184 h 17"/>
                <a:gd name="T12" fmla="*/ 774 w 51"/>
                <a:gd name="T13" fmla="*/ 184 h 17"/>
                <a:gd name="T14" fmla="*/ 902 w 51"/>
                <a:gd name="T15" fmla="*/ 210 h 17"/>
                <a:gd name="T16" fmla="*/ 985 w 51"/>
                <a:gd name="T17" fmla="*/ 261 h 17"/>
                <a:gd name="T18" fmla="*/ 1062 w 51"/>
                <a:gd name="T19" fmla="*/ 312 h 17"/>
                <a:gd name="T20" fmla="*/ 1119 w 51"/>
                <a:gd name="T21" fmla="*/ 394 h 17"/>
                <a:gd name="T22" fmla="*/ 1356 w 51"/>
                <a:gd name="T23" fmla="*/ 312 h 17"/>
                <a:gd name="T24" fmla="*/ 1305 w 51"/>
                <a:gd name="T25" fmla="*/ 261 h 17"/>
                <a:gd name="T26" fmla="*/ 1248 w 51"/>
                <a:gd name="T27" fmla="*/ 210 h 17"/>
                <a:gd name="T28" fmla="*/ 1196 w 51"/>
                <a:gd name="T29" fmla="*/ 159 h 17"/>
                <a:gd name="T30" fmla="*/ 1119 w 51"/>
                <a:gd name="T31" fmla="*/ 133 h 17"/>
                <a:gd name="T32" fmla="*/ 959 w 51"/>
                <a:gd name="T33" fmla="*/ 51 h 17"/>
                <a:gd name="T34" fmla="*/ 877 w 51"/>
                <a:gd name="T35" fmla="*/ 26 h 17"/>
                <a:gd name="T36" fmla="*/ 799 w 51"/>
                <a:gd name="T37" fmla="*/ 0 h 17"/>
                <a:gd name="T38" fmla="*/ 717 w 51"/>
                <a:gd name="T39" fmla="*/ 0 h 17"/>
                <a:gd name="T40" fmla="*/ 614 w 51"/>
                <a:gd name="T41" fmla="*/ 0 h 17"/>
                <a:gd name="T42" fmla="*/ 505 w 51"/>
                <a:gd name="T43" fmla="*/ 26 h 17"/>
                <a:gd name="T44" fmla="*/ 428 w 51"/>
                <a:gd name="T45" fmla="*/ 51 h 17"/>
                <a:gd name="T46" fmla="*/ 346 w 51"/>
                <a:gd name="T47" fmla="*/ 77 h 17"/>
                <a:gd name="T48" fmla="*/ 268 w 51"/>
                <a:gd name="T49" fmla="*/ 102 h 17"/>
                <a:gd name="T50" fmla="*/ 211 w 51"/>
                <a:gd name="T51" fmla="*/ 159 h 17"/>
                <a:gd name="T52" fmla="*/ 160 w 51"/>
                <a:gd name="T53" fmla="*/ 210 h 17"/>
                <a:gd name="T54" fmla="*/ 0 w 51"/>
                <a:gd name="T55" fmla="*/ 133 h 17"/>
                <a:gd name="T56" fmla="*/ 108 w 51"/>
                <a:gd name="T57" fmla="*/ 445 h 17"/>
                <a:gd name="T58" fmla="*/ 505 w 51"/>
                <a:gd name="T59" fmla="*/ 394 h 17"/>
                <a:gd name="T60" fmla="*/ 371 w 51"/>
                <a:gd name="T61" fmla="*/ 312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14" y="12"/>
                  </a:moveTo>
                  <a:lnTo>
                    <a:pt x="15" y="11"/>
                  </a:lnTo>
                  <a:lnTo>
                    <a:pt x="17" y="10"/>
                  </a:lnTo>
                  <a:lnTo>
                    <a:pt x="19" y="9"/>
                  </a:lnTo>
                  <a:lnTo>
                    <a:pt x="20" y="8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40" y="12"/>
                  </a:lnTo>
                  <a:lnTo>
                    <a:pt x="42" y="15"/>
                  </a:lnTo>
                  <a:lnTo>
                    <a:pt x="51" y="12"/>
                  </a:lnTo>
                  <a:lnTo>
                    <a:pt x="49" y="10"/>
                  </a:lnTo>
                  <a:lnTo>
                    <a:pt x="47" y="8"/>
                  </a:lnTo>
                  <a:lnTo>
                    <a:pt x="45" y="6"/>
                  </a:lnTo>
                  <a:lnTo>
                    <a:pt x="42" y="5"/>
                  </a:lnTo>
                  <a:lnTo>
                    <a:pt x="36" y="2"/>
                  </a:lnTo>
                  <a:lnTo>
                    <a:pt x="33" y="1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3" y="3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0" y="5"/>
                  </a:lnTo>
                  <a:lnTo>
                    <a:pt x="4" y="17"/>
                  </a:lnTo>
                  <a:lnTo>
                    <a:pt x="19" y="15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6" name="Freeform 767">
              <a:extLst>
                <a:ext uri="{FF2B5EF4-FFF2-40B4-BE49-F238E27FC236}">
                  <a16:creationId xmlns:a16="http://schemas.microsoft.com/office/drawing/2014/main" id="{0F758533-A147-4228-A38C-B6406BE85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2703"/>
              <a:ext cx="263" cy="88"/>
            </a:xfrm>
            <a:custGeom>
              <a:avLst/>
              <a:gdLst>
                <a:gd name="T0" fmla="*/ 985 w 51"/>
                <a:gd name="T1" fmla="*/ 135 h 17"/>
                <a:gd name="T2" fmla="*/ 928 w 51"/>
                <a:gd name="T3" fmla="*/ 160 h 17"/>
                <a:gd name="T4" fmla="*/ 902 w 51"/>
                <a:gd name="T5" fmla="*/ 186 h 17"/>
                <a:gd name="T6" fmla="*/ 851 w 51"/>
                <a:gd name="T7" fmla="*/ 212 h 17"/>
                <a:gd name="T8" fmla="*/ 799 w 51"/>
                <a:gd name="T9" fmla="*/ 243 h 17"/>
                <a:gd name="T10" fmla="*/ 691 w 51"/>
                <a:gd name="T11" fmla="*/ 269 h 17"/>
                <a:gd name="T12" fmla="*/ 557 w 51"/>
                <a:gd name="T13" fmla="*/ 269 h 17"/>
                <a:gd name="T14" fmla="*/ 454 w 51"/>
                <a:gd name="T15" fmla="*/ 243 h 17"/>
                <a:gd name="T16" fmla="*/ 346 w 51"/>
                <a:gd name="T17" fmla="*/ 186 h 17"/>
                <a:gd name="T18" fmla="*/ 268 w 51"/>
                <a:gd name="T19" fmla="*/ 135 h 17"/>
                <a:gd name="T20" fmla="*/ 211 w 51"/>
                <a:gd name="T21" fmla="*/ 52 h 17"/>
                <a:gd name="T22" fmla="*/ 0 w 51"/>
                <a:gd name="T23" fmla="*/ 135 h 17"/>
                <a:gd name="T24" fmla="*/ 26 w 51"/>
                <a:gd name="T25" fmla="*/ 186 h 17"/>
                <a:gd name="T26" fmla="*/ 77 w 51"/>
                <a:gd name="T27" fmla="*/ 243 h 17"/>
                <a:gd name="T28" fmla="*/ 160 w 51"/>
                <a:gd name="T29" fmla="*/ 295 h 17"/>
                <a:gd name="T30" fmla="*/ 211 w 51"/>
                <a:gd name="T31" fmla="*/ 321 h 17"/>
                <a:gd name="T32" fmla="*/ 371 w 51"/>
                <a:gd name="T33" fmla="*/ 404 h 17"/>
                <a:gd name="T34" fmla="*/ 454 w 51"/>
                <a:gd name="T35" fmla="*/ 430 h 17"/>
                <a:gd name="T36" fmla="*/ 531 w 51"/>
                <a:gd name="T37" fmla="*/ 456 h 17"/>
                <a:gd name="T38" fmla="*/ 639 w 51"/>
                <a:gd name="T39" fmla="*/ 456 h 17"/>
                <a:gd name="T40" fmla="*/ 743 w 51"/>
                <a:gd name="T41" fmla="*/ 456 h 17"/>
                <a:gd name="T42" fmla="*/ 825 w 51"/>
                <a:gd name="T43" fmla="*/ 430 h 17"/>
                <a:gd name="T44" fmla="*/ 902 w 51"/>
                <a:gd name="T45" fmla="*/ 430 h 17"/>
                <a:gd name="T46" fmla="*/ 985 w 51"/>
                <a:gd name="T47" fmla="*/ 373 h 17"/>
                <a:gd name="T48" fmla="*/ 1062 w 51"/>
                <a:gd name="T49" fmla="*/ 347 h 17"/>
                <a:gd name="T50" fmla="*/ 1145 w 51"/>
                <a:gd name="T51" fmla="*/ 295 h 17"/>
                <a:gd name="T52" fmla="*/ 1196 w 51"/>
                <a:gd name="T53" fmla="*/ 243 h 17"/>
                <a:gd name="T54" fmla="*/ 1356 w 51"/>
                <a:gd name="T55" fmla="*/ 321 h 17"/>
                <a:gd name="T56" fmla="*/ 1222 w 51"/>
                <a:gd name="T57" fmla="*/ 0 h 17"/>
                <a:gd name="T58" fmla="*/ 825 w 51"/>
                <a:gd name="T59" fmla="*/ 52 h 17"/>
                <a:gd name="T60" fmla="*/ 985 w 51"/>
                <a:gd name="T61" fmla="*/ 135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" h="17">
                  <a:moveTo>
                    <a:pt x="37" y="5"/>
                  </a:moveTo>
                  <a:lnTo>
                    <a:pt x="35" y="6"/>
                  </a:lnTo>
                  <a:lnTo>
                    <a:pt x="34" y="7"/>
                  </a:lnTo>
                  <a:lnTo>
                    <a:pt x="32" y="8"/>
                  </a:lnTo>
                  <a:lnTo>
                    <a:pt x="30" y="9"/>
                  </a:lnTo>
                  <a:lnTo>
                    <a:pt x="26" y="10"/>
                  </a:lnTo>
                  <a:lnTo>
                    <a:pt x="21" y="10"/>
                  </a:lnTo>
                  <a:lnTo>
                    <a:pt x="17" y="9"/>
                  </a:lnTo>
                  <a:lnTo>
                    <a:pt x="13" y="7"/>
                  </a:lnTo>
                  <a:lnTo>
                    <a:pt x="10" y="5"/>
                  </a:lnTo>
                  <a:lnTo>
                    <a:pt x="8" y="2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9"/>
                  </a:lnTo>
                  <a:lnTo>
                    <a:pt x="6" y="11"/>
                  </a:lnTo>
                  <a:lnTo>
                    <a:pt x="8" y="12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8" y="17"/>
                  </a:lnTo>
                  <a:lnTo>
                    <a:pt x="31" y="16"/>
                  </a:lnTo>
                  <a:lnTo>
                    <a:pt x="34" y="16"/>
                  </a:lnTo>
                  <a:lnTo>
                    <a:pt x="37" y="14"/>
                  </a:lnTo>
                  <a:lnTo>
                    <a:pt x="40" y="13"/>
                  </a:lnTo>
                  <a:lnTo>
                    <a:pt x="43" y="11"/>
                  </a:lnTo>
                  <a:lnTo>
                    <a:pt x="45" y="9"/>
                  </a:lnTo>
                  <a:lnTo>
                    <a:pt x="51" y="12"/>
                  </a:lnTo>
                  <a:lnTo>
                    <a:pt x="46" y="0"/>
                  </a:lnTo>
                  <a:lnTo>
                    <a:pt x="31" y="2"/>
                  </a:lnTo>
                  <a:lnTo>
                    <a:pt x="37" y="5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7" name="Line 768">
              <a:extLst>
                <a:ext uri="{FF2B5EF4-FFF2-40B4-BE49-F238E27FC236}">
                  <a16:creationId xmlns:a16="http://schemas.microsoft.com/office/drawing/2014/main" id="{C125B2BE-1B1A-4199-8479-1E4A850C3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46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8" name="Line 769">
              <a:extLst>
                <a:ext uri="{FF2B5EF4-FFF2-40B4-BE49-F238E27FC236}">
                  <a16:creationId xmlns:a16="http://schemas.microsoft.com/office/drawing/2014/main" id="{322062AE-630A-4913-9214-C18CFC43B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49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59" name="Line 770">
              <a:extLst>
                <a:ext uri="{FF2B5EF4-FFF2-40B4-BE49-F238E27FC236}">
                  <a16:creationId xmlns:a16="http://schemas.microsoft.com/office/drawing/2014/main" id="{6BCDE7D9-3B70-4B12-9606-2A073C753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52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0" name="Line 771">
              <a:extLst>
                <a:ext uri="{FF2B5EF4-FFF2-40B4-BE49-F238E27FC236}">
                  <a16:creationId xmlns:a16="http://schemas.microsoft.com/office/drawing/2014/main" id="{3049A193-96B4-4F04-8668-AB76980B2D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55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1" name="Line 772">
              <a:extLst>
                <a:ext uri="{FF2B5EF4-FFF2-40B4-BE49-F238E27FC236}">
                  <a16:creationId xmlns:a16="http://schemas.microsoft.com/office/drawing/2014/main" id="{F9292DC4-8435-4F9F-9787-20DEBEF91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59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2" name="Line 773">
              <a:extLst>
                <a:ext uri="{FF2B5EF4-FFF2-40B4-BE49-F238E27FC236}">
                  <a16:creationId xmlns:a16="http://schemas.microsoft.com/office/drawing/2014/main" id="{7A7874F3-E53F-4139-BB7A-AB7B4B903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62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3" name="Line 774">
              <a:extLst>
                <a:ext uri="{FF2B5EF4-FFF2-40B4-BE49-F238E27FC236}">
                  <a16:creationId xmlns:a16="http://schemas.microsoft.com/office/drawing/2014/main" id="{BDDF82D3-CA0C-459A-B3FE-2B0B1BFC0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65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4" name="Line 775">
              <a:extLst>
                <a:ext uri="{FF2B5EF4-FFF2-40B4-BE49-F238E27FC236}">
                  <a16:creationId xmlns:a16="http://schemas.microsoft.com/office/drawing/2014/main" id="{F1ABFD47-6B46-4DCA-BB2C-88743A677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68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5" name="Line 776">
              <a:extLst>
                <a:ext uri="{FF2B5EF4-FFF2-40B4-BE49-F238E27FC236}">
                  <a16:creationId xmlns:a16="http://schemas.microsoft.com/office/drawing/2014/main" id="{D8248D3D-A579-4E4E-8A83-E2423CD4B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71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6" name="Line 777">
              <a:extLst>
                <a:ext uri="{FF2B5EF4-FFF2-40B4-BE49-F238E27FC236}">
                  <a16:creationId xmlns:a16="http://schemas.microsoft.com/office/drawing/2014/main" id="{DBD02ACA-48E2-40B3-899D-48260E324D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75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7" name="Line 778">
              <a:extLst>
                <a:ext uri="{FF2B5EF4-FFF2-40B4-BE49-F238E27FC236}">
                  <a16:creationId xmlns:a16="http://schemas.microsoft.com/office/drawing/2014/main" id="{6C0F8D4B-63F7-405C-B79E-14E9FA2FF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78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8" name="Line 779">
              <a:extLst>
                <a:ext uri="{FF2B5EF4-FFF2-40B4-BE49-F238E27FC236}">
                  <a16:creationId xmlns:a16="http://schemas.microsoft.com/office/drawing/2014/main" id="{59B45E9A-F52C-4E0E-9484-9641802F71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81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69" name="Line 780">
              <a:extLst>
                <a:ext uri="{FF2B5EF4-FFF2-40B4-BE49-F238E27FC236}">
                  <a16:creationId xmlns:a16="http://schemas.microsoft.com/office/drawing/2014/main" id="{36F9C041-3842-4875-B5D5-6254C5D97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84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0" name="Line 781">
              <a:extLst>
                <a:ext uri="{FF2B5EF4-FFF2-40B4-BE49-F238E27FC236}">
                  <a16:creationId xmlns:a16="http://schemas.microsoft.com/office/drawing/2014/main" id="{32E21DD9-545E-434D-A8A7-64861D807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87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1" name="Line 782">
              <a:extLst>
                <a:ext uri="{FF2B5EF4-FFF2-40B4-BE49-F238E27FC236}">
                  <a16:creationId xmlns:a16="http://schemas.microsoft.com/office/drawing/2014/main" id="{8CBBE7E8-7607-41F5-8A80-199FCAE9B6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91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2" name="Line 783">
              <a:extLst>
                <a:ext uri="{FF2B5EF4-FFF2-40B4-BE49-F238E27FC236}">
                  <a16:creationId xmlns:a16="http://schemas.microsoft.com/office/drawing/2014/main" id="{E6654D60-8266-4944-9229-96DF4E8A2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94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3" name="Line 784">
              <a:extLst>
                <a:ext uri="{FF2B5EF4-FFF2-40B4-BE49-F238E27FC236}">
                  <a16:creationId xmlns:a16="http://schemas.microsoft.com/office/drawing/2014/main" id="{07811ACC-A580-453B-B135-F5496CB52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971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4" name="Line 785">
              <a:extLst>
                <a:ext uri="{FF2B5EF4-FFF2-40B4-BE49-F238E27FC236}">
                  <a16:creationId xmlns:a16="http://schemas.microsoft.com/office/drawing/2014/main" id="{B4D8978A-4F65-49A1-AC0A-C9A328BFF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00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5" name="Line 786">
              <a:extLst>
                <a:ext uri="{FF2B5EF4-FFF2-40B4-BE49-F238E27FC236}">
                  <a16:creationId xmlns:a16="http://schemas.microsoft.com/office/drawing/2014/main" id="{9A5F2386-DE0A-4CBB-AEF7-9C8081274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03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6" name="Line 787">
              <a:extLst>
                <a:ext uri="{FF2B5EF4-FFF2-40B4-BE49-F238E27FC236}">
                  <a16:creationId xmlns:a16="http://schemas.microsoft.com/office/drawing/2014/main" id="{F4FD01EC-DF89-4125-BB1A-47CB1FF73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069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7" name="Line 788">
              <a:extLst>
                <a:ext uri="{FF2B5EF4-FFF2-40B4-BE49-F238E27FC236}">
                  <a16:creationId xmlns:a16="http://schemas.microsoft.com/office/drawing/2014/main" id="{9CE93D14-9A17-4E56-891C-9BEC606FD2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100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8" name="Line 789">
              <a:extLst>
                <a:ext uri="{FF2B5EF4-FFF2-40B4-BE49-F238E27FC236}">
                  <a16:creationId xmlns:a16="http://schemas.microsoft.com/office/drawing/2014/main" id="{BE0C01C7-58D8-4755-BCE9-9DAB85780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13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79" name="Line 790">
              <a:extLst>
                <a:ext uri="{FF2B5EF4-FFF2-40B4-BE49-F238E27FC236}">
                  <a16:creationId xmlns:a16="http://schemas.microsoft.com/office/drawing/2014/main" id="{B4D78E20-A0D4-4F86-9F3A-CBB5A13DD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16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0" name="Line 791">
              <a:extLst>
                <a:ext uri="{FF2B5EF4-FFF2-40B4-BE49-F238E27FC236}">
                  <a16:creationId xmlns:a16="http://schemas.microsoft.com/office/drawing/2014/main" id="{F0A6ADC7-DE65-4638-8FD6-77C6FA814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19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1" name="Line 792">
              <a:extLst>
                <a:ext uri="{FF2B5EF4-FFF2-40B4-BE49-F238E27FC236}">
                  <a16:creationId xmlns:a16="http://schemas.microsoft.com/office/drawing/2014/main" id="{831EC094-5D3A-4CBD-8C90-0D4E9E40E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22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2" name="Line 793">
              <a:extLst>
                <a:ext uri="{FF2B5EF4-FFF2-40B4-BE49-F238E27FC236}">
                  <a16:creationId xmlns:a16="http://schemas.microsoft.com/office/drawing/2014/main" id="{69CED61F-EE31-46F8-9703-87D763344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26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3" name="Line 794">
              <a:extLst>
                <a:ext uri="{FF2B5EF4-FFF2-40B4-BE49-F238E27FC236}">
                  <a16:creationId xmlns:a16="http://schemas.microsoft.com/office/drawing/2014/main" id="{D0E858A6-6957-4B74-BCB1-0B777E1CE4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29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4" name="Line 795">
              <a:extLst>
                <a:ext uri="{FF2B5EF4-FFF2-40B4-BE49-F238E27FC236}">
                  <a16:creationId xmlns:a16="http://schemas.microsoft.com/office/drawing/2014/main" id="{EB2A76B4-E032-4EFD-A7F6-FC669DF86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322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5" name="Line 796">
              <a:extLst>
                <a:ext uri="{FF2B5EF4-FFF2-40B4-BE49-F238E27FC236}">
                  <a16:creationId xmlns:a16="http://schemas.microsoft.com/office/drawing/2014/main" id="{B56BACDF-FF01-4F18-89B5-E91C2B55C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35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6" name="Line 797">
              <a:extLst>
                <a:ext uri="{FF2B5EF4-FFF2-40B4-BE49-F238E27FC236}">
                  <a16:creationId xmlns:a16="http://schemas.microsoft.com/office/drawing/2014/main" id="{F8C8672A-8C8E-42B5-BADC-1841C0D07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38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7" name="Line 798">
              <a:extLst>
                <a:ext uri="{FF2B5EF4-FFF2-40B4-BE49-F238E27FC236}">
                  <a16:creationId xmlns:a16="http://schemas.microsoft.com/office/drawing/2014/main" id="{DC29C692-14A3-44C2-85CE-9CCC6A24B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415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8" name="Line 799">
              <a:extLst>
                <a:ext uri="{FF2B5EF4-FFF2-40B4-BE49-F238E27FC236}">
                  <a16:creationId xmlns:a16="http://schemas.microsoft.com/office/drawing/2014/main" id="{425C4727-6C18-4B5A-B779-4BEE3897D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45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89" name="Line 800">
              <a:extLst>
                <a:ext uri="{FF2B5EF4-FFF2-40B4-BE49-F238E27FC236}">
                  <a16:creationId xmlns:a16="http://schemas.microsoft.com/office/drawing/2014/main" id="{AB22D871-7B9B-4298-B09C-AFF193732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482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0" name="Line 801">
              <a:extLst>
                <a:ext uri="{FF2B5EF4-FFF2-40B4-BE49-F238E27FC236}">
                  <a16:creationId xmlns:a16="http://schemas.microsoft.com/office/drawing/2014/main" id="{C24B638B-4CAB-4FCF-9486-DFC74C586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51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1" name="Line 802">
              <a:extLst>
                <a:ext uri="{FF2B5EF4-FFF2-40B4-BE49-F238E27FC236}">
                  <a16:creationId xmlns:a16="http://schemas.microsoft.com/office/drawing/2014/main" id="{A12F11A6-D292-486A-A686-8C6682731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544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2" name="Line 803">
              <a:extLst>
                <a:ext uri="{FF2B5EF4-FFF2-40B4-BE49-F238E27FC236}">
                  <a16:creationId xmlns:a16="http://schemas.microsoft.com/office/drawing/2014/main" id="{2B75575D-46F4-4D64-A021-46C360DFF9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575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3" name="Line 804">
              <a:extLst>
                <a:ext uri="{FF2B5EF4-FFF2-40B4-BE49-F238E27FC236}">
                  <a16:creationId xmlns:a16="http://schemas.microsoft.com/office/drawing/2014/main" id="{9AC3097B-18CC-4410-8FD3-C5C6A5AD2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606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4" name="Line 805">
              <a:extLst>
                <a:ext uri="{FF2B5EF4-FFF2-40B4-BE49-F238E27FC236}">
                  <a16:creationId xmlns:a16="http://schemas.microsoft.com/office/drawing/2014/main" id="{3B25BB1F-E06A-45AC-BCA4-BC853AD4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642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5" name="Line 806">
              <a:extLst>
                <a:ext uri="{FF2B5EF4-FFF2-40B4-BE49-F238E27FC236}">
                  <a16:creationId xmlns:a16="http://schemas.microsoft.com/office/drawing/2014/main" id="{EB14FFA4-C3F4-48DE-A5E6-BFA0F68BE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13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6" name="Line 807">
              <a:extLst>
                <a:ext uri="{FF2B5EF4-FFF2-40B4-BE49-F238E27FC236}">
                  <a16:creationId xmlns:a16="http://schemas.microsoft.com/office/drawing/2014/main" id="{6A90DBAF-58F5-496B-A28A-4183A9D52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167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7" name="Line 808">
              <a:extLst>
                <a:ext uri="{FF2B5EF4-FFF2-40B4-BE49-F238E27FC236}">
                  <a16:creationId xmlns:a16="http://schemas.microsoft.com/office/drawing/2014/main" id="{748B976F-D5E2-4D73-B525-06CCFF3FDB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409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8" name="Line 809">
              <a:extLst>
                <a:ext uri="{FF2B5EF4-FFF2-40B4-BE49-F238E27FC236}">
                  <a16:creationId xmlns:a16="http://schemas.microsoft.com/office/drawing/2014/main" id="{CCA24DC1-DD4F-4A64-886B-833A0F424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440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499" name="Line 810">
              <a:extLst>
                <a:ext uri="{FF2B5EF4-FFF2-40B4-BE49-F238E27FC236}">
                  <a16:creationId xmlns:a16="http://schemas.microsoft.com/office/drawing/2014/main" id="{10C2776E-3BE2-4C26-A58E-05D1D018D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476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0" name="Line 811">
              <a:extLst>
                <a:ext uri="{FF2B5EF4-FFF2-40B4-BE49-F238E27FC236}">
                  <a16:creationId xmlns:a16="http://schemas.microsoft.com/office/drawing/2014/main" id="{F3A9F0E5-3AC7-40C3-8CFD-41A2D5B14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507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1" name="Line 812">
              <a:extLst>
                <a:ext uri="{FF2B5EF4-FFF2-40B4-BE49-F238E27FC236}">
                  <a16:creationId xmlns:a16="http://schemas.microsoft.com/office/drawing/2014/main" id="{F0BC39D5-C7EF-49D6-9605-F696BD3A9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538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2" name="Line 813">
              <a:extLst>
                <a:ext uri="{FF2B5EF4-FFF2-40B4-BE49-F238E27FC236}">
                  <a16:creationId xmlns:a16="http://schemas.microsoft.com/office/drawing/2014/main" id="{CADD7B0F-DE65-4111-91F7-E3C580BCF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569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3" name="Line 814">
              <a:extLst>
                <a:ext uri="{FF2B5EF4-FFF2-40B4-BE49-F238E27FC236}">
                  <a16:creationId xmlns:a16="http://schemas.microsoft.com/office/drawing/2014/main" id="{0E154A21-F09A-42FE-BBC2-1F9674373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600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4" name="Line 815">
              <a:extLst>
                <a:ext uri="{FF2B5EF4-FFF2-40B4-BE49-F238E27FC236}">
                  <a16:creationId xmlns:a16="http://schemas.microsoft.com/office/drawing/2014/main" id="{3D9EBCAD-7513-4E6E-97A4-38EDF74E4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636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5" name="Line 816">
              <a:extLst>
                <a:ext uri="{FF2B5EF4-FFF2-40B4-BE49-F238E27FC236}">
                  <a16:creationId xmlns:a16="http://schemas.microsoft.com/office/drawing/2014/main" id="{28D44FBC-963B-4F58-B22B-0D43B6CAB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66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6" name="Line 817">
              <a:extLst>
                <a:ext uri="{FF2B5EF4-FFF2-40B4-BE49-F238E27FC236}">
                  <a16:creationId xmlns:a16="http://schemas.microsoft.com/office/drawing/2014/main" id="{EF6B75FF-4438-43C3-B02A-55BE49EFE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69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7" name="Line 818">
              <a:extLst>
                <a:ext uri="{FF2B5EF4-FFF2-40B4-BE49-F238E27FC236}">
                  <a16:creationId xmlns:a16="http://schemas.microsoft.com/office/drawing/2014/main" id="{24F557EE-3E25-4E9F-A1C9-1C75CE35A1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729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8" name="Line 819">
              <a:extLst>
                <a:ext uri="{FF2B5EF4-FFF2-40B4-BE49-F238E27FC236}">
                  <a16:creationId xmlns:a16="http://schemas.microsoft.com/office/drawing/2014/main" id="{13A9A393-A64E-49F0-9FB3-70F5B7451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76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09" name="Line 820">
              <a:extLst>
                <a:ext uri="{FF2B5EF4-FFF2-40B4-BE49-F238E27FC236}">
                  <a16:creationId xmlns:a16="http://schemas.microsoft.com/office/drawing/2014/main" id="{0437B2B8-B12F-41EF-9EA5-E9000D089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79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0" name="Line 821">
              <a:extLst>
                <a:ext uri="{FF2B5EF4-FFF2-40B4-BE49-F238E27FC236}">
                  <a16:creationId xmlns:a16="http://schemas.microsoft.com/office/drawing/2014/main" id="{BDC846B4-BFF3-4D77-93E9-12ED9F69A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827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1" name="Line 822">
              <a:extLst>
                <a:ext uri="{FF2B5EF4-FFF2-40B4-BE49-F238E27FC236}">
                  <a16:creationId xmlns:a16="http://schemas.microsoft.com/office/drawing/2014/main" id="{A51A3AFD-27F7-49CD-ACA9-BA8EE7762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85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2" name="Line 823">
              <a:extLst>
                <a:ext uri="{FF2B5EF4-FFF2-40B4-BE49-F238E27FC236}">
                  <a16:creationId xmlns:a16="http://schemas.microsoft.com/office/drawing/2014/main" id="{69D74AB2-56E1-427D-B9EC-1F1821792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88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3" name="Line 824">
              <a:extLst>
                <a:ext uri="{FF2B5EF4-FFF2-40B4-BE49-F238E27FC236}">
                  <a16:creationId xmlns:a16="http://schemas.microsoft.com/office/drawing/2014/main" id="{D0CF22CF-32E8-4BE9-9232-B7D55EF09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92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4" name="Line 825">
              <a:extLst>
                <a:ext uri="{FF2B5EF4-FFF2-40B4-BE49-F238E27FC236}">
                  <a16:creationId xmlns:a16="http://schemas.microsoft.com/office/drawing/2014/main" id="{CF1879C9-F350-4AFC-A2D1-C852A61A5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95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5" name="Line 826">
              <a:extLst>
                <a:ext uri="{FF2B5EF4-FFF2-40B4-BE49-F238E27FC236}">
                  <a16:creationId xmlns:a16="http://schemas.microsoft.com/office/drawing/2014/main" id="{3029FF9B-95C5-4935-9913-7B47F56FD1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298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6" name="Line 827">
              <a:extLst>
                <a:ext uri="{FF2B5EF4-FFF2-40B4-BE49-F238E27FC236}">
                  <a16:creationId xmlns:a16="http://schemas.microsoft.com/office/drawing/2014/main" id="{274F17FE-05DF-4981-AE33-DBA252C88C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01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7" name="Line 828">
              <a:extLst>
                <a:ext uri="{FF2B5EF4-FFF2-40B4-BE49-F238E27FC236}">
                  <a16:creationId xmlns:a16="http://schemas.microsoft.com/office/drawing/2014/main" id="{47042BE0-E2EC-4A25-A6B8-2A94372B0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04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8" name="Line 829">
              <a:extLst>
                <a:ext uri="{FF2B5EF4-FFF2-40B4-BE49-F238E27FC236}">
                  <a16:creationId xmlns:a16="http://schemas.microsoft.com/office/drawing/2014/main" id="{125DDCB1-63EB-4655-AA6D-30D0B0FDE2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08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19" name="Line 830">
              <a:extLst>
                <a:ext uri="{FF2B5EF4-FFF2-40B4-BE49-F238E27FC236}">
                  <a16:creationId xmlns:a16="http://schemas.microsoft.com/office/drawing/2014/main" id="{87FDA919-ECE5-4E78-97B4-AEEA393A9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11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0" name="Line 831">
              <a:extLst>
                <a:ext uri="{FF2B5EF4-FFF2-40B4-BE49-F238E27FC236}">
                  <a16:creationId xmlns:a16="http://schemas.microsoft.com/office/drawing/2014/main" id="{4651A7A1-9656-426F-BA58-73945A3A60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14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1" name="Line 832">
              <a:extLst>
                <a:ext uri="{FF2B5EF4-FFF2-40B4-BE49-F238E27FC236}">
                  <a16:creationId xmlns:a16="http://schemas.microsoft.com/office/drawing/2014/main" id="{2340BFF0-1A49-40D2-96AF-87DA0BEF6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17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2" name="Line 833">
              <a:extLst>
                <a:ext uri="{FF2B5EF4-FFF2-40B4-BE49-F238E27FC236}">
                  <a16:creationId xmlns:a16="http://schemas.microsoft.com/office/drawing/2014/main" id="{DB513A67-1C60-4BF7-9145-EA7008819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20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3" name="Line 834">
              <a:extLst>
                <a:ext uri="{FF2B5EF4-FFF2-40B4-BE49-F238E27FC236}">
                  <a16:creationId xmlns:a16="http://schemas.microsoft.com/office/drawing/2014/main" id="{013ED73B-1FCF-468C-9652-0941F7E14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24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4" name="Line 835">
              <a:extLst>
                <a:ext uri="{FF2B5EF4-FFF2-40B4-BE49-F238E27FC236}">
                  <a16:creationId xmlns:a16="http://schemas.microsoft.com/office/drawing/2014/main" id="{10BAA31C-41B9-417E-8E20-3989E0B96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27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5" name="Line 836">
              <a:extLst>
                <a:ext uri="{FF2B5EF4-FFF2-40B4-BE49-F238E27FC236}">
                  <a16:creationId xmlns:a16="http://schemas.microsoft.com/office/drawing/2014/main" id="{115E319A-B76C-4C73-90E9-978CC802D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301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6" name="Line 837">
              <a:extLst>
                <a:ext uri="{FF2B5EF4-FFF2-40B4-BE49-F238E27FC236}">
                  <a16:creationId xmlns:a16="http://schemas.microsoft.com/office/drawing/2014/main" id="{4DB0E3D3-4EC0-49C1-B804-6F62EE698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33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7" name="Line 838">
              <a:extLst>
                <a:ext uri="{FF2B5EF4-FFF2-40B4-BE49-F238E27FC236}">
                  <a16:creationId xmlns:a16="http://schemas.microsoft.com/office/drawing/2014/main" id="{B6D470E2-5A8A-4F01-A69D-41E499F8C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36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8" name="Line 839">
              <a:extLst>
                <a:ext uri="{FF2B5EF4-FFF2-40B4-BE49-F238E27FC236}">
                  <a16:creationId xmlns:a16="http://schemas.microsoft.com/office/drawing/2014/main" id="{A6FEFDD1-1B7E-48CC-A8F6-DE4DE3BAC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399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29" name="Line 840">
              <a:extLst>
                <a:ext uri="{FF2B5EF4-FFF2-40B4-BE49-F238E27FC236}">
                  <a16:creationId xmlns:a16="http://schemas.microsoft.com/office/drawing/2014/main" id="{CF342CD6-4701-43F6-9FF3-C2D408C670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430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0" name="Line 841">
              <a:extLst>
                <a:ext uri="{FF2B5EF4-FFF2-40B4-BE49-F238E27FC236}">
                  <a16:creationId xmlns:a16="http://schemas.microsoft.com/office/drawing/2014/main" id="{CD998AFE-C511-4963-8C5B-6749BD344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461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1" name="Line 842">
              <a:extLst>
                <a:ext uri="{FF2B5EF4-FFF2-40B4-BE49-F238E27FC236}">
                  <a16:creationId xmlns:a16="http://schemas.microsoft.com/office/drawing/2014/main" id="{170C5F17-697F-468A-9A5B-AA6E74089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492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2" name="Line 843">
              <a:extLst>
                <a:ext uri="{FF2B5EF4-FFF2-40B4-BE49-F238E27FC236}">
                  <a16:creationId xmlns:a16="http://schemas.microsoft.com/office/drawing/2014/main" id="{42FF7C8F-68E2-4042-A772-DD53BE988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23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3" name="Line 844">
              <a:extLst>
                <a:ext uri="{FF2B5EF4-FFF2-40B4-BE49-F238E27FC236}">
                  <a16:creationId xmlns:a16="http://schemas.microsoft.com/office/drawing/2014/main" id="{F3275825-F5E1-480B-A1C2-3D517E774F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5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4" name="Line 845">
              <a:extLst>
                <a:ext uri="{FF2B5EF4-FFF2-40B4-BE49-F238E27FC236}">
                  <a16:creationId xmlns:a16="http://schemas.microsoft.com/office/drawing/2014/main" id="{874079EF-1780-4F44-96F4-B7975E6A3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90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5" name="Line 846">
              <a:extLst>
                <a:ext uri="{FF2B5EF4-FFF2-40B4-BE49-F238E27FC236}">
                  <a16:creationId xmlns:a16="http://schemas.microsoft.com/office/drawing/2014/main" id="{BF8F6912-013B-421C-A6AE-714D55D6A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621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6" name="Line 847">
              <a:extLst>
                <a:ext uri="{FF2B5EF4-FFF2-40B4-BE49-F238E27FC236}">
                  <a16:creationId xmlns:a16="http://schemas.microsoft.com/office/drawing/2014/main" id="{BE70914E-54A3-4FEC-ABCC-2F98E6A0F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65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7" name="Line 848">
              <a:extLst>
                <a:ext uri="{FF2B5EF4-FFF2-40B4-BE49-F238E27FC236}">
                  <a16:creationId xmlns:a16="http://schemas.microsoft.com/office/drawing/2014/main" id="{1015BCD3-306A-48CE-BC22-0128CED26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683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8" name="Line 849">
              <a:extLst>
                <a:ext uri="{FF2B5EF4-FFF2-40B4-BE49-F238E27FC236}">
                  <a16:creationId xmlns:a16="http://schemas.microsoft.com/office/drawing/2014/main" id="{A6A9CE7D-4F46-4AF9-B450-EAA64BCAA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900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39" name="Line 850">
              <a:extLst>
                <a:ext uri="{FF2B5EF4-FFF2-40B4-BE49-F238E27FC236}">
                  <a16:creationId xmlns:a16="http://schemas.microsoft.com/office/drawing/2014/main" id="{CBD5F6E7-85B0-4889-BBFD-D35CFA105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931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0" name="Line 851">
              <a:extLst>
                <a:ext uri="{FF2B5EF4-FFF2-40B4-BE49-F238E27FC236}">
                  <a16:creationId xmlns:a16="http://schemas.microsoft.com/office/drawing/2014/main" id="{AC6D1DC4-CC64-444D-A7F6-F0D549DED5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962"/>
              <a:ext cx="0" cy="1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1" name="Line 852">
              <a:extLst>
                <a:ext uri="{FF2B5EF4-FFF2-40B4-BE49-F238E27FC236}">
                  <a16:creationId xmlns:a16="http://schemas.microsoft.com/office/drawing/2014/main" id="{5940A7EA-384C-47A1-A232-D3228B00E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998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2" name="Line 853">
              <a:extLst>
                <a:ext uri="{FF2B5EF4-FFF2-40B4-BE49-F238E27FC236}">
                  <a16:creationId xmlns:a16="http://schemas.microsoft.com/office/drawing/2014/main" id="{679F52E0-0C03-4F68-B77A-5EDA981F7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4029"/>
              <a:ext cx="0" cy="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3" name="Line 854">
              <a:extLst>
                <a:ext uri="{FF2B5EF4-FFF2-40B4-BE49-F238E27FC236}">
                  <a16:creationId xmlns:a16="http://schemas.microsoft.com/office/drawing/2014/main" id="{74EB17AA-A759-4D91-8305-5849E22D1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925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4" name="Line 855">
              <a:extLst>
                <a:ext uri="{FF2B5EF4-FFF2-40B4-BE49-F238E27FC236}">
                  <a16:creationId xmlns:a16="http://schemas.microsoft.com/office/drawing/2014/main" id="{886CBF24-0F3E-4D06-B39C-A13F16FF8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956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5" name="Line 856">
              <a:extLst>
                <a:ext uri="{FF2B5EF4-FFF2-40B4-BE49-F238E27FC236}">
                  <a16:creationId xmlns:a16="http://schemas.microsoft.com/office/drawing/2014/main" id="{E89C2A7E-A995-493F-937C-15C3C3CF5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3987"/>
              <a:ext cx="0" cy="1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6" name="Line 857">
              <a:extLst>
                <a:ext uri="{FF2B5EF4-FFF2-40B4-BE49-F238E27FC236}">
                  <a16:creationId xmlns:a16="http://schemas.microsoft.com/office/drawing/2014/main" id="{4504428A-FDB4-4F58-A9F3-6BCF437C9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4023"/>
              <a:ext cx="0" cy="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7" name="Oval 858">
              <a:extLst>
                <a:ext uri="{FF2B5EF4-FFF2-40B4-BE49-F238E27FC236}">
                  <a16:creationId xmlns:a16="http://schemas.microsoft.com/office/drawing/2014/main" id="{AA9E52CC-7ED3-4440-9755-3EC5D2BD4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" y="2394"/>
              <a:ext cx="57" cy="57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8" name="Freeform 859">
              <a:extLst>
                <a:ext uri="{FF2B5EF4-FFF2-40B4-BE49-F238E27FC236}">
                  <a16:creationId xmlns:a16="http://schemas.microsoft.com/office/drawing/2014/main" id="{16F7732E-4757-4616-B223-79AAB56672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1" y="2389"/>
              <a:ext cx="72" cy="67"/>
            </a:xfrm>
            <a:custGeom>
              <a:avLst/>
              <a:gdLst>
                <a:gd name="T0" fmla="*/ 370 w 14"/>
                <a:gd name="T1" fmla="*/ 160 h 13"/>
                <a:gd name="T2" fmla="*/ 293 w 14"/>
                <a:gd name="T3" fmla="*/ 160 h 13"/>
                <a:gd name="T4" fmla="*/ 370 w 14"/>
                <a:gd name="T5" fmla="*/ 160 h 13"/>
                <a:gd name="T6" fmla="*/ 262 w 14"/>
                <a:gd name="T7" fmla="*/ 108 h 13"/>
                <a:gd name="T8" fmla="*/ 370 w 14"/>
                <a:gd name="T9" fmla="*/ 160 h 13"/>
                <a:gd name="T10" fmla="*/ 262 w 14"/>
                <a:gd name="T11" fmla="*/ 108 h 13"/>
                <a:gd name="T12" fmla="*/ 262 w 14"/>
                <a:gd name="T13" fmla="*/ 108 h 13"/>
                <a:gd name="T14" fmla="*/ 185 w 14"/>
                <a:gd name="T15" fmla="*/ 0 h 13"/>
                <a:gd name="T16" fmla="*/ 262 w 14"/>
                <a:gd name="T17" fmla="*/ 108 h 13"/>
                <a:gd name="T18" fmla="*/ 185 w 14"/>
                <a:gd name="T19" fmla="*/ 0 h 13"/>
                <a:gd name="T20" fmla="*/ 185 w 14"/>
                <a:gd name="T21" fmla="*/ 52 h 13"/>
                <a:gd name="T22" fmla="*/ 185 w 14"/>
                <a:gd name="T23" fmla="*/ 0 h 13"/>
                <a:gd name="T24" fmla="*/ 185 w 14"/>
                <a:gd name="T25" fmla="*/ 0 h 13"/>
                <a:gd name="T26" fmla="*/ 185 w 14"/>
                <a:gd name="T27" fmla="*/ 52 h 13"/>
                <a:gd name="T28" fmla="*/ 185 w 14"/>
                <a:gd name="T29" fmla="*/ 0 h 13"/>
                <a:gd name="T30" fmla="*/ 108 w 14"/>
                <a:gd name="T31" fmla="*/ 108 h 13"/>
                <a:gd name="T32" fmla="*/ 185 w 14"/>
                <a:gd name="T33" fmla="*/ 0 h 13"/>
                <a:gd name="T34" fmla="*/ 0 w 14"/>
                <a:gd name="T35" fmla="*/ 160 h 13"/>
                <a:gd name="T36" fmla="*/ 108 w 14"/>
                <a:gd name="T37" fmla="*/ 108 h 13"/>
                <a:gd name="T38" fmla="*/ 0 w 14"/>
                <a:gd name="T39" fmla="*/ 160 h 13"/>
                <a:gd name="T40" fmla="*/ 77 w 14"/>
                <a:gd name="T41" fmla="*/ 160 h 13"/>
                <a:gd name="T42" fmla="*/ 0 w 14"/>
                <a:gd name="T43" fmla="*/ 160 h 13"/>
                <a:gd name="T44" fmla="*/ 0 w 14"/>
                <a:gd name="T45" fmla="*/ 160 h 13"/>
                <a:gd name="T46" fmla="*/ 77 w 14"/>
                <a:gd name="T47" fmla="*/ 160 h 13"/>
                <a:gd name="T48" fmla="*/ 0 w 14"/>
                <a:gd name="T49" fmla="*/ 160 h 13"/>
                <a:gd name="T50" fmla="*/ 108 w 14"/>
                <a:gd name="T51" fmla="*/ 237 h 13"/>
                <a:gd name="T52" fmla="*/ 0 w 14"/>
                <a:gd name="T53" fmla="*/ 160 h 13"/>
                <a:gd name="T54" fmla="*/ 185 w 14"/>
                <a:gd name="T55" fmla="*/ 345 h 13"/>
                <a:gd name="T56" fmla="*/ 108 w 14"/>
                <a:gd name="T57" fmla="*/ 237 h 13"/>
                <a:gd name="T58" fmla="*/ 185 w 14"/>
                <a:gd name="T59" fmla="*/ 345 h 13"/>
                <a:gd name="T60" fmla="*/ 185 w 14"/>
                <a:gd name="T61" fmla="*/ 268 h 13"/>
                <a:gd name="T62" fmla="*/ 185 w 14"/>
                <a:gd name="T63" fmla="*/ 345 h 13"/>
                <a:gd name="T64" fmla="*/ 185 w 14"/>
                <a:gd name="T65" fmla="*/ 345 h 13"/>
                <a:gd name="T66" fmla="*/ 185 w 14"/>
                <a:gd name="T67" fmla="*/ 268 h 13"/>
                <a:gd name="T68" fmla="*/ 185 w 14"/>
                <a:gd name="T69" fmla="*/ 345 h 13"/>
                <a:gd name="T70" fmla="*/ 262 w 14"/>
                <a:gd name="T71" fmla="*/ 237 h 13"/>
                <a:gd name="T72" fmla="*/ 185 w 14"/>
                <a:gd name="T73" fmla="*/ 345 h 13"/>
                <a:gd name="T74" fmla="*/ 370 w 14"/>
                <a:gd name="T75" fmla="*/ 160 h 13"/>
                <a:gd name="T76" fmla="*/ 262 w 14"/>
                <a:gd name="T77" fmla="*/ 237 h 13"/>
                <a:gd name="T78" fmla="*/ 370 w 14"/>
                <a:gd name="T79" fmla="*/ 160 h 13"/>
                <a:gd name="T80" fmla="*/ 293 w 14"/>
                <a:gd name="T81" fmla="*/ 160 h 13"/>
                <a:gd name="T82" fmla="*/ 370 w 14"/>
                <a:gd name="T83" fmla="*/ 160 h 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3">
                  <a:moveTo>
                    <a:pt x="14" y="6"/>
                  </a:moveTo>
                  <a:lnTo>
                    <a:pt x="14" y="6"/>
                  </a:lnTo>
                  <a:lnTo>
                    <a:pt x="11" y="6"/>
                  </a:lnTo>
                  <a:lnTo>
                    <a:pt x="14" y="6"/>
                  </a:lnTo>
                  <a:close/>
                  <a:moveTo>
                    <a:pt x="14" y="6"/>
                  </a:moveTo>
                  <a:cubicBezTo>
                    <a:pt x="14" y="4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4"/>
                    <a:pt x="11" y="5"/>
                    <a:pt x="11" y="6"/>
                  </a:cubicBezTo>
                  <a:lnTo>
                    <a:pt x="14" y="6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0"/>
                    <a:pt x="9" y="0"/>
                    <a:pt x="7" y="0"/>
                  </a:cubicBezTo>
                  <a:lnTo>
                    <a:pt x="7" y="2"/>
                  </a:lnTo>
                  <a:cubicBezTo>
                    <a:pt x="8" y="2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0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2"/>
                    <a:pt x="7" y="2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4"/>
                    <a:pt x="0" y="6"/>
                  </a:cubicBezTo>
                  <a:lnTo>
                    <a:pt x="3" y="6"/>
                  </a:lnTo>
                  <a:cubicBezTo>
                    <a:pt x="3" y="5"/>
                    <a:pt x="3" y="4"/>
                    <a:pt x="4" y="4"/>
                  </a:cubicBezTo>
                  <a:lnTo>
                    <a:pt x="2" y="2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0" y="6"/>
                  </a:lnTo>
                  <a:close/>
                  <a:moveTo>
                    <a:pt x="0" y="6"/>
                  </a:moveTo>
                  <a:cubicBezTo>
                    <a:pt x="0" y="8"/>
                    <a:pt x="1" y="10"/>
                    <a:pt x="2" y="11"/>
                  </a:cubicBezTo>
                  <a:lnTo>
                    <a:pt x="4" y="9"/>
                  </a:lnTo>
                  <a:cubicBezTo>
                    <a:pt x="3" y="9"/>
                    <a:pt x="3" y="7"/>
                    <a:pt x="3" y="6"/>
                  </a:cubicBezTo>
                  <a:lnTo>
                    <a:pt x="0" y="6"/>
                  </a:lnTo>
                  <a:close/>
                  <a:moveTo>
                    <a:pt x="2" y="11"/>
                  </a:moveTo>
                  <a:cubicBezTo>
                    <a:pt x="3" y="13"/>
                    <a:pt x="5" y="13"/>
                    <a:pt x="7" y="13"/>
                  </a:cubicBezTo>
                  <a:lnTo>
                    <a:pt x="7" y="10"/>
                  </a:lnTo>
                  <a:cubicBezTo>
                    <a:pt x="6" y="10"/>
                    <a:pt x="5" y="10"/>
                    <a:pt x="4" y="9"/>
                  </a:cubicBezTo>
                  <a:lnTo>
                    <a:pt x="2" y="11"/>
                  </a:lnTo>
                  <a:close/>
                  <a:moveTo>
                    <a:pt x="7" y="13"/>
                  </a:moveTo>
                  <a:lnTo>
                    <a:pt x="7" y="13"/>
                  </a:lnTo>
                  <a:lnTo>
                    <a:pt x="7" y="10"/>
                  </a:lnTo>
                  <a:lnTo>
                    <a:pt x="7" y="13"/>
                  </a:lnTo>
                  <a:close/>
                  <a:moveTo>
                    <a:pt x="7" y="13"/>
                  </a:moveTo>
                  <a:lnTo>
                    <a:pt x="7" y="13"/>
                  </a:lnTo>
                  <a:lnTo>
                    <a:pt x="7" y="10"/>
                  </a:lnTo>
                  <a:lnTo>
                    <a:pt x="7" y="13"/>
                  </a:lnTo>
                  <a:close/>
                  <a:moveTo>
                    <a:pt x="7" y="13"/>
                  </a:moveTo>
                  <a:cubicBezTo>
                    <a:pt x="9" y="13"/>
                    <a:pt x="11" y="13"/>
                    <a:pt x="12" y="11"/>
                  </a:cubicBezTo>
                  <a:lnTo>
                    <a:pt x="10" y="9"/>
                  </a:lnTo>
                  <a:cubicBezTo>
                    <a:pt x="9" y="10"/>
                    <a:pt x="8" y="10"/>
                    <a:pt x="7" y="10"/>
                  </a:cubicBezTo>
                  <a:lnTo>
                    <a:pt x="7" y="13"/>
                  </a:lnTo>
                  <a:close/>
                  <a:moveTo>
                    <a:pt x="12" y="11"/>
                  </a:moveTo>
                  <a:cubicBezTo>
                    <a:pt x="13" y="10"/>
                    <a:pt x="14" y="8"/>
                    <a:pt x="14" y="6"/>
                  </a:cubicBezTo>
                  <a:lnTo>
                    <a:pt x="11" y="6"/>
                  </a:lnTo>
                  <a:cubicBezTo>
                    <a:pt x="11" y="7"/>
                    <a:pt x="11" y="9"/>
                    <a:pt x="10" y="9"/>
                  </a:cubicBezTo>
                  <a:lnTo>
                    <a:pt x="12" y="11"/>
                  </a:lnTo>
                  <a:close/>
                  <a:moveTo>
                    <a:pt x="14" y="6"/>
                  </a:moveTo>
                  <a:lnTo>
                    <a:pt x="14" y="6"/>
                  </a:lnTo>
                  <a:lnTo>
                    <a:pt x="11" y="6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49" name="Oval 860">
              <a:extLst>
                <a:ext uri="{FF2B5EF4-FFF2-40B4-BE49-F238E27FC236}">
                  <a16:creationId xmlns:a16="http://schemas.microsoft.com/office/drawing/2014/main" id="{CD3211B8-0662-4B51-A4DE-589CC4087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7" y="2822"/>
              <a:ext cx="52" cy="57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550" name="Freeform 861">
              <a:extLst>
                <a:ext uri="{FF2B5EF4-FFF2-40B4-BE49-F238E27FC236}">
                  <a16:creationId xmlns:a16="http://schemas.microsoft.com/office/drawing/2014/main" id="{4247BF2A-8394-4B65-A6EE-7A044DBB32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7" y="2812"/>
              <a:ext cx="72" cy="72"/>
            </a:xfrm>
            <a:custGeom>
              <a:avLst/>
              <a:gdLst>
                <a:gd name="T0" fmla="*/ 370 w 14"/>
                <a:gd name="T1" fmla="*/ 185 h 14"/>
                <a:gd name="T2" fmla="*/ 293 w 14"/>
                <a:gd name="T3" fmla="*/ 185 h 14"/>
                <a:gd name="T4" fmla="*/ 370 w 14"/>
                <a:gd name="T5" fmla="*/ 185 h 14"/>
                <a:gd name="T6" fmla="*/ 262 w 14"/>
                <a:gd name="T7" fmla="*/ 108 h 14"/>
                <a:gd name="T8" fmla="*/ 370 w 14"/>
                <a:gd name="T9" fmla="*/ 185 h 14"/>
                <a:gd name="T10" fmla="*/ 262 w 14"/>
                <a:gd name="T11" fmla="*/ 108 h 14"/>
                <a:gd name="T12" fmla="*/ 262 w 14"/>
                <a:gd name="T13" fmla="*/ 108 h 14"/>
                <a:gd name="T14" fmla="*/ 185 w 14"/>
                <a:gd name="T15" fmla="*/ 0 h 14"/>
                <a:gd name="T16" fmla="*/ 262 w 14"/>
                <a:gd name="T17" fmla="*/ 108 h 14"/>
                <a:gd name="T18" fmla="*/ 185 w 14"/>
                <a:gd name="T19" fmla="*/ 0 h 14"/>
                <a:gd name="T20" fmla="*/ 185 w 14"/>
                <a:gd name="T21" fmla="*/ 77 h 14"/>
                <a:gd name="T22" fmla="*/ 185 w 14"/>
                <a:gd name="T23" fmla="*/ 0 h 14"/>
                <a:gd name="T24" fmla="*/ 185 w 14"/>
                <a:gd name="T25" fmla="*/ 0 h 14"/>
                <a:gd name="T26" fmla="*/ 185 w 14"/>
                <a:gd name="T27" fmla="*/ 77 h 14"/>
                <a:gd name="T28" fmla="*/ 185 w 14"/>
                <a:gd name="T29" fmla="*/ 0 h 14"/>
                <a:gd name="T30" fmla="*/ 108 w 14"/>
                <a:gd name="T31" fmla="*/ 108 h 14"/>
                <a:gd name="T32" fmla="*/ 185 w 14"/>
                <a:gd name="T33" fmla="*/ 0 h 14"/>
                <a:gd name="T34" fmla="*/ 0 w 14"/>
                <a:gd name="T35" fmla="*/ 185 h 14"/>
                <a:gd name="T36" fmla="*/ 108 w 14"/>
                <a:gd name="T37" fmla="*/ 108 h 14"/>
                <a:gd name="T38" fmla="*/ 0 w 14"/>
                <a:gd name="T39" fmla="*/ 185 h 14"/>
                <a:gd name="T40" fmla="*/ 77 w 14"/>
                <a:gd name="T41" fmla="*/ 185 h 14"/>
                <a:gd name="T42" fmla="*/ 0 w 14"/>
                <a:gd name="T43" fmla="*/ 185 h 14"/>
                <a:gd name="T44" fmla="*/ 0 w 14"/>
                <a:gd name="T45" fmla="*/ 185 h 14"/>
                <a:gd name="T46" fmla="*/ 77 w 14"/>
                <a:gd name="T47" fmla="*/ 185 h 14"/>
                <a:gd name="T48" fmla="*/ 0 w 14"/>
                <a:gd name="T49" fmla="*/ 185 h 14"/>
                <a:gd name="T50" fmla="*/ 108 w 14"/>
                <a:gd name="T51" fmla="*/ 262 h 14"/>
                <a:gd name="T52" fmla="*/ 0 w 14"/>
                <a:gd name="T53" fmla="*/ 185 h 14"/>
                <a:gd name="T54" fmla="*/ 185 w 14"/>
                <a:gd name="T55" fmla="*/ 370 h 14"/>
                <a:gd name="T56" fmla="*/ 108 w 14"/>
                <a:gd name="T57" fmla="*/ 262 h 14"/>
                <a:gd name="T58" fmla="*/ 185 w 14"/>
                <a:gd name="T59" fmla="*/ 370 h 14"/>
                <a:gd name="T60" fmla="*/ 185 w 14"/>
                <a:gd name="T61" fmla="*/ 293 h 14"/>
                <a:gd name="T62" fmla="*/ 185 w 14"/>
                <a:gd name="T63" fmla="*/ 370 h 14"/>
                <a:gd name="T64" fmla="*/ 185 w 14"/>
                <a:gd name="T65" fmla="*/ 370 h 14"/>
                <a:gd name="T66" fmla="*/ 185 w 14"/>
                <a:gd name="T67" fmla="*/ 293 h 14"/>
                <a:gd name="T68" fmla="*/ 185 w 14"/>
                <a:gd name="T69" fmla="*/ 370 h 14"/>
                <a:gd name="T70" fmla="*/ 262 w 14"/>
                <a:gd name="T71" fmla="*/ 262 h 14"/>
                <a:gd name="T72" fmla="*/ 185 w 14"/>
                <a:gd name="T73" fmla="*/ 370 h 14"/>
                <a:gd name="T74" fmla="*/ 370 w 14"/>
                <a:gd name="T75" fmla="*/ 185 h 14"/>
                <a:gd name="T76" fmla="*/ 262 w 14"/>
                <a:gd name="T77" fmla="*/ 262 h 14"/>
                <a:gd name="T78" fmla="*/ 370 w 14"/>
                <a:gd name="T79" fmla="*/ 185 h 14"/>
                <a:gd name="T80" fmla="*/ 293 w 14"/>
                <a:gd name="T81" fmla="*/ 185 h 14"/>
                <a:gd name="T82" fmla="*/ 370 w 14"/>
                <a:gd name="T83" fmla="*/ 185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4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4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4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4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7119" name="Oval 862">
            <a:extLst>
              <a:ext uri="{FF2B5EF4-FFF2-40B4-BE49-F238E27FC236}">
                <a16:creationId xmlns:a16="http://schemas.microsoft.com/office/drawing/2014/main" id="{5F7F0191-3A25-42D1-9301-EF337C4A2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2282825"/>
            <a:ext cx="55562" cy="55563"/>
          </a:xfrm>
          <a:prstGeom prst="ellipse">
            <a:avLst/>
          </a:prstGeom>
          <a:solidFill>
            <a:srgbClr val="2428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120" name="Freeform 863">
            <a:extLst>
              <a:ext uri="{FF2B5EF4-FFF2-40B4-BE49-F238E27FC236}">
                <a16:creationId xmlns:a16="http://schemas.microsoft.com/office/drawing/2014/main" id="{2BB3BB0E-794E-40CB-8FA2-ABC20460668E}"/>
              </a:ext>
            </a:extLst>
          </p:cNvPr>
          <p:cNvSpPr>
            <a:spLocks/>
          </p:cNvSpPr>
          <p:nvPr/>
        </p:nvSpPr>
        <p:spPr bwMode="auto">
          <a:xfrm>
            <a:off x="1660525" y="2779713"/>
            <a:ext cx="42863" cy="336550"/>
          </a:xfrm>
          <a:custGeom>
            <a:avLst/>
            <a:gdLst>
              <a:gd name="T0" fmla="*/ 68047394 w 9"/>
              <a:gd name="T1" fmla="*/ 0 h 14"/>
              <a:gd name="T2" fmla="*/ 204137419 w 9"/>
              <a:gd name="T3" fmla="*/ 2147483646 h 14"/>
              <a:gd name="T4" fmla="*/ 136090025 w 9"/>
              <a:gd name="T5" fmla="*/ 2147483646 h 14"/>
              <a:gd name="T6" fmla="*/ 0 w 9"/>
              <a:gd name="T7" fmla="*/ 577880389 h 14"/>
              <a:gd name="T8" fmla="*/ 68047394 w 9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" h="14">
                <a:moveTo>
                  <a:pt x="3" y="0"/>
                </a:moveTo>
                <a:lnTo>
                  <a:pt x="9" y="13"/>
                </a:lnTo>
                <a:lnTo>
                  <a:pt x="6" y="14"/>
                </a:lnTo>
                <a:lnTo>
                  <a:pt x="0" y="1"/>
                </a:lnTo>
                <a:lnTo>
                  <a:pt x="3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7121" name="Group 864">
            <a:extLst>
              <a:ext uri="{FF2B5EF4-FFF2-40B4-BE49-F238E27FC236}">
                <a16:creationId xmlns:a16="http://schemas.microsoft.com/office/drawing/2014/main" id="{87B027EB-B189-4DE5-9BCC-81B3DF423155}"/>
              </a:ext>
            </a:extLst>
          </p:cNvPr>
          <p:cNvGrpSpPr>
            <a:grpSpLocks/>
          </p:cNvGrpSpPr>
          <p:nvPr/>
        </p:nvGrpSpPr>
        <p:grpSpPr bwMode="auto">
          <a:xfrm>
            <a:off x="1365250" y="3079750"/>
            <a:ext cx="685800" cy="627063"/>
            <a:chOff x="746" y="2684"/>
            <a:chExt cx="468" cy="428"/>
          </a:xfrm>
        </p:grpSpPr>
        <p:sp>
          <p:nvSpPr>
            <p:cNvPr id="47176" name="Freeform 865">
              <a:extLst>
                <a:ext uri="{FF2B5EF4-FFF2-40B4-BE49-F238E27FC236}">
                  <a16:creationId xmlns:a16="http://schemas.microsoft.com/office/drawing/2014/main" id="{2B9ADA09-6394-4345-B96E-5ACFB681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2975"/>
              <a:ext cx="57" cy="18"/>
            </a:xfrm>
            <a:custGeom>
              <a:avLst/>
              <a:gdLst>
                <a:gd name="T0" fmla="*/ 464 w 7"/>
                <a:gd name="T1" fmla="*/ 81 h 2"/>
                <a:gd name="T2" fmla="*/ 399 w 7"/>
                <a:gd name="T3" fmla="*/ 0 h 2"/>
                <a:gd name="T4" fmla="*/ 0 w 7"/>
                <a:gd name="T5" fmla="*/ 0 h 2"/>
                <a:gd name="T6" fmla="*/ 0 w 7"/>
                <a:gd name="T7" fmla="*/ 162 h 2"/>
                <a:gd name="T8" fmla="*/ 399 w 7"/>
                <a:gd name="T9" fmla="*/ 162 h 2"/>
                <a:gd name="T10" fmla="*/ 464 w 7"/>
                <a:gd name="T11" fmla="*/ 81 h 2"/>
                <a:gd name="T12" fmla="*/ 399 w 7"/>
                <a:gd name="T13" fmla="*/ 162 h 2"/>
                <a:gd name="T14" fmla="*/ 464 w 7"/>
                <a:gd name="T15" fmla="*/ 162 h 2"/>
                <a:gd name="T16" fmla="*/ 464 w 7"/>
                <a:gd name="T17" fmla="*/ 81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7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77" name="Freeform 866">
              <a:extLst>
                <a:ext uri="{FF2B5EF4-FFF2-40B4-BE49-F238E27FC236}">
                  <a16:creationId xmlns:a16="http://schemas.microsoft.com/office/drawing/2014/main" id="{D7DB85F5-E125-4678-9654-16D383259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754"/>
              <a:ext cx="16" cy="229"/>
            </a:xfrm>
            <a:custGeom>
              <a:avLst/>
              <a:gdLst>
                <a:gd name="T0" fmla="*/ 64 w 2"/>
                <a:gd name="T1" fmla="*/ 0 h 26"/>
                <a:gd name="T2" fmla="*/ 0 w 2"/>
                <a:gd name="T3" fmla="*/ 79 h 26"/>
                <a:gd name="T4" fmla="*/ 0 w 2"/>
                <a:gd name="T5" fmla="*/ 2017 h 26"/>
                <a:gd name="T6" fmla="*/ 128 w 2"/>
                <a:gd name="T7" fmla="*/ 2017 h 26"/>
                <a:gd name="T8" fmla="*/ 128 w 2"/>
                <a:gd name="T9" fmla="*/ 79 h 26"/>
                <a:gd name="T10" fmla="*/ 64 w 2"/>
                <a:gd name="T11" fmla="*/ 0 h 26"/>
                <a:gd name="T12" fmla="*/ 64 w 2"/>
                <a:gd name="T13" fmla="*/ 0 h 26"/>
                <a:gd name="T14" fmla="*/ 0 w 2"/>
                <a:gd name="T15" fmla="*/ 0 h 26"/>
                <a:gd name="T16" fmla="*/ 0 w 2"/>
                <a:gd name="T17" fmla="*/ 79 h 26"/>
                <a:gd name="T18" fmla="*/ 64 w 2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6">
                  <a:moveTo>
                    <a:pt x="1" y="0"/>
                  </a:moveTo>
                  <a:lnTo>
                    <a:pt x="0" y="1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78" name="Freeform 867">
              <a:extLst>
                <a:ext uri="{FF2B5EF4-FFF2-40B4-BE49-F238E27FC236}">
                  <a16:creationId xmlns:a16="http://schemas.microsoft.com/office/drawing/2014/main" id="{272930E3-E27E-48A9-9002-6F6EE294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" y="2754"/>
              <a:ext cx="80" cy="26"/>
            </a:xfrm>
            <a:custGeom>
              <a:avLst/>
              <a:gdLst>
                <a:gd name="T0" fmla="*/ 640 w 10"/>
                <a:gd name="T1" fmla="*/ 78 h 3"/>
                <a:gd name="T2" fmla="*/ 576 w 10"/>
                <a:gd name="T3" fmla="*/ 0 h 3"/>
                <a:gd name="T4" fmla="*/ 0 w 10"/>
                <a:gd name="T5" fmla="*/ 0 h 3"/>
                <a:gd name="T6" fmla="*/ 0 w 10"/>
                <a:gd name="T7" fmla="*/ 225 h 3"/>
                <a:gd name="T8" fmla="*/ 576 w 10"/>
                <a:gd name="T9" fmla="*/ 225 h 3"/>
                <a:gd name="T10" fmla="*/ 640 w 10"/>
                <a:gd name="T11" fmla="*/ 78 h 3"/>
                <a:gd name="T12" fmla="*/ 640 w 10"/>
                <a:gd name="T13" fmla="*/ 78 h 3"/>
                <a:gd name="T14" fmla="*/ 640 w 10"/>
                <a:gd name="T15" fmla="*/ 0 h 3"/>
                <a:gd name="T16" fmla="*/ 576 w 10"/>
                <a:gd name="T17" fmla="*/ 0 h 3"/>
                <a:gd name="T18" fmla="*/ 640 w 10"/>
                <a:gd name="T19" fmla="*/ 78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79" name="Freeform 868">
              <a:extLst>
                <a:ext uri="{FF2B5EF4-FFF2-40B4-BE49-F238E27FC236}">
                  <a16:creationId xmlns:a16="http://schemas.microsoft.com/office/drawing/2014/main" id="{0040AE25-D586-4F51-98ED-A334EE84D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" y="2764"/>
              <a:ext cx="16" cy="123"/>
            </a:xfrm>
            <a:custGeom>
              <a:avLst/>
              <a:gdLst>
                <a:gd name="T0" fmla="*/ 64 w 2"/>
                <a:gd name="T1" fmla="*/ 1081 h 14"/>
                <a:gd name="T2" fmla="*/ 128 w 2"/>
                <a:gd name="T3" fmla="*/ 1002 h 14"/>
                <a:gd name="T4" fmla="*/ 128 w 2"/>
                <a:gd name="T5" fmla="*/ 0 h 14"/>
                <a:gd name="T6" fmla="*/ 0 w 2"/>
                <a:gd name="T7" fmla="*/ 0 h 14"/>
                <a:gd name="T8" fmla="*/ 0 w 2"/>
                <a:gd name="T9" fmla="*/ 1002 h 14"/>
                <a:gd name="T10" fmla="*/ 64 w 2"/>
                <a:gd name="T11" fmla="*/ 1081 h 14"/>
                <a:gd name="T12" fmla="*/ 0 w 2"/>
                <a:gd name="T13" fmla="*/ 1002 h 14"/>
                <a:gd name="T14" fmla="*/ 0 w 2"/>
                <a:gd name="T15" fmla="*/ 1081 h 14"/>
                <a:gd name="T16" fmla="*/ 64 w 2"/>
                <a:gd name="T17" fmla="*/ 1081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" h="14">
                  <a:moveTo>
                    <a:pt x="1" y="14"/>
                  </a:moveTo>
                  <a:lnTo>
                    <a:pt x="2" y="1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0" name="Freeform 869">
              <a:extLst>
                <a:ext uri="{FF2B5EF4-FFF2-40B4-BE49-F238E27FC236}">
                  <a16:creationId xmlns:a16="http://schemas.microsoft.com/office/drawing/2014/main" id="{093FA63C-904A-4279-BC55-B0CF657F4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" y="2869"/>
              <a:ext cx="83" cy="18"/>
            </a:xfrm>
            <a:custGeom>
              <a:avLst/>
              <a:gdLst>
                <a:gd name="T0" fmla="*/ 689 w 10"/>
                <a:gd name="T1" fmla="*/ 81 h 2"/>
                <a:gd name="T2" fmla="*/ 548 w 10"/>
                <a:gd name="T3" fmla="*/ 0 h 2"/>
                <a:gd name="T4" fmla="*/ 0 w 10"/>
                <a:gd name="T5" fmla="*/ 0 h 2"/>
                <a:gd name="T6" fmla="*/ 0 w 10"/>
                <a:gd name="T7" fmla="*/ 162 h 2"/>
                <a:gd name="T8" fmla="*/ 548 w 10"/>
                <a:gd name="T9" fmla="*/ 162 h 2"/>
                <a:gd name="T10" fmla="*/ 689 w 10"/>
                <a:gd name="T11" fmla="*/ 81 h 2"/>
                <a:gd name="T12" fmla="*/ 689 w 10"/>
                <a:gd name="T13" fmla="*/ 81 h 2"/>
                <a:gd name="T14" fmla="*/ 689 w 10"/>
                <a:gd name="T15" fmla="*/ 0 h 2"/>
                <a:gd name="T16" fmla="*/ 548 w 10"/>
                <a:gd name="T17" fmla="*/ 0 h 2"/>
                <a:gd name="T18" fmla="*/ 689 w 10"/>
                <a:gd name="T19" fmla="*/ 81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10" y="1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8" y="2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1" name="Freeform 870">
              <a:extLst>
                <a:ext uri="{FF2B5EF4-FFF2-40B4-BE49-F238E27FC236}">
                  <a16:creationId xmlns:a16="http://schemas.microsoft.com/office/drawing/2014/main" id="{8969D8DE-5F6F-45D0-BA14-66CEBFF6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877"/>
              <a:ext cx="26" cy="116"/>
            </a:xfrm>
            <a:custGeom>
              <a:avLst/>
              <a:gdLst>
                <a:gd name="T0" fmla="*/ 78 w 3"/>
                <a:gd name="T1" fmla="*/ 1035 h 13"/>
                <a:gd name="T2" fmla="*/ 225 w 3"/>
                <a:gd name="T3" fmla="*/ 955 h 13"/>
                <a:gd name="T4" fmla="*/ 225 w 3"/>
                <a:gd name="T5" fmla="*/ 0 h 13"/>
                <a:gd name="T6" fmla="*/ 0 w 3"/>
                <a:gd name="T7" fmla="*/ 0 h 13"/>
                <a:gd name="T8" fmla="*/ 0 w 3"/>
                <a:gd name="T9" fmla="*/ 955 h 13"/>
                <a:gd name="T10" fmla="*/ 78 w 3"/>
                <a:gd name="T11" fmla="*/ 1035 h 13"/>
                <a:gd name="T12" fmla="*/ 0 w 3"/>
                <a:gd name="T13" fmla="*/ 955 h 13"/>
                <a:gd name="T14" fmla="*/ 0 w 3"/>
                <a:gd name="T15" fmla="*/ 1035 h 13"/>
                <a:gd name="T16" fmla="*/ 78 w 3"/>
                <a:gd name="T17" fmla="*/ 1035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lnTo>
                    <a:pt x="3" y="1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2" name="Rectangle 871">
              <a:extLst>
                <a:ext uri="{FF2B5EF4-FFF2-40B4-BE49-F238E27FC236}">
                  <a16:creationId xmlns:a16="http://schemas.microsoft.com/office/drawing/2014/main" id="{1F216568-FE0A-4EF1-8B17-669CC67B0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2975"/>
              <a:ext cx="48" cy="18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3" name="Freeform 872">
              <a:extLst>
                <a:ext uri="{FF2B5EF4-FFF2-40B4-BE49-F238E27FC236}">
                  <a16:creationId xmlns:a16="http://schemas.microsoft.com/office/drawing/2014/main" id="{AE67BC38-E0BB-4FD9-B34F-598C7262D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2975"/>
              <a:ext cx="57" cy="18"/>
            </a:xfrm>
            <a:custGeom>
              <a:avLst/>
              <a:gdLst>
                <a:gd name="T0" fmla="*/ 464 w 7"/>
                <a:gd name="T1" fmla="*/ 81 h 2"/>
                <a:gd name="T2" fmla="*/ 399 w 7"/>
                <a:gd name="T3" fmla="*/ 0 h 2"/>
                <a:gd name="T4" fmla="*/ 0 w 7"/>
                <a:gd name="T5" fmla="*/ 0 h 2"/>
                <a:gd name="T6" fmla="*/ 0 w 7"/>
                <a:gd name="T7" fmla="*/ 162 h 2"/>
                <a:gd name="T8" fmla="*/ 399 w 7"/>
                <a:gd name="T9" fmla="*/ 162 h 2"/>
                <a:gd name="T10" fmla="*/ 464 w 7"/>
                <a:gd name="T11" fmla="*/ 81 h 2"/>
                <a:gd name="T12" fmla="*/ 399 w 7"/>
                <a:gd name="T13" fmla="*/ 162 h 2"/>
                <a:gd name="T14" fmla="*/ 464 w 7"/>
                <a:gd name="T15" fmla="*/ 162 h 2"/>
                <a:gd name="T16" fmla="*/ 464 w 7"/>
                <a:gd name="T17" fmla="*/ 81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7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4" name="Freeform 873">
              <a:extLst>
                <a:ext uri="{FF2B5EF4-FFF2-40B4-BE49-F238E27FC236}">
                  <a16:creationId xmlns:a16="http://schemas.microsoft.com/office/drawing/2014/main" id="{1CABC38E-930B-4A8A-A815-F8830605B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754"/>
              <a:ext cx="16" cy="229"/>
            </a:xfrm>
            <a:custGeom>
              <a:avLst/>
              <a:gdLst>
                <a:gd name="T0" fmla="*/ 64 w 2"/>
                <a:gd name="T1" fmla="*/ 0 h 26"/>
                <a:gd name="T2" fmla="*/ 0 w 2"/>
                <a:gd name="T3" fmla="*/ 79 h 26"/>
                <a:gd name="T4" fmla="*/ 0 w 2"/>
                <a:gd name="T5" fmla="*/ 2017 h 26"/>
                <a:gd name="T6" fmla="*/ 128 w 2"/>
                <a:gd name="T7" fmla="*/ 2017 h 26"/>
                <a:gd name="T8" fmla="*/ 128 w 2"/>
                <a:gd name="T9" fmla="*/ 79 h 26"/>
                <a:gd name="T10" fmla="*/ 64 w 2"/>
                <a:gd name="T11" fmla="*/ 0 h 26"/>
                <a:gd name="T12" fmla="*/ 64 w 2"/>
                <a:gd name="T13" fmla="*/ 0 h 26"/>
                <a:gd name="T14" fmla="*/ 0 w 2"/>
                <a:gd name="T15" fmla="*/ 0 h 26"/>
                <a:gd name="T16" fmla="*/ 0 w 2"/>
                <a:gd name="T17" fmla="*/ 79 h 26"/>
                <a:gd name="T18" fmla="*/ 64 w 2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6">
                  <a:moveTo>
                    <a:pt x="1" y="0"/>
                  </a:moveTo>
                  <a:lnTo>
                    <a:pt x="0" y="1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5" name="Freeform 874">
              <a:extLst>
                <a:ext uri="{FF2B5EF4-FFF2-40B4-BE49-F238E27FC236}">
                  <a16:creationId xmlns:a16="http://schemas.microsoft.com/office/drawing/2014/main" id="{7D283DAE-D2D2-42EC-9F18-18C69A9AE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" y="2754"/>
              <a:ext cx="80" cy="26"/>
            </a:xfrm>
            <a:custGeom>
              <a:avLst/>
              <a:gdLst>
                <a:gd name="T0" fmla="*/ 640 w 10"/>
                <a:gd name="T1" fmla="*/ 78 h 3"/>
                <a:gd name="T2" fmla="*/ 576 w 10"/>
                <a:gd name="T3" fmla="*/ 0 h 3"/>
                <a:gd name="T4" fmla="*/ 0 w 10"/>
                <a:gd name="T5" fmla="*/ 0 h 3"/>
                <a:gd name="T6" fmla="*/ 0 w 10"/>
                <a:gd name="T7" fmla="*/ 225 h 3"/>
                <a:gd name="T8" fmla="*/ 576 w 10"/>
                <a:gd name="T9" fmla="*/ 225 h 3"/>
                <a:gd name="T10" fmla="*/ 640 w 10"/>
                <a:gd name="T11" fmla="*/ 78 h 3"/>
                <a:gd name="T12" fmla="*/ 640 w 10"/>
                <a:gd name="T13" fmla="*/ 78 h 3"/>
                <a:gd name="T14" fmla="*/ 640 w 10"/>
                <a:gd name="T15" fmla="*/ 0 h 3"/>
                <a:gd name="T16" fmla="*/ 576 w 10"/>
                <a:gd name="T17" fmla="*/ 0 h 3"/>
                <a:gd name="T18" fmla="*/ 640 w 10"/>
                <a:gd name="T19" fmla="*/ 78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6" name="Freeform 875">
              <a:extLst>
                <a:ext uri="{FF2B5EF4-FFF2-40B4-BE49-F238E27FC236}">
                  <a16:creationId xmlns:a16="http://schemas.microsoft.com/office/drawing/2014/main" id="{3BA4BD8F-6C40-4D29-B949-4B1120FD6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" y="2764"/>
              <a:ext cx="16" cy="123"/>
            </a:xfrm>
            <a:custGeom>
              <a:avLst/>
              <a:gdLst>
                <a:gd name="T0" fmla="*/ 64 w 2"/>
                <a:gd name="T1" fmla="*/ 1081 h 14"/>
                <a:gd name="T2" fmla="*/ 128 w 2"/>
                <a:gd name="T3" fmla="*/ 1002 h 14"/>
                <a:gd name="T4" fmla="*/ 128 w 2"/>
                <a:gd name="T5" fmla="*/ 0 h 14"/>
                <a:gd name="T6" fmla="*/ 0 w 2"/>
                <a:gd name="T7" fmla="*/ 0 h 14"/>
                <a:gd name="T8" fmla="*/ 0 w 2"/>
                <a:gd name="T9" fmla="*/ 1002 h 14"/>
                <a:gd name="T10" fmla="*/ 64 w 2"/>
                <a:gd name="T11" fmla="*/ 1081 h 14"/>
                <a:gd name="T12" fmla="*/ 0 w 2"/>
                <a:gd name="T13" fmla="*/ 1002 h 14"/>
                <a:gd name="T14" fmla="*/ 0 w 2"/>
                <a:gd name="T15" fmla="*/ 1081 h 14"/>
                <a:gd name="T16" fmla="*/ 64 w 2"/>
                <a:gd name="T17" fmla="*/ 1081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" h="14">
                  <a:moveTo>
                    <a:pt x="1" y="14"/>
                  </a:moveTo>
                  <a:lnTo>
                    <a:pt x="2" y="1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7" name="Freeform 876">
              <a:extLst>
                <a:ext uri="{FF2B5EF4-FFF2-40B4-BE49-F238E27FC236}">
                  <a16:creationId xmlns:a16="http://schemas.microsoft.com/office/drawing/2014/main" id="{E3302FA0-A3A4-4228-8571-519233C0E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" y="2869"/>
              <a:ext cx="83" cy="18"/>
            </a:xfrm>
            <a:custGeom>
              <a:avLst/>
              <a:gdLst>
                <a:gd name="T0" fmla="*/ 689 w 10"/>
                <a:gd name="T1" fmla="*/ 81 h 2"/>
                <a:gd name="T2" fmla="*/ 548 w 10"/>
                <a:gd name="T3" fmla="*/ 0 h 2"/>
                <a:gd name="T4" fmla="*/ 0 w 10"/>
                <a:gd name="T5" fmla="*/ 0 h 2"/>
                <a:gd name="T6" fmla="*/ 0 w 10"/>
                <a:gd name="T7" fmla="*/ 162 h 2"/>
                <a:gd name="T8" fmla="*/ 548 w 10"/>
                <a:gd name="T9" fmla="*/ 162 h 2"/>
                <a:gd name="T10" fmla="*/ 689 w 10"/>
                <a:gd name="T11" fmla="*/ 81 h 2"/>
                <a:gd name="T12" fmla="*/ 689 w 10"/>
                <a:gd name="T13" fmla="*/ 81 h 2"/>
                <a:gd name="T14" fmla="*/ 689 w 10"/>
                <a:gd name="T15" fmla="*/ 0 h 2"/>
                <a:gd name="T16" fmla="*/ 548 w 10"/>
                <a:gd name="T17" fmla="*/ 0 h 2"/>
                <a:gd name="T18" fmla="*/ 689 w 10"/>
                <a:gd name="T19" fmla="*/ 81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10" y="1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8" y="2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8" name="Freeform 877">
              <a:extLst>
                <a:ext uri="{FF2B5EF4-FFF2-40B4-BE49-F238E27FC236}">
                  <a16:creationId xmlns:a16="http://schemas.microsoft.com/office/drawing/2014/main" id="{6BE72391-37E0-4FDA-9CAC-AE2D47AED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877"/>
              <a:ext cx="26" cy="116"/>
            </a:xfrm>
            <a:custGeom>
              <a:avLst/>
              <a:gdLst>
                <a:gd name="T0" fmla="*/ 78 w 3"/>
                <a:gd name="T1" fmla="*/ 1035 h 13"/>
                <a:gd name="T2" fmla="*/ 225 w 3"/>
                <a:gd name="T3" fmla="*/ 955 h 13"/>
                <a:gd name="T4" fmla="*/ 225 w 3"/>
                <a:gd name="T5" fmla="*/ 0 h 13"/>
                <a:gd name="T6" fmla="*/ 0 w 3"/>
                <a:gd name="T7" fmla="*/ 0 h 13"/>
                <a:gd name="T8" fmla="*/ 0 w 3"/>
                <a:gd name="T9" fmla="*/ 955 h 13"/>
                <a:gd name="T10" fmla="*/ 78 w 3"/>
                <a:gd name="T11" fmla="*/ 1035 h 13"/>
                <a:gd name="T12" fmla="*/ 0 w 3"/>
                <a:gd name="T13" fmla="*/ 955 h 13"/>
                <a:gd name="T14" fmla="*/ 0 w 3"/>
                <a:gd name="T15" fmla="*/ 1035 h 13"/>
                <a:gd name="T16" fmla="*/ 78 w 3"/>
                <a:gd name="T17" fmla="*/ 1035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lnTo>
                    <a:pt x="3" y="1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89" name="Rectangle 878">
              <a:extLst>
                <a:ext uri="{FF2B5EF4-FFF2-40B4-BE49-F238E27FC236}">
                  <a16:creationId xmlns:a16="http://schemas.microsoft.com/office/drawing/2014/main" id="{5177495A-F5D9-4D8C-ADC2-F9028BE71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2975"/>
              <a:ext cx="48" cy="18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90" name="Freeform 879">
              <a:extLst>
                <a:ext uri="{FF2B5EF4-FFF2-40B4-BE49-F238E27FC236}">
                  <a16:creationId xmlns:a16="http://schemas.microsoft.com/office/drawing/2014/main" id="{BDAAA28C-80F8-4354-9957-366F23328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" y="2684"/>
              <a:ext cx="468" cy="428"/>
            </a:xfrm>
            <a:custGeom>
              <a:avLst/>
              <a:gdLst>
                <a:gd name="T0" fmla="*/ 2607 w 42"/>
                <a:gd name="T1" fmla="*/ 0 h 44"/>
                <a:gd name="T2" fmla="*/ 2607 w 42"/>
                <a:gd name="T3" fmla="*/ 282 h 44"/>
                <a:gd name="T4" fmla="*/ 2607 w 42"/>
                <a:gd name="T5" fmla="*/ 0 h 44"/>
                <a:gd name="T6" fmla="*/ 4101 w 42"/>
                <a:gd name="T7" fmla="*/ 856 h 44"/>
                <a:gd name="T8" fmla="*/ 2607 w 42"/>
                <a:gd name="T9" fmla="*/ 0 h 44"/>
                <a:gd name="T10" fmla="*/ 5215 w 42"/>
                <a:gd name="T11" fmla="*/ 2082 h 44"/>
                <a:gd name="T12" fmla="*/ 4101 w 42"/>
                <a:gd name="T13" fmla="*/ 856 h 44"/>
                <a:gd name="T14" fmla="*/ 5215 w 42"/>
                <a:gd name="T15" fmla="*/ 2082 h 44"/>
                <a:gd name="T16" fmla="*/ 4847 w 42"/>
                <a:gd name="T17" fmla="*/ 2082 h 44"/>
                <a:gd name="T18" fmla="*/ 5215 w 42"/>
                <a:gd name="T19" fmla="*/ 2082 h 44"/>
                <a:gd name="T20" fmla="*/ 5215 w 42"/>
                <a:gd name="T21" fmla="*/ 2082 h 44"/>
                <a:gd name="T22" fmla="*/ 4847 w 42"/>
                <a:gd name="T23" fmla="*/ 2082 h 44"/>
                <a:gd name="T24" fmla="*/ 5215 w 42"/>
                <a:gd name="T25" fmla="*/ 2082 h 44"/>
                <a:gd name="T26" fmla="*/ 4101 w 42"/>
                <a:gd name="T27" fmla="*/ 3307 h 44"/>
                <a:gd name="T28" fmla="*/ 5215 w 42"/>
                <a:gd name="T29" fmla="*/ 2082 h 44"/>
                <a:gd name="T30" fmla="*/ 2607 w 42"/>
                <a:gd name="T31" fmla="*/ 4163 h 44"/>
                <a:gd name="T32" fmla="*/ 4101 w 42"/>
                <a:gd name="T33" fmla="*/ 3307 h 44"/>
                <a:gd name="T34" fmla="*/ 2607 w 42"/>
                <a:gd name="T35" fmla="*/ 4163 h 44"/>
                <a:gd name="T36" fmla="*/ 2607 w 42"/>
                <a:gd name="T37" fmla="*/ 3881 h 44"/>
                <a:gd name="T38" fmla="*/ 2607 w 42"/>
                <a:gd name="T39" fmla="*/ 4163 h 44"/>
                <a:gd name="T40" fmla="*/ 2607 w 42"/>
                <a:gd name="T41" fmla="*/ 4163 h 44"/>
                <a:gd name="T42" fmla="*/ 2607 w 42"/>
                <a:gd name="T43" fmla="*/ 3881 h 44"/>
                <a:gd name="T44" fmla="*/ 2607 w 42"/>
                <a:gd name="T45" fmla="*/ 4163 h 44"/>
                <a:gd name="T46" fmla="*/ 1114 w 42"/>
                <a:gd name="T47" fmla="*/ 3307 h 44"/>
                <a:gd name="T48" fmla="*/ 2607 w 42"/>
                <a:gd name="T49" fmla="*/ 4163 h 44"/>
                <a:gd name="T50" fmla="*/ 0 w 42"/>
                <a:gd name="T51" fmla="*/ 2082 h 44"/>
                <a:gd name="T52" fmla="*/ 1114 w 42"/>
                <a:gd name="T53" fmla="*/ 3307 h 44"/>
                <a:gd name="T54" fmla="*/ 0 w 42"/>
                <a:gd name="T55" fmla="*/ 2082 h 44"/>
                <a:gd name="T56" fmla="*/ 368 w 42"/>
                <a:gd name="T57" fmla="*/ 2082 h 44"/>
                <a:gd name="T58" fmla="*/ 0 w 42"/>
                <a:gd name="T59" fmla="*/ 2082 h 44"/>
                <a:gd name="T60" fmla="*/ 0 w 42"/>
                <a:gd name="T61" fmla="*/ 2082 h 44"/>
                <a:gd name="T62" fmla="*/ 368 w 42"/>
                <a:gd name="T63" fmla="*/ 2082 h 44"/>
                <a:gd name="T64" fmla="*/ 0 w 42"/>
                <a:gd name="T65" fmla="*/ 2082 h 44"/>
                <a:gd name="T66" fmla="*/ 1114 w 42"/>
                <a:gd name="T67" fmla="*/ 856 h 44"/>
                <a:gd name="T68" fmla="*/ 0 w 42"/>
                <a:gd name="T69" fmla="*/ 2082 h 44"/>
                <a:gd name="T70" fmla="*/ 2607 w 42"/>
                <a:gd name="T71" fmla="*/ 0 h 44"/>
                <a:gd name="T72" fmla="*/ 1114 w 42"/>
                <a:gd name="T73" fmla="*/ 856 h 44"/>
                <a:gd name="T74" fmla="*/ 2607 w 42"/>
                <a:gd name="T75" fmla="*/ 0 h 44"/>
                <a:gd name="T76" fmla="*/ 2607 w 42"/>
                <a:gd name="T77" fmla="*/ 282 h 44"/>
                <a:gd name="T78" fmla="*/ 2607 w 42"/>
                <a:gd name="T79" fmla="*/ 0 h 4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lnTo>
                    <a:pt x="21" y="0"/>
                  </a:lnTo>
                  <a:lnTo>
                    <a:pt x="21" y="3"/>
                  </a:lnTo>
                  <a:lnTo>
                    <a:pt x="21" y="0"/>
                  </a:lnTo>
                  <a:close/>
                  <a:moveTo>
                    <a:pt x="21" y="0"/>
                  </a:moveTo>
                  <a:cubicBezTo>
                    <a:pt x="27" y="0"/>
                    <a:pt x="32" y="3"/>
                    <a:pt x="36" y="7"/>
                  </a:cubicBezTo>
                  <a:lnTo>
                    <a:pt x="33" y="9"/>
                  </a:lnTo>
                  <a:cubicBezTo>
                    <a:pt x="30" y="5"/>
                    <a:pt x="26" y="3"/>
                    <a:pt x="21" y="3"/>
                  </a:cubicBezTo>
                  <a:lnTo>
                    <a:pt x="21" y="0"/>
                  </a:lnTo>
                  <a:close/>
                  <a:moveTo>
                    <a:pt x="36" y="7"/>
                  </a:moveTo>
                  <a:cubicBezTo>
                    <a:pt x="39" y="11"/>
                    <a:pt x="42" y="16"/>
                    <a:pt x="42" y="22"/>
                  </a:cubicBezTo>
                  <a:lnTo>
                    <a:pt x="39" y="22"/>
                  </a:lnTo>
                  <a:cubicBezTo>
                    <a:pt x="39" y="17"/>
                    <a:pt x="37" y="12"/>
                    <a:pt x="33" y="9"/>
                  </a:cubicBezTo>
                  <a:lnTo>
                    <a:pt x="36" y="7"/>
                  </a:lnTo>
                  <a:close/>
                  <a:moveTo>
                    <a:pt x="42" y="22"/>
                  </a:moveTo>
                  <a:lnTo>
                    <a:pt x="42" y="22"/>
                  </a:lnTo>
                  <a:lnTo>
                    <a:pt x="39" y="22"/>
                  </a:lnTo>
                  <a:lnTo>
                    <a:pt x="42" y="22"/>
                  </a:lnTo>
                  <a:close/>
                  <a:moveTo>
                    <a:pt x="42" y="22"/>
                  </a:moveTo>
                  <a:lnTo>
                    <a:pt x="42" y="22"/>
                  </a:lnTo>
                  <a:lnTo>
                    <a:pt x="39" y="22"/>
                  </a:lnTo>
                  <a:lnTo>
                    <a:pt x="42" y="22"/>
                  </a:lnTo>
                  <a:close/>
                  <a:moveTo>
                    <a:pt x="42" y="22"/>
                  </a:moveTo>
                  <a:cubicBezTo>
                    <a:pt x="42" y="28"/>
                    <a:pt x="39" y="33"/>
                    <a:pt x="36" y="37"/>
                  </a:cubicBezTo>
                  <a:lnTo>
                    <a:pt x="33" y="35"/>
                  </a:lnTo>
                  <a:cubicBezTo>
                    <a:pt x="37" y="32"/>
                    <a:pt x="39" y="27"/>
                    <a:pt x="39" y="22"/>
                  </a:cubicBezTo>
                  <a:lnTo>
                    <a:pt x="42" y="22"/>
                  </a:lnTo>
                  <a:close/>
                  <a:moveTo>
                    <a:pt x="36" y="37"/>
                  </a:moveTo>
                  <a:cubicBezTo>
                    <a:pt x="32" y="41"/>
                    <a:pt x="27" y="44"/>
                    <a:pt x="21" y="44"/>
                  </a:cubicBezTo>
                  <a:lnTo>
                    <a:pt x="21" y="41"/>
                  </a:lnTo>
                  <a:cubicBezTo>
                    <a:pt x="26" y="41"/>
                    <a:pt x="30" y="39"/>
                    <a:pt x="33" y="35"/>
                  </a:cubicBezTo>
                  <a:lnTo>
                    <a:pt x="36" y="37"/>
                  </a:lnTo>
                  <a:close/>
                  <a:moveTo>
                    <a:pt x="21" y="44"/>
                  </a:moveTo>
                  <a:lnTo>
                    <a:pt x="21" y="44"/>
                  </a:lnTo>
                  <a:lnTo>
                    <a:pt x="21" y="41"/>
                  </a:lnTo>
                  <a:lnTo>
                    <a:pt x="21" y="44"/>
                  </a:lnTo>
                  <a:close/>
                  <a:moveTo>
                    <a:pt x="21" y="44"/>
                  </a:moveTo>
                  <a:lnTo>
                    <a:pt x="21" y="44"/>
                  </a:lnTo>
                  <a:lnTo>
                    <a:pt x="21" y="41"/>
                  </a:lnTo>
                  <a:lnTo>
                    <a:pt x="21" y="44"/>
                  </a:lnTo>
                  <a:close/>
                  <a:moveTo>
                    <a:pt x="21" y="44"/>
                  </a:moveTo>
                  <a:cubicBezTo>
                    <a:pt x="15" y="44"/>
                    <a:pt x="10" y="41"/>
                    <a:pt x="6" y="37"/>
                  </a:cubicBezTo>
                  <a:lnTo>
                    <a:pt x="9" y="35"/>
                  </a:lnTo>
                  <a:cubicBezTo>
                    <a:pt x="12" y="39"/>
                    <a:pt x="16" y="41"/>
                    <a:pt x="21" y="41"/>
                  </a:cubicBezTo>
                  <a:lnTo>
                    <a:pt x="21" y="44"/>
                  </a:lnTo>
                  <a:close/>
                  <a:moveTo>
                    <a:pt x="6" y="37"/>
                  </a:moveTo>
                  <a:cubicBezTo>
                    <a:pt x="3" y="33"/>
                    <a:pt x="0" y="28"/>
                    <a:pt x="0" y="22"/>
                  </a:cubicBezTo>
                  <a:lnTo>
                    <a:pt x="3" y="22"/>
                  </a:lnTo>
                  <a:cubicBezTo>
                    <a:pt x="3" y="27"/>
                    <a:pt x="5" y="32"/>
                    <a:pt x="9" y="35"/>
                  </a:cubicBezTo>
                  <a:lnTo>
                    <a:pt x="6" y="37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3" y="22"/>
                  </a:lnTo>
                  <a:lnTo>
                    <a:pt x="0" y="22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3" y="22"/>
                  </a:lnTo>
                  <a:lnTo>
                    <a:pt x="0" y="22"/>
                  </a:lnTo>
                  <a:close/>
                  <a:moveTo>
                    <a:pt x="0" y="22"/>
                  </a:moveTo>
                  <a:cubicBezTo>
                    <a:pt x="0" y="16"/>
                    <a:pt x="3" y="11"/>
                    <a:pt x="6" y="7"/>
                  </a:cubicBezTo>
                  <a:lnTo>
                    <a:pt x="9" y="9"/>
                  </a:lnTo>
                  <a:cubicBezTo>
                    <a:pt x="5" y="12"/>
                    <a:pt x="3" y="17"/>
                    <a:pt x="3" y="22"/>
                  </a:cubicBezTo>
                  <a:lnTo>
                    <a:pt x="0" y="22"/>
                  </a:lnTo>
                  <a:close/>
                  <a:moveTo>
                    <a:pt x="6" y="7"/>
                  </a:moveTo>
                  <a:cubicBezTo>
                    <a:pt x="10" y="3"/>
                    <a:pt x="15" y="0"/>
                    <a:pt x="21" y="0"/>
                  </a:cubicBezTo>
                  <a:lnTo>
                    <a:pt x="21" y="3"/>
                  </a:lnTo>
                  <a:cubicBezTo>
                    <a:pt x="16" y="3"/>
                    <a:pt x="12" y="5"/>
                    <a:pt x="9" y="9"/>
                  </a:cubicBezTo>
                  <a:lnTo>
                    <a:pt x="6" y="7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157552" name="Object 880">
            <a:extLst>
              <a:ext uri="{FF2B5EF4-FFF2-40B4-BE49-F238E27FC236}">
                <a16:creationId xmlns:a16="http://schemas.microsoft.com/office/drawing/2014/main" id="{73462469-02E3-4392-B9BD-B9DA07BBD5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763430"/>
              </p:ext>
            </p:extLst>
          </p:nvPr>
        </p:nvGraphicFramePr>
        <p:xfrm>
          <a:off x="88900" y="3501008"/>
          <a:ext cx="3932238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8153936" imgH="5939909" progId="CorelDRAW.Graphic.13">
                  <p:embed/>
                </p:oleObj>
              </mc:Choice>
              <mc:Fallback>
                <p:oleObj name="CorelDRAW" r:id="rId5" imgW="8153936" imgH="5939909" progId="CorelDRAW.Graphic.13">
                  <p:embed/>
                  <p:pic>
                    <p:nvPicPr>
                      <p:cNvPr id="157552" name="Object 880">
                        <a:extLst>
                          <a:ext uri="{FF2B5EF4-FFF2-40B4-BE49-F238E27FC236}">
                            <a16:creationId xmlns:a16="http://schemas.microsoft.com/office/drawing/2014/main" id="{73462469-02E3-4392-B9BD-B9DA07BBD5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" y="3501008"/>
                        <a:ext cx="3932238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23" name="Group 881">
            <a:extLst>
              <a:ext uri="{FF2B5EF4-FFF2-40B4-BE49-F238E27FC236}">
                <a16:creationId xmlns:a16="http://schemas.microsoft.com/office/drawing/2014/main" id="{CF75ECCB-7B25-4B17-8D5E-B71036F36963}"/>
              </a:ext>
            </a:extLst>
          </p:cNvPr>
          <p:cNvGrpSpPr>
            <a:grpSpLocks/>
          </p:cNvGrpSpPr>
          <p:nvPr/>
        </p:nvGrpSpPr>
        <p:grpSpPr bwMode="auto">
          <a:xfrm>
            <a:off x="101600" y="1401763"/>
            <a:ext cx="1168400" cy="1601787"/>
            <a:chOff x="6" y="1923"/>
            <a:chExt cx="781" cy="1106"/>
          </a:xfrm>
        </p:grpSpPr>
        <p:pic>
          <p:nvPicPr>
            <p:cNvPr id="47174" name="Picture 882">
              <a:extLst>
                <a:ext uri="{FF2B5EF4-FFF2-40B4-BE49-F238E27FC236}">
                  <a16:creationId xmlns:a16="http://schemas.microsoft.com/office/drawing/2014/main" id="{3AABF64C-5C6A-4C42-BD92-857C82B3E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-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" y="1923"/>
              <a:ext cx="658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75" name="Picture 883">
              <a:extLst>
                <a:ext uri="{FF2B5EF4-FFF2-40B4-BE49-F238E27FC236}">
                  <a16:creationId xmlns:a16="http://schemas.microsoft.com/office/drawing/2014/main" id="{6BD115BE-EC5B-4A21-AA5C-3C7F458B8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-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" y="2473"/>
              <a:ext cx="671" cy="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24" name="Rectangle 884">
            <a:extLst>
              <a:ext uri="{FF2B5EF4-FFF2-40B4-BE49-F238E27FC236}">
                <a16:creationId xmlns:a16="http://schemas.microsoft.com/office/drawing/2014/main" id="{49AF4451-AEB0-4E67-B246-5D458C662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1154113"/>
            <a:ext cx="6524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2000" b="1" i="1" u="none" strike="noStrike" kern="1200" cap="none" spc="0" normalizeH="0" baseline="0" noProof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</a:t>
            </a:r>
            <a:r>
              <a:rPr kumimoji="0" lang="en-GB" altLang="ja-JP" sz="2400" b="1" i="0" u="none" strike="noStrike" kern="1200" cap="none" spc="0" normalizeH="0" baseline="-25000" noProof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QPC</a:t>
            </a:r>
          </a:p>
        </p:txBody>
      </p:sp>
      <p:grpSp>
        <p:nvGrpSpPr>
          <p:cNvPr id="47125" name="Group 885">
            <a:extLst>
              <a:ext uri="{FF2B5EF4-FFF2-40B4-BE49-F238E27FC236}">
                <a16:creationId xmlns:a16="http://schemas.microsoft.com/office/drawing/2014/main" id="{493F577E-6703-4723-BB33-8761B95A216D}"/>
              </a:ext>
            </a:extLst>
          </p:cNvPr>
          <p:cNvGrpSpPr>
            <a:grpSpLocks/>
          </p:cNvGrpSpPr>
          <p:nvPr/>
        </p:nvGrpSpPr>
        <p:grpSpPr bwMode="auto">
          <a:xfrm rot="2282200" flipV="1">
            <a:off x="2287588" y="1646238"/>
            <a:ext cx="417512" cy="450850"/>
            <a:chOff x="16437" y="9479"/>
            <a:chExt cx="350" cy="444"/>
          </a:xfrm>
        </p:grpSpPr>
        <p:sp>
          <p:nvSpPr>
            <p:cNvPr id="47172" name="Freeform 886">
              <a:extLst>
                <a:ext uri="{FF2B5EF4-FFF2-40B4-BE49-F238E27FC236}">
                  <a16:creationId xmlns:a16="http://schemas.microsoft.com/office/drawing/2014/main" id="{9D63E35C-40CC-48BF-BE52-B90EEE959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7" y="9701"/>
              <a:ext cx="159" cy="222"/>
            </a:xfrm>
            <a:custGeom>
              <a:avLst/>
              <a:gdLst>
                <a:gd name="T0" fmla="*/ 0 w 159"/>
                <a:gd name="T1" fmla="*/ 222 h 222"/>
                <a:gd name="T2" fmla="*/ 159 w 159"/>
                <a:gd name="T3" fmla="*/ 69 h 222"/>
                <a:gd name="T4" fmla="*/ 159 w 159"/>
                <a:gd name="T5" fmla="*/ 69 h 222"/>
                <a:gd name="T6" fmla="*/ 152 w 159"/>
                <a:gd name="T7" fmla="*/ 69 h 222"/>
                <a:gd name="T8" fmla="*/ 149 w 159"/>
                <a:gd name="T9" fmla="*/ 69 h 222"/>
                <a:gd name="T10" fmla="*/ 142 w 159"/>
                <a:gd name="T11" fmla="*/ 69 h 222"/>
                <a:gd name="T12" fmla="*/ 135 w 159"/>
                <a:gd name="T13" fmla="*/ 69 h 222"/>
                <a:gd name="T14" fmla="*/ 132 w 159"/>
                <a:gd name="T15" fmla="*/ 69 h 222"/>
                <a:gd name="T16" fmla="*/ 125 w 159"/>
                <a:gd name="T17" fmla="*/ 69 h 222"/>
                <a:gd name="T18" fmla="*/ 118 w 159"/>
                <a:gd name="T19" fmla="*/ 66 h 222"/>
                <a:gd name="T20" fmla="*/ 114 w 159"/>
                <a:gd name="T21" fmla="*/ 66 h 222"/>
                <a:gd name="T22" fmla="*/ 107 w 159"/>
                <a:gd name="T23" fmla="*/ 66 h 222"/>
                <a:gd name="T24" fmla="*/ 104 w 159"/>
                <a:gd name="T25" fmla="*/ 66 h 222"/>
                <a:gd name="T26" fmla="*/ 97 w 159"/>
                <a:gd name="T27" fmla="*/ 62 h 222"/>
                <a:gd name="T28" fmla="*/ 93 w 159"/>
                <a:gd name="T29" fmla="*/ 62 h 222"/>
                <a:gd name="T30" fmla="*/ 87 w 159"/>
                <a:gd name="T31" fmla="*/ 59 h 222"/>
                <a:gd name="T32" fmla="*/ 83 w 159"/>
                <a:gd name="T33" fmla="*/ 59 h 222"/>
                <a:gd name="T34" fmla="*/ 76 w 159"/>
                <a:gd name="T35" fmla="*/ 55 h 222"/>
                <a:gd name="T36" fmla="*/ 73 w 159"/>
                <a:gd name="T37" fmla="*/ 55 h 222"/>
                <a:gd name="T38" fmla="*/ 66 w 159"/>
                <a:gd name="T39" fmla="*/ 52 h 222"/>
                <a:gd name="T40" fmla="*/ 62 w 159"/>
                <a:gd name="T41" fmla="*/ 48 h 222"/>
                <a:gd name="T42" fmla="*/ 55 w 159"/>
                <a:gd name="T43" fmla="*/ 48 h 222"/>
                <a:gd name="T44" fmla="*/ 52 w 159"/>
                <a:gd name="T45" fmla="*/ 45 h 222"/>
                <a:gd name="T46" fmla="*/ 48 w 159"/>
                <a:gd name="T47" fmla="*/ 41 h 222"/>
                <a:gd name="T48" fmla="*/ 42 w 159"/>
                <a:gd name="T49" fmla="*/ 38 h 222"/>
                <a:gd name="T50" fmla="*/ 38 w 159"/>
                <a:gd name="T51" fmla="*/ 35 h 222"/>
                <a:gd name="T52" fmla="*/ 35 w 159"/>
                <a:gd name="T53" fmla="*/ 31 h 222"/>
                <a:gd name="T54" fmla="*/ 31 w 159"/>
                <a:gd name="T55" fmla="*/ 28 h 222"/>
                <a:gd name="T56" fmla="*/ 24 w 159"/>
                <a:gd name="T57" fmla="*/ 24 h 222"/>
                <a:gd name="T58" fmla="*/ 21 w 159"/>
                <a:gd name="T59" fmla="*/ 21 h 222"/>
                <a:gd name="T60" fmla="*/ 17 w 159"/>
                <a:gd name="T61" fmla="*/ 17 h 222"/>
                <a:gd name="T62" fmla="*/ 14 w 159"/>
                <a:gd name="T63" fmla="*/ 14 h 222"/>
                <a:gd name="T64" fmla="*/ 7 w 159"/>
                <a:gd name="T65" fmla="*/ 10 h 222"/>
                <a:gd name="T66" fmla="*/ 3 w 159"/>
                <a:gd name="T67" fmla="*/ 7 h 222"/>
                <a:gd name="T68" fmla="*/ 0 w 159"/>
                <a:gd name="T69" fmla="*/ 0 h 222"/>
                <a:gd name="T70" fmla="*/ 0 w 159"/>
                <a:gd name="T71" fmla="*/ 222 h 222"/>
                <a:gd name="T72" fmla="*/ 0 w 159"/>
                <a:gd name="T73" fmla="*/ 222 h 2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22">
                  <a:moveTo>
                    <a:pt x="0" y="222"/>
                  </a:moveTo>
                  <a:lnTo>
                    <a:pt x="159" y="69"/>
                  </a:lnTo>
                  <a:lnTo>
                    <a:pt x="152" y="69"/>
                  </a:lnTo>
                  <a:lnTo>
                    <a:pt x="149" y="69"/>
                  </a:lnTo>
                  <a:lnTo>
                    <a:pt x="142" y="69"/>
                  </a:lnTo>
                  <a:lnTo>
                    <a:pt x="135" y="69"/>
                  </a:lnTo>
                  <a:lnTo>
                    <a:pt x="132" y="69"/>
                  </a:lnTo>
                  <a:lnTo>
                    <a:pt x="125" y="69"/>
                  </a:lnTo>
                  <a:lnTo>
                    <a:pt x="118" y="66"/>
                  </a:lnTo>
                  <a:lnTo>
                    <a:pt x="11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97" y="62"/>
                  </a:lnTo>
                  <a:lnTo>
                    <a:pt x="93" y="62"/>
                  </a:lnTo>
                  <a:lnTo>
                    <a:pt x="87" y="59"/>
                  </a:lnTo>
                  <a:lnTo>
                    <a:pt x="83" y="59"/>
                  </a:lnTo>
                  <a:lnTo>
                    <a:pt x="76" y="55"/>
                  </a:lnTo>
                  <a:lnTo>
                    <a:pt x="73" y="55"/>
                  </a:lnTo>
                  <a:lnTo>
                    <a:pt x="66" y="52"/>
                  </a:lnTo>
                  <a:lnTo>
                    <a:pt x="62" y="48"/>
                  </a:lnTo>
                  <a:lnTo>
                    <a:pt x="55" y="48"/>
                  </a:lnTo>
                  <a:lnTo>
                    <a:pt x="52" y="45"/>
                  </a:lnTo>
                  <a:lnTo>
                    <a:pt x="48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5" y="31"/>
                  </a:lnTo>
                  <a:lnTo>
                    <a:pt x="31" y="28"/>
                  </a:lnTo>
                  <a:lnTo>
                    <a:pt x="24" y="24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7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9933"/>
            </a:solidFill>
            <a:ln w="9525">
              <a:solidFill>
                <a:srgbClr val="FF9933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73" name="Freeform 887">
              <a:extLst>
                <a:ext uri="{FF2B5EF4-FFF2-40B4-BE49-F238E27FC236}">
                  <a16:creationId xmlns:a16="http://schemas.microsoft.com/office/drawing/2014/main" id="{B654BAA3-213B-44F5-A7D5-83505D137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5" y="9479"/>
              <a:ext cx="302" cy="298"/>
            </a:xfrm>
            <a:custGeom>
              <a:avLst/>
              <a:gdLst>
                <a:gd name="T0" fmla="*/ 28 w 302"/>
                <a:gd name="T1" fmla="*/ 298 h 298"/>
                <a:gd name="T2" fmla="*/ 42 w 302"/>
                <a:gd name="T3" fmla="*/ 267 h 298"/>
                <a:gd name="T4" fmla="*/ 87 w 302"/>
                <a:gd name="T5" fmla="*/ 191 h 298"/>
                <a:gd name="T6" fmla="*/ 104 w 302"/>
                <a:gd name="T7" fmla="*/ 166 h 298"/>
                <a:gd name="T8" fmla="*/ 125 w 302"/>
                <a:gd name="T9" fmla="*/ 146 h 298"/>
                <a:gd name="T10" fmla="*/ 146 w 302"/>
                <a:gd name="T11" fmla="*/ 121 h 298"/>
                <a:gd name="T12" fmla="*/ 174 w 302"/>
                <a:gd name="T13" fmla="*/ 100 h 298"/>
                <a:gd name="T14" fmla="*/ 201 w 302"/>
                <a:gd name="T15" fmla="*/ 80 h 298"/>
                <a:gd name="T16" fmla="*/ 229 w 302"/>
                <a:gd name="T17" fmla="*/ 59 h 298"/>
                <a:gd name="T18" fmla="*/ 264 w 302"/>
                <a:gd name="T19" fmla="*/ 42 h 298"/>
                <a:gd name="T20" fmla="*/ 302 w 302"/>
                <a:gd name="T21" fmla="*/ 24 h 298"/>
                <a:gd name="T22" fmla="*/ 292 w 302"/>
                <a:gd name="T23" fmla="*/ 0 h 298"/>
                <a:gd name="T24" fmla="*/ 250 w 302"/>
                <a:gd name="T25" fmla="*/ 14 h 298"/>
                <a:gd name="T26" fmla="*/ 215 w 302"/>
                <a:gd name="T27" fmla="*/ 35 h 298"/>
                <a:gd name="T28" fmla="*/ 184 w 302"/>
                <a:gd name="T29" fmla="*/ 55 h 298"/>
                <a:gd name="T30" fmla="*/ 153 w 302"/>
                <a:gd name="T31" fmla="*/ 76 h 298"/>
                <a:gd name="T32" fmla="*/ 129 w 302"/>
                <a:gd name="T33" fmla="*/ 100 h 298"/>
                <a:gd name="T34" fmla="*/ 104 w 302"/>
                <a:gd name="T35" fmla="*/ 125 h 298"/>
                <a:gd name="T36" fmla="*/ 84 w 302"/>
                <a:gd name="T37" fmla="*/ 149 h 298"/>
                <a:gd name="T38" fmla="*/ 63 w 302"/>
                <a:gd name="T39" fmla="*/ 173 h 298"/>
                <a:gd name="T40" fmla="*/ 18 w 302"/>
                <a:gd name="T41" fmla="*/ 253 h 298"/>
                <a:gd name="T42" fmla="*/ 0 w 302"/>
                <a:gd name="T43" fmla="*/ 288 h 298"/>
                <a:gd name="T44" fmla="*/ 28 w 302"/>
                <a:gd name="T45" fmla="*/ 298 h 29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2" h="298">
                  <a:moveTo>
                    <a:pt x="28" y="298"/>
                  </a:moveTo>
                  <a:lnTo>
                    <a:pt x="42" y="267"/>
                  </a:lnTo>
                  <a:lnTo>
                    <a:pt x="87" y="191"/>
                  </a:lnTo>
                  <a:lnTo>
                    <a:pt x="104" y="166"/>
                  </a:lnTo>
                  <a:lnTo>
                    <a:pt x="125" y="146"/>
                  </a:lnTo>
                  <a:lnTo>
                    <a:pt x="146" y="121"/>
                  </a:lnTo>
                  <a:lnTo>
                    <a:pt x="174" y="100"/>
                  </a:lnTo>
                  <a:lnTo>
                    <a:pt x="201" y="80"/>
                  </a:lnTo>
                  <a:lnTo>
                    <a:pt x="229" y="59"/>
                  </a:lnTo>
                  <a:lnTo>
                    <a:pt x="264" y="42"/>
                  </a:lnTo>
                  <a:lnTo>
                    <a:pt x="302" y="24"/>
                  </a:lnTo>
                  <a:lnTo>
                    <a:pt x="292" y="0"/>
                  </a:lnTo>
                  <a:lnTo>
                    <a:pt x="250" y="14"/>
                  </a:lnTo>
                  <a:lnTo>
                    <a:pt x="215" y="35"/>
                  </a:lnTo>
                  <a:lnTo>
                    <a:pt x="184" y="55"/>
                  </a:lnTo>
                  <a:lnTo>
                    <a:pt x="153" y="76"/>
                  </a:lnTo>
                  <a:lnTo>
                    <a:pt x="129" y="100"/>
                  </a:lnTo>
                  <a:lnTo>
                    <a:pt x="104" y="125"/>
                  </a:lnTo>
                  <a:lnTo>
                    <a:pt x="84" y="149"/>
                  </a:lnTo>
                  <a:lnTo>
                    <a:pt x="63" y="173"/>
                  </a:lnTo>
                  <a:lnTo>
                    <a:pt x="18" y="253"/>
                  </a:lnTo>
                  <a:lnTo>
                    <a:pt x="0" y="28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rgbClr val="FF9933"/>
            </a:solidFill>
            <a:ln w="9525">
              <a:solidFill>
                <a:srgbClr val="FF9933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7126" name="Rectangle 888">
            <a:extLst>
              <a:ext uri="{FF2B5EF4-FFF2-40B4-BE49-F238E27FC236}">
                <a16:creationId xmlns:a16="http://schemas.microsoft.com/office/drawing/2014/main" id="{81B9D148-5946-4658-9CF3-F1836F309A0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334168" y="1131094"/>
            <a:ext cx="12906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33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RESERVOIR</a:t>
            </a:r>
          </a:p>
        </p:txBody>
      </p:sp>
      <p:grpSp>
        <p:nvGrpSpPr>
          <p:cNvPr id="47127" name="Group 889">
            <a:extLst>
              <a:ext uri="{FF2B5EF4-FFF2-40B4-BE49-F238E27FC236}">
                <a16:creationId xmlns:a16="http://schemas.microsoft.com/office/drawing/2014/main" id="{0F5AFF57-2216-4707-B0EA-B63F23648C06}"/>
              </a:ext>
            </a:extLst>
          </p:cNvPr>
          <p:cNvGrpSpPr>
            <a:grpSpLocks/>
          </p:cNvGrpSpPr>
          <p:nvPr/>
        </p:nvGrpSpPr>
        <p:grpSpPr bwMode="auto">
          <a:xfrm rot="2382663">
            <a:off x="800100" y="1684338"/>
            <a:ext cx="417513" cy="450850"/>
            <a:chOff x="16437" y="9479"/>
            <a:chExt cx="350" cy="444"/>
          </a:xfrm>
        </p:grpSpPr>
        <p:sp>
          <p:nvSpPr>
            <p:cNvPr id="47170" name="Freeform 890">
              <a:extLst>
                <a:ext uri="{FF2B5EF4-FFF2-40B4-BE49-F238E27FC236}">
                  <a16:creationId xmlns:a16="http://schemas.microsoft.com/office/drawing/2014/main" id="{A9B10329-9F80-4A5D-B5F8-D75235CB7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7" y="9701"/>
              <a:ext cx="159" cy="222"/>
            </a:xfrm>
            <a:custGeom>
              <a:avLst/>
              <a:gdLst>
                <a:gd name="T0" fmla="*/ 0 w 159"/>
                <a:gd name="T1" fmla="*/ 222 h 222"/>
                <a:gd name="T2" fmla="*/ 159 w 159"/>
                <a:gd name="T3" fmla="*/ 69 h 222"/>
                <a:gd name="T4" fmla="*/ 159 w 159"/>
                <a:gd name="T5" fmla="*/ 69 h 222"/>
                <a:gd name="T6" fmla="*/ 152 w 159"/>
                <a:gd name="T7" fmla="*/ 69 h 222"/>
                <a:gd name="T8" fmla="*/ 149 w 159"/>
                <a:gd name="T9" fmla="*/ 69 h 222"/>
                <a:gd name="T10" fmla="*/ 142 w 159"/>
                <a:gd name="T11" fmla="*/ 69 h 222"/>
                <a:gd name="T12" fmla="*/ 135 w 159"/>
                <a:gd name="T13" fmla="*/ 69 h 222"/>
                <a:gd name="T14" fmla="*/ 132 w 159"/>
                <a:gd name="T15" fmla="*/ 69 h 222"/>
                <a:gd name="T16" fmla="*/ 125 w 159"/>
                <a:gd name="T17" fmla="*/ 69 h 222"/>
                <a:gd name="T18" fmla="*/ 118 w 159"/>
                <a:gd name="T19" fmla="*/ 66 h 222"/>
                <a:gd name="T20" fmla="*/ 114 w 159"/>
                <a:gd name="T21" fmla="*/ 66 h 222"/>
                <a:gd name="T22" fmla="*/ 107 w 159"/>
                <a:gd name="T23" fmla="*/ 66 h 222"/>
                <a:gd name="T24" fmla="*/ 104 w 159"/>
                <a:gd name="T25" fmla="*/ 66 h 222"/>
                <a:gd name="T26" fmla="*/ 97 w 159"/>
                <a:gd name="T27" fmla="*/ 62 h 222"/>
                <a:gd name="T28" fmla="*/ 93 w 159"/>
                <a:gd name="T29" fmla="*/ 62 h 222"/>
                <a:gd name="T30" fmla="*/ 87 w 159"/>
                <a:gd name="T31" fmla="*/ 59 h 222"/>
                <a:gd name="T32" fmla="*/ 83 w 159"/>
                <a:gd name="T33" fmla="*/ 59 h 222"/>
                <a:gd name="T34" fmla="*/ 76 w 159"/>
                <a:gd name="T35" fmla="*/ 55 h 222"/>
                <a:gd name="T36" fmla="*/ 73 w 159"/>
                <a:gd name="T37" fmla="*/ 55 h 222"/>
                <a:gd name="T38" fmla="*/ 66 w 159"/>
                <a:gd name="T39" fmla="*/ 52 h 222"/>
                <a:gd name="T40" fmla="*/ 62 w 159"/>
                <a:gd name="T41" fmla="*/ 48 h 222"/>
                <a:gd name="T42" fmla="*/ 55 w 159"/>
                <a:gd name="T43" fmla="*/ 48 h 222"/>
                <a:gd name="T44" fmla="*/ 52 w 159"/>
                <a:gd name="T45" fmla="*/ 45 h 222"/>
                <a:gd name="T46" fmla="*/ 48 w 159"/>
                <a:gd name="T47" fmla="*/ 41 h 222"/>
                <a:gd name="T48" fmla="*/ 42 w 159"/>
                <a:gd name="T49" fmla="*/ 38 h 222"/>
                <a:gd name="T50" fmla="*/ 38 w 159"/>
                <a:gd name="T51" fmla="*/ 35 h 222"/>
                <a:gd name="T52" fmla="*/ 35 w 159"/>
                <a:gd name="T53" fmla="*/ 31 h 222"/>
                <a:gd name="T54" fmla="*/ 31 w 159"/>
                <a:gd name="T55" fmla="*/ 28 h 222"/>
                <a:gd name="T56" fmla="*/ 24 w 159"/>
                <a:gd name="T57" fmla="*/ 24 h 222"/>
                <a:gd name="T58" fmla="*/ 21 w 159"/>
                <a:gd name="T59" fmla="*/ 21 h 222"/>
                <a:gd name="T60" fmla="*/ 17 w 159"/>
                <a:gd name="T61" fmla="*/ 17 h 222"/>
                <a:gd name="T62" fmla="*/ 14 w 159"/>
                <a:gd name="T63" fmla="*/ 14 h 222"/>
                <a:gd name="T64" fmla="*/ 7 w 159"/>
                <a:gd name="T65" fmla="*/ 10 h 222"/>
                <a:gd name="T66" fmla="*/ 3 w 159"/>
                <a:gd name="T67" fmla="*/ 7 h 222"/>
                <a:gd name="T68" fmla="*/ 0 w 159"/>
                <a:gd name="T69" fmla="*/ 0 h 222"/>
                <a:gd name="T70" fmla="*/ 0 w 159"/>
                <a:gd name="T71" fmla="*/ 222 h 222"/>
                <a:gd name="T72" fmla="*/ 0 w 159"/>
                <a:gd name="T73" fmla="*/ 222 h 2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22">
                  <a:moveTo>
                    <a:pt x="0" y="222"/>
                  </a:moveTo>
                  <a:lnTo>
                    <a:pt x="159" y="69"/>
                  </a:lnTo>
                  <a:lnTo>
                    <a:pt x="152" y="69"/>
                  </a:lnTo>
                  <a:lnTo>
                    <a:pt x="149" y="69"/>
                  </a:lnTo>
                  <a:lnTo>
                    <a:pt x="142" y="69"/>
                  </a:lnTo>
                  <a:lnTo>
                    <a:pt x="135" y="69"/>
                  </a:lnTo>
                  <a:lnTo>
                    <a:pt x="132" y="69"/>
                  </a:lnTo>
                  <a:lnTo>
                    <a:pt x="125" y="69"/>
                  </a:lnTo>
                  <a:lnTo>
                    <a:pt x="118" y="66"/>
                  </a:lnTo>
                  <a:lnTo>
                    <a:pt x="11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97" y="62"/>
                  </a:lnTo>
                  <a:lnTo>
                    <a:pt x="93" y="62"/>
                  </a:lnTo>
                  <a:lnTo>
                    <a:pt x="87" y="59"/>
                  </a:lnTo>
                  <a:lnTo>
                    <a:pt x="83" y="59"/>
                  </a:lnTo>
                  <a:lnTo>
                    <a:pt x="76" y="55"/>
                  </a:lnTo>
                  <a:lnTo>
                    <a:pt x="73" y="55"/>
                  </a:lnTo>
                  <a:lnTo>
                    <a:pt x="66" y="52"/>
                  </a:lnTo>
                  <a:lnTo>
                    <a:pt x="62" y="48"/>
                  </a:lnTo>
                  <a:lnTo>
                    <a:pt x="55" y="48"/>
                  </a:lnTo>
                  <a:lnTo>
                    <a:pt x="52" y="45"/>
                  </a:lnTo>
                  <a:lnTo>
                    <a:pt x="48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5" y="31"/>
                  </a:lnTo>
                  <a:lnTo>
                    <a:pt x="31" y="28"/>
                  </a:lnTo>
                  <a:lnTo>
                    <a:pt x="24" y="24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7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71" name="Freeform 891">
              <a:extLst>
                <a:ext uri="{FF2B5EF4-FFF2-40B4-BE49-F238E27FC236}">
                  <a16:creationId xmlns:a16="http://schemas.microsoft.com/office/drawing/2014/main" id="{0162A083-9799-4067-BDFA-AE8203967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5" y="9479"/>
              <a:ext cx="302" cy="298"/>
            </a:xfrm>
            <a:custGeom>
              <a:avLst/>
              <a:gdLst>
                <a:gd name="T0" fmla="*/ 28 w 302"/>
                <a:gd name="T1" fmla="*/ 298 h 298"/>
                <a:gd name="T2" fmla="*/ 42 w 302"/>
                <a:gd name="T3" fmla="*/ 267 h 298"/>
                <a:gd name="T4" fmla="*/ 87 w 302"/>
                <a:gd name="T5" fmla="*/ 191 h 298"/>
                <a:gd name="T6" fmla="*/ 104 w 302"/>
                <a:gd name="T7" fmla="*/ 166 h 298"/>
                <a:gd name="T8" fmla="*/ 125 w 302"/>
                <a:gd name="T9" fmla="*/ 146 h 298"/>
                <a:gd name="T10" fmla="*/ 146 w 302"/>
                <a:gd name="T11" fmla="*/ 121 h 298"/>
                <a:gd name="T12" fmla="*/ 174 w 302"/>
                <a:gd name="T13" fmla="*/ 100 h 298"/>
                <a:gd name="T14" fmla="*/ 201 w 302"/>
                <a:gd name="T15" fmla="*/ 80 h 298"/>
                <a:gd name="T16" fmla="*/ 229 w 302"/>
                <a:gd name="T17" fmla="*/ 59 h 298"/>
                <a:gd name="T18" fmla="*/ 264 w 302"/>
                <a:gd name="T19" fmla="*/ 42 h 298"/>
                <a:gd name="T20" fmla="*/ 302 w 302"/>
                <a:gd name="T21" fmla="*/ 24 h 298"/>
                <a:gd name="T22" fmla="*/ 292 w 302"/>
                <a:gd name="T23" fmla="*/ 0 h 298"/>
                <a:gd name="T24" fmla="*/ 250 w 302"/>
                <a:gd name="T25" fmla="*/ 14 h 298"/>
                <a:gd name="T26" fmla="*/ 215 w 302"/>
                <a:gd name="T27" fmla="*/ 35 h 298"/>
                <a:gd name="T28" fmla="*/ 184 w 302"/>
                <a:gd name="T29" fmla="*/ 55 h 298"/>
                <a:gd name="T30" fmla="*/ 153 w 302"/>
                <a:gd name="T31" fmla="*/ 76 h 298"/>
                <a:gd name="T32" fmla="*/ 129 w 302"/>
                <a:gd name="T33" fmla="*/ 100 h 298"/>
                <a:gd name="T34" fmla="*/ 104 w 302"/>
                <a:gd name="T35" fmla="*/ 125 h 298"/>
                <a:gd name="T36" fmla="*/ 84 w 302"/>
                <a:gd name="T37" fmla="*/ 149 h 298"/>
                <a:gd name="T38" fmla="*/ 63 w 302"/>
                <a:gd name="T39" fmla="*/ 173 h 298"/>
                <a:gd name="T40" fmla="*/ 18 w 302"/>
                <a:gd name="T41" fmla="*/ 253 h 298"/>
                <a:gd name="T42" fmla="*/ 0 w 302"/>
                <a:gd name="T43" fmla="*/ 288 h 298"/>
                <a:gd name="T44" fmla="*/ 28 w 302"/>
                <a:gd name="T45" fmla="*/ 298 h 29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2" h="298">
                  <a:moveTo>
                    <a:pt x="28" y="298"/>
                  </a:moveTo>
                  <a:lnTo>
                    <a:pt x="42" y="267"/>
                  </a:lnTo>
                  <a:lnTo>
                    <a:pt x="87" y="191"/>
                  </a:lnTo>
                  <a:lnTo>
                    <a:pt x="104" y="166"/>
                  </a:lnTo>
                  <a:lnTo>
                    <a:pt x="125" y="146"/>
                  </a:lnTo>
                  <a:lnTo>
                    <a:pt x="146" y="121"/>
                  </a:lnTo>
                  <a:lnTo>
                    <a:pt x="174" y="100"/>
                  </a:lnTo>
                  <a:lnTo>
                    <a:pt x="201" y="80"/>
                  </a:lnTo>
                  <a:lnTo>
                    <a:pt x="229" y="59"/>
                  </a:lnTo>
                  <a:lnTo>
                    <a:pt x="264" y="42"/>
                  </a:lnTo>
                  <a:lnTo>
                    <a:pt x="302" y="24"/>
                  </a:lnTo>
                  <a:lnTo>
                    <a:pt x="292" y="0"/>
                  </a:lnTo>
                  <a:lnTo>
                    <a:pt x="250" y="14"/>
                  </a:lnTo>
                  <a:lnTo>
                    <a:pt x="215" y="35"/>
                  </a:lnTo>
                  <a:lnTo>
                    <a:pt x="184" y="55"/>
                  </a:lnTo>
                  <a:lnTo>
                    <a:pt x="153" y="76"/>
                  </a:lnTo>
                  <a:lnTo>
                    <a:pt x="129" y="100"/>
                  </a:lnTo>
                  <a:lnTo>
                    <a:pt x="104" y="125"/>
                  </a:lnTo>
                  <a:lnTo>
                    <a:pt x="84" y="149"/>
                  </a:lnTo>
                  <a:lnTo>
                    <a:pt x="63" y="173"/>
                  </a:lnTo>
                  <a:lnTo>
                    <a:pt x="18" y="253"/>
                  </a:lnTo>
                  <a:lnTo>
                    <a:pt x="0" y="28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7128" name="Group 892">
            <a:extLst>
              <a:ext uri="{FF2B5EF4-FFF2-40B4-BE49-F238E27FC236}">
                <a16:creationId xmlns:a16="http://schemas.microsoft.com/office/drawing/2014/main" id="{F37F1A2C-A4CC-4D99-BB23-C76036BC24C0}"/>
              </a:ext>
            </a:extLst>
          </p:cNvPr>
          <p:cNvGrpSpPr>
            <a:grpSpLocks/>
          </p:cNvGrpSpPr>
          <p:nvPr/>
        </p:nvGrpSpPr>
        <p:grpSpPr bwMode="auto">
          <a:xfrm rot="18050040" flipH="1">
            <a:off x="831057" y="1862931"/>
            <a:ext cx="404812" cy="466725"/>
            <a:chOff x="16437" y="9479"/>
            <a:chExt cx="350" cy="444"/>
          </a:xfrm>
        </p:grpSpPr>
        <p:sp>
          <p:nvSpPr>
            <p:cNvPr id="47168" name="Freeform 893">
              <a:extLst>
                <a:ext uri="{FF2B5EF4-FFF2-40B4-BE49-F238E27FC236}">
                  <a16:creationId xmlns:a16="http://schemas.microsoft.com/office/drawing/2014/main" id="{FE6CDD66-14B5-43C0-AA06-3A82AFABE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7" y="9701"/>
              <a:ext cx="159" cy="222"/>
            </a:xfrm>
            <a:custGeom>
              <a:avLst/>
              <a:gdLst>
                <a:gd name="T0" fmla="*/ 0 w 159"/>
                <a:gd name="T1" fmla="*/ 222 h 222"/>
                <a:gd name="T2" fmla="*/ 159 w 159"/>
                <a:gd name="T3" fmla="*/ 69 h 222"/>
                <a:gd name="T4" fmla="*/ 159 w 159"/>
                <a:gd name="T5" fmla="*/ 69 h 222"/>
                <a:gd name="T6" fmla="*/ 152 w 159"/>
                <a:gd name="T7" fmla="*/ 69 h 222"/>
                <a:gd name="T8" fmla="*/ 149 w 159"/>
                <a:gd name="T9" fmla="*/ 69 h 222"/>
                <a:gd name="T10" fmla="*/ 142 w 159"/>
                <a:gd name="T11" fmla="*/ 69 h 222"/>
                <a:gd name="T12" fmla="*/ 135 w 159"/>
                <a:gd name="T13" fmla="*/ 69 h 222"/>
                <a:gd name="T14" fmla="*/ 132 w 159"/>
                <a:gd name="T15" fmla="*/ 69 h 222"/>
                <a:gd name="T16" fmla="*/ 125 w 159"/>
                <a:gd name="T17" fmla="*/ 69 h 222"/>
                <a:gd name="T18" fmla="*/ 118 w 159"/>
                <a:gd name="T19" fmla="*/ 66 h 222"/>
                <a:gd name="T20" fmla="*/ 114 w 159"/>
                <a:gd name="T21" fmla="*/ 66 h 222"/>
                <a:gd name="T22" fmla="*/ 107 w 159"/>
                <a:gd name="T23" fmla="*/ 66 h 222"/>
                <a:gd name="T24" fmla="*/ 104 w 159"/>
                <a:gd name="T25" fmla="*/ 66 h 222"/>
                <a:gd name="T26" fmla="*/ 97 w 159"/>
                <a:gd name="T27" fmla="*/ 62 h 222"/>
                <a:gd name="T28" fmla="*/ 93 w 159"/>
                <a:gd name="T29" fmla="*/ 62 h 222"/>
                <a:gd name="T30" fmla="*/ 87 w 159"/>
                <a:gd name="T31" fmla="*/ 59 h 222"/>
                <a:gd name="T32" fmla="*/ 83 w 159"/>
                <a:gd name="T33" fmla="*/ 59 h 222"/>
                <a:gd name="T34" fmla="*/ 76 w 159"/>
                <a:gd name="T35" fmla="*/ 55 h 222"/>
                <a:gd name="T36" fmla="*/ 73 w 159"/>
                <a:gd name="T37" fmla="*/ 55 h 222"/>
                <a:gd name="T38" fmla="*/ 66 w 159"/>
                <a:gd name="T39" fmla="*/ 52 h 222"/>
                <a:gd name="T40" fmla="*/ 62 w 159"/>
                <a:gd name="T41" fmla="*/ 48 h 222"/>
                <a:gd name="T42" fmla="*/ 55 w 159"/>
                <a:gd name="T43" fmla="*/ 48 h 222"/>
                <a:gd name="T44" fmla="*/ 52 w 159"/>
                <a:gd name="T45" fmla="*/ 45 h 222"/>
                <a:gd name="T46" fmla="*/ 48 w 159"/>
                <a:gd name="T47" fmla="*/ 41 h 222"/>
                <a:gd name="T48" fmla="*/ 42 w 159"/>
                <a:gd name="T49" fmla="*/ 38 h 222"/>
                <a:gd name="T50" fmla="*/ 38 w 159"/>
                <a:gd name="T51" fmla="*/ 35 h 222"/>
                <a:gd name="T52" fmla="*/ 35 w 159"/>
                <a:gd name="T53" fmla="*/ 31 h 222"/>
                <a:gd name="T54" fmla="*/ 31 w 159"/>
                <a:gd name="T55" fmla="*/ 28 h 222"/>
                <a:gd name="T56" fmla="*/ 24 w 159"/>
                <a:gd name="T57" fmla="*/ 24 h 222"/>
                <a:gd name="T58" fmla="*/ 21 w 159"/>
                <a:gd name="T59" fmla="*/ 21 h 222"/>
                <a:gd name="T60" fmla="*/ 17 w 159"/>
                <a:gd name="T61" fmla="*/ 17 h 222"/>
                <a:gd name="T62" fmla="*/ 14 w 159"/>
                <a:gd name="T63" fmla="*/ 14 h 222"/>
                <a:gd name="T64" fmla="*/ 7 w 159"/>
                <a:gd name="T65" fmla="*/ 10 h 222"/>
                <a:gd name="T66" fmla="*/ 3 w 159"/>
                <a:gd name="T67" fmla="*/ 7 h 222"/>
                <a:gd name="T68" fmla="*/ 0 w 159"/>
                <a:gd name="T69" fmla="*/ 0 h 222"/>
                <a:gd name="T70" fmla="*/ 0 w 159"/>
                <a:gd name="T71" fmla="*/ 222 h 222"/>
                <a:gd name="T72" fmla="*/ 0 w 159"/>
                <a:gd name="T73" fmla="*/ 222 h 22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22">
                  <a:moveTo>
                    <a:pt x="0" y="222"/>
                  </a:moveTo>
                  <a:lnTo>
                    <a:pt x="159" y="69"/>
                  </a:lnTo>
                  <a:lnTo>
                    <a:pt x="152" y="69"/>
                  </a:lnTo>
                  <a:lnTo>
                    <a:pt x="149" y="69"/>
                  </a:lnTo>
                  <a:lnTo>
                    <a:pt x="142" y="69"/>
                  </a:lnTo>
                  <a:lnTo>
                    <a:pt x="135" y="69"/>
                  </a:lnTo>
                  <a:lnTo>
                    <a:pt x="132" y="69"/>
                  </a:lnTo>
                  <a:lnTo>
                    <a:pt x="125" y="69"/>
                  </a:lnTo>
                  <a:lnTo>
                    <a:pt x="118" y="66"/>
                  </a:lnTo>
                  <a:lnTo>
                    <a:pt x="11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97" y="62"/>
                  </a:lnTo>
                  <a:lnTo>
                    <a:pt x="93" y="62"/>
                  </a:lnTo>
                  <a:lnTo>
                    <a:pt x="87" y="59"/>
                  </a:lnTo>
                  <a:lnTo>
                    <a:pt x="83" y="59"/>
                  </a:lnTo>
                  <a:lnTo>
                    <a:pt x="76" y="55"/>
                  </a:lnTo>
                  <a:lnTo>
                    <a:pt x="73" y="55"/>
                  </a:lnTo>
                  <a:lnTo>
                    <a:pt x="66" y="52"/>
                  </a:lnTo>
                  <a:lnTo>
                    <a:pt x="62" y="48"/>
                  </a:lnTo>
                  <a:lnTo>
                    <a:pt x="55" y="48"/>
                  </a:lnTo>
                  <a:lnTo>
                    <a:pt x="52" y="45"/>
                  </a:lnTo>
                  <a:lnTo>
                    <a:pt x="48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5" y="31"/>
                  </a:lnTo>
                  <a:lnTo>
                    <a:pt x="31" y="28"/>
                  </a:lnTo>
                  <a:lnTo>
                    <a:pt x="24" y="24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7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69" name="Freeform 894">
              <a:extLst>
                <a:ext uri="{FF2B5EF4-FFF2-40B4-BE49-F238E27FC236}">
                  <a16:creationId xmlns:a16="http://schemas.microsoft.com/office/drawing/2014/main" id="{6E677D7E-313F-491C-9C1E-EF42ED884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5" y="9479"/>
              <a:ext cx="302" cy="298"/>
            </a:xfrm>
            <a:custGeom>
              <a:avLst/>
              <a:gdLst>
                <a:gd name="T0" fmla="*/ 28 w 302"/>
                <a:gd name="T1" fmla="*/ 298 h 298"/>
                <a:gd name="T2" fmla="*/ 42 w 302"/>
                <a:gd name="T3" fmla="*/ 267 h 298"/>
                <a:gd name="T4" fmla="*/ 87 w 302"/>
                <a:gd name="T5" fmla="*/ 191 h 298"/>
                <a:gd name="T6" fmla="*/ 104 w 302"/>
                <a:gd name="T7" fmla="*/ 166 h 298"/>
                <a:gd name="T8" fmla="*/ 125 w 302"/>
                <a:gd name="T9" fmla="*/ 146 h 298"/>
                <a:gd name="T10" fmla="*/ 146 w 302"/>
                <a:gd name="T11" fmla="*/ 121 h 298"/>
                <a:gd name="T12" fmla="*/ 174 w 302"/>
                <a:gd name="T13" fmla="*/ 100 h 298"/>
                <a:gd name="T14" fmla="*/ 201 w 302"/>
                <a:gd name="T15" fmla="*/ 80 h 298"/>
                <a:gd name="T16" fmla="*/ 229 w 302"/>
                <a:gd name="T17" fmla="*/ 59 h 298"/>
                <a:gd name="T18" fmla="*/ 264 w 302"/>
                <a:gd name="T19" fmla="*/ 42 h 298"/>
                <a:gd name="T20" fmla="*/ 302 w 302"/>
                <a:gd name="T21" fmla="*/ 24 h 298"/>
                <a:gd name="T22" fmla="*/ 292 w 302"/>
                <a:gd name="T23" fmla="*/ 0 h 298"/>
                <a:gd name="T24" fmla="*/ 250 w 302"/>
                <a:gd name="T25" fmla="*/ 14 h 298"/>
                <a:gd name="T26" fmla="*/ 215 w 302"/>
                <a:gd name="T27" fmla="*/ 35 h 298"/>
                <a:gd name="T28" fmla="*/ 184 w 302"/>
                <a:gd name="T29" fmla="*/ 55 h 298"/>
                <a:gd name="T30" fmla="*/ 153 w 302"/>
                <a:gd name="T31" fmla="*/ 76 h 298"/>
                <a:gd name="T32" fmla="*/ 129 w 302"/>
                <a:gd name="T33" fmla="*/ 100 h 298"/>
                <a:gd name="T34" fmla="*/ 104 w 302"/>
                <a:gd name="T35" fmla="*/ 125 h 298"/>
                <a:gd name="T36" fmla="*/ 84 w 302"/>
                <a:gd name="T37" fmla="*/ 149 h 298"/>
                <a:gd name="T38" fmla="*/ 63 w 302"/>
                <a:gd name="T39" fmla="*/ 173 h 298"/>
                <a:gd name="T40" fmla="*/ 18 w 302"/>
                <a:gd name="T41" fmla="*/ 253 h 298"/>
                <a:gd name="T42" fmla="*/ 0 w 302"/>
                <a:gd name="T43" fmla="*/ 288 h 298"/>
                <a:gd name="T44" fmla="*/ 28 w 302"/>
                <a:gd name="T45" fmla="*/ 298 h 29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2" h="298">
                  <a:moveTo>
                    <a:pt x="28" y="298"/>
                  </a:moveTo>
                  <a:lnTo>
                    <a:pt x="42" y="267"/>
                  </a:lnTo>
                  <a:lnTo>
                    <a:pt x="87" y="191"/>
                  </a:lnTo>
                  <a:lnTo>
                    <a:pt x="104" y="166"/>
                  </a:lnTo>
                  <a:lnTo>
                    <a:pt x="125" y="146"/>
                  </a:lnTo>
                  <a:lnTo>
                    <a:pt x="146" y="121"/>
                  </a:lnTo>
                  <a:lnTo>
                    <a:pt x="174" y="100"/>
                  </a:lnTo>
                  <a:lnTo>
                    <a:pt x="201" y="80"/>
                  </a:lnTo>
                  <a:lnTo>
                    <a:pt x="229" y="59"/>
                  </a:lnTo>
                  <a:lnTo>
                    <a:pt x="264" y="42"/>
                  </a:lnTo>
                  <a:lnTo>
                    <a:pt x="302" y="24"/>
                  </a:lnTo>
                  <a:lnTo>
                    <a:pt x="292" y="0"/>
                  </a:lnTo>
                  <a:lnTo>
                    <a:pt x="250" y="14"/>
                  </a:lnTo>
                  <a:lnTo>
                    <a:pt x="215" y="35"/>
                  </a:lnTo>
                  <a:lnTo>
                    <a:pt x="184" y="55"/>
                  </a:lnTo>
                  <a:lnTo>
                    <a:pt x="153" y="76"/>
                  </a:lnTo>
                  <a:lnTo>
                    <a:pt x="129" y="100"/>
                  </a:lnTo>
                  <a:lnTo>
                    <a:pt x="104" y="125"/>
                  </a:lnTo>
                  <a:lnTo>
                    <a:pt x="84" y="149"/>
                  </a:lnTo>
                  <a:lnTo>
                    <a:pt x="63" y="173"/>
                  </a:lnTo>
                  <a:lnTo>
                    <a:pt x="18" y="253"/>
                  </a:lnTo>
                  <a:lnTo>
                    <a:pt x="0" y="28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7129" name="Text Box 895">
            <a:extLst>
              <a:ext uri="{FF2B5EF4-FFF2-40B4-BE49-F238E27FC236}">
                <a16:creationId xmlns:a16="http://schemas.microsoft.com/office/drawing/2014/main" id="{363F8314-9E71-4F6C-A629-39773CBCA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93198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</a:p>
        </p:txBody>
      </p:sp>
      <p:sp>
        <p:nvSpPr>
          <p:cNvPr id="47130" name="Line 896">
            <a:extLst>
              <a:ext uri="{FF2B5EF4-FFF2-40B4-BE49-F238E27FC236}">
                <a16:creationId xmlns:a16="http://schemas.microsoft.com/office/drawing/2014/main" id="{D26B6D1F-4E0C-4A94-B6D6-C00948684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8" y="2889250"/>
            <a:ext cx="66516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131" name="Text Box 897">
            <a:extLst>
              <a:ext uri="{FF2B5EF4-FFF2-40B4-BE49-F238E27FC236}">
                <a16:creationId xmlns:a16="http://schemas.microsoft.com/office/drawing/2014/main" id="{109C8836-F62F-4702-8AE2-C1305D5AA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3" y="2584450"/>
            <a:ext cx="8842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 nm</a:t>
            </a:r>
          </a:p>
        </p:txBody>
      </p:sp>
      <p:sp>
        <p:nvSpPr>
          <p:cNvPr id="47132" name="Oval 898">
            <a:extLst>
              <a:ext uri="{FF2B5EF4-FFF2-40B4-BE49-F238E27FC236}">
                <a16:creationId xmlns:a16="http://schemas.microsoft.com/office/drawing/2014/main" id="{A81D5E21-FC98-4DE0-BDF9-F35982F81E37}"/>
              </a:ext>
            </a:extLst>
          </p:cNvPr>
          <p:cNvSpPr>
            <a:spLocks noChangeArrowheads="1"/>
          </p:cNvSpPr>
          <p:nvPr/>
        </p:nvSpPr>
        <p:spPr bwMode="auto">
          <a:xfrm rot="4177355">
            <a:off x="1592263" y="1838325"/>
            <a:ext cx="227012" cy="230188"/>
          </a:xfrm>
          <a:prstGeom prst="ellipse">
            <a:avLst/>
          </a:prstGeom>
          <a:gradFill rotWithShape="1">
            <a:gsLst>
              <a:gs pos="0">
                <a:srgbClr val="CCCCFF"/>
              </a:gs>
              <a:gs pos="100000">
                <a:srgbClr val="5E5E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7571" name="Text Box 899">
            <a:extLst>
              <a:ext uri="{FF2B5EF4-FFF2-40B4-BE49-F238E27FC236}">
                <a16:creationId xmlns:a16="http://schemas.microsoft.com/office/drawing/2014/main" id="{945CE506-2885-4011-8D83-0AEB2CF8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725" y="4862513"/>
            <a:ext cx="731838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~1/T</a:t>
            </a:r>
            <a:r>
              <a:rPr kumimoji="0" lang="nl-NL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endParaRPr kumimoji="0" lang="en-US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7572" name="Freeform 900">
            <a:extLst>
              <a:ext uri="{FF2B5EF4-FFF2-40B4-BE49-F238E27FC236}">
                <a16:creationId xmlns:a16="http://schemas.microsoft.com/office/drawing/2014/main" id="{C111C527-C346-494C-8B3F-E2B33CA378C6}"/>
              </a:ext>
            </a:extLst>
          </p:cNvPr>
          <p:cNvSpPr>
            <a:spLocks/>
          </p:cNvSpPr>
          <p:nvPr/>
        </p:nvSpPr>
        <p:spPr bwMode="auto">
          <a:xfrm rot="-1356202">
            <a:off x="6253163" y="4789488"/>
            <a:ext cx="260350" cy="901700"/>
          </a:xfrm>
          <a:custGeom>
            <a:avLst/>
            <a:gdLst>
              <a:gd name="T0" fmla="*/ 0 w 96"/>
              <a:gd name="T1" fmla="*/ 0 h 272"/>
              <a:gd name="T2" fmla="*/ 617805126 w 96"/>
              <a:gd name="T3" fmla="*/ 538497229 h 272"/>
              <a:gd name="T4" fmla="*/ 44129325 w 96"/>
              <a:gd name="T5" fmla="*/ 1197878614 h 272"/>
              <a:gd name="T6" fmla="*/ 661934451 w 96"/>
              <a:gd name="T7" fmla="*/ 1791323187 h 272"/>
              <a:gd name="T8" fmla="*/ 308902563 w 96"/>
              <a:gd name="T9" fmla="*/ 2147483646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" h="272">
                <a:moveTo>
                  <a:pt x="0" y="0"/>
                </a:moveTo>
                <a:cubicBezTo>
                  <a:pt x="14" y="8"/>
                  <a:pt x="83" y="31"/>
                  <a:pt x="84" y="49"/>
                </a:cubicBezTo>
                <a:cubicBezTo>
                  <a:pt x="85" y="67"/>
                  <a:pt x="5" y="90"/>
                  <a:pt x="6" y="109"/>
                </a:cubicBezTo>
                <a:cubicBezTo>
                  <a:pt x="7" y="128"/>
                  <a:pt x="84" y="136"/>
                  <a:pt x="90" y="163"/>
                </a:cubicBezTo>
                <a:cubicBezTo>
                  <a:pt x="96" y="190"/>
                  <a:pt x="52" y="249"/>
                  <a:pt x="42" y="272"/>
                </a:cubicBezTo>
              </a:path>
            </a:pathLst>
          </a:custGeom>
          <a:noFill/>
          <a:ln w="76200" cap="flat" cmpd="sng">
            <a:solidFill>
              <a:srgbClr val="FF66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135" name="Rectangle 901">
            <a:extLst>
              <a:ext uri="{FF2B5EF4-FFF2-40B4-BE49-F238E27FC236}">
                <a16:creationId xmlns:a16="http://schemas.microsoft.com/office/drawing/2014/main" id="{1C8FBC21-AF68-429C-A177-C61EADEA7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13" y="6489700"/>
            <a:ext cx="3024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Elzermann et al.,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Nature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 (‘04) </a:t>
            </a:r>
          </a:p>
        </p:txBody>
      </p:sp>
      <p:sp>
        <p:nvSpPr>
          <p:cNvPr id="47136" name="Text Box 902">
            <a:extLst>
              <a:ext uri="{FF2B5EF4-FFF2-40B4-BE49-F238E27FC236}">
                <a16:creationId xmlns:a16="http://schemas.microsoft.com/office/drawing/2014/main" id="{0EBA47DA-94B9-4E03-8CE0-313031996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0" y="6659563"/>
            <a:ext cx="1490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“SPIN UP”</a:t>
            </a:r>
          </a:p>
        </p:txBody>
      </p:sp>
      <p:sp>
        <p:nvSpPr>
          <p:cNvPr id="47137" name="Text Box 903">
            <a:extLst>
              <a:ext uri="{FF2B5EF4-FFF2-40B4-BE49-F238E27FC236}">
                <a16:creationId xmlns:a16="http://schemas.microsoft.com/office/drawing/2014/main" id="{9E8B5E2C-6187-4C20-A0D2-3ED41B0A8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5057775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“SPIN DOWN”</a:t>
            </a:r>
          </a:p>
        </p:txBody>
      </p:sp>
      <p:grpSp>
        <p:nvGrpSpPr>
          <p:cNvPr id="157576" name="Group 904">
            <a:extLst>
              <a:ext uri="{FF2B5EF4-FFF2-40B4-BE49-F238E27FC236}">
                <a16:creationId xmlns:a16="http://schemas.microsoft.com/office/drawing/2014/main" id="{47925E8F-52F3-44A1-A63D-789E4E5E4505}"/>
              </a:ext>
            </a:extLst>
          </p:cNvPr>
          <p:cNvGrpSpPr>
            <a:grpSpLocks/>
          </p:cNvGrpSpPr>
          <p:nvPr/>
        </p:nvGrpSpPr>
        <p:grpSpPr bwMode="auto">
          <a:xfrm>
            <a:off x="3244850" y="387350"/>
            <a:ext cx="6115050" cy="2952750"/>
            <a:chOff x="2364" y="4644"/>
            <a:chExt cx="3852" cy="1860"/>
          </a:xfrm>
        </p:grpSpPr>
        <p:sp>
          <p:nvSpPr>
            <p:cNvPr id="47149" name="Rectangle 905">
              <a:extLst>
                <a:ext uri="{FF2B5EF4-FFF2-40B4-BE49-F238E27FC236}">
                  <a16:creationId xmlns:a16="http://schemas.microsoft.com/office/drawing/2014/main" id="{EFE1D673-C24A-4BD3-871A-4D654C7FA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4776"/>
              <a:ext cx="3708" cy="17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47150" name="Group 906">
              <a:extLst>
                <a:ext uri="{FF2B5EF4-FFF2-40B4-BE49-F238E27FC236}">
                  <a16:creationId xmlns:a16="http://schemas.microsoft.com/office/drawing/2014/main" id="{59CD6DE7-5370-484F-85CF-21D54A0F7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4" y="4644"/>
              <a:ext cx="3852" cy="1784"/>
              <a:chOff x="2364" y="4644"/>
              <a:chExt cx="3852" cy="1784"/>
            </a:xfrm>
          </p:grpSpPr>
          <p:sp>
            <p:nvSpPr>
              <p:cNvPr id="47151" name="Text Box 907">
                <a:extLst>
                  <a:ext uri="{FF2B5EF4-FFF2-40B4-BE49-F238E27FC236}">
                    <a16:creationId xmlns:a16="http://schemas.microsoft.com/office/drawing/2014/main" id="{2919208C-FD34-4875-8455-73D8746684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1941" y="5272"/>
                <a:ext cx="109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+mn-cs"/>
                  </a:rPr>
                  <a:t>D</a:t>
                </a:r>
                <a:r>
                  <a:rPr kumimoji="0" lang="en-US" altLang="en-US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</a:t>
                </a:r>
                <a:r>
                  <a:rPr kumimoji="0" lang="en-US" altLang="en-US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QPC</a:t>
                </a: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(nA)</a:t>
                </a:r>
              </a:p>
            </p:txBody>
          </p:sp>
          <p:grpSp>
            <p:nvGrpSpPr>
              <p:cNvPr id="47152" name="Group 908">
                <a:extLst>
                  <a:ext uri="{FF2B5EF4-FFF2-40B4-BE49-F238E27FC236}">
                    <a16:creationId xmlns:a16="http://schemas.microsoft.com/office/drawing/2014/main" id="{30CE4582-FAC2-4054-9B99-9F398B48E6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0" y="4644"/>
                <a:ext cx="3656" cy="1784"/>
                <a:chOff x="2424" y="4320"/>
                <a:chExt cx="3912" cy="1909"/>
              </a:xfrm>
            </p:grpSpPr>
            <p:graphicFrame>
              <p:nvGraphicFramePr>
                <p:cNvPr id="47153" name="Object 909">
                  <a:extLst>
                    <a:ext uri="{FF2B5EF4-FFF2-40B4-BE49-F238E27FC236}">
                      <a16:creationId xmlns:a16="http://schemas.microsoft.com/office/drawing/2014/main" id="{55683614-2B4D-4AC7-B407-6AB9DE9B941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261" y="4344"/>
                <a:ext cx="2075" cy="164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Graph" r:id="rId9" imgW="3627120" imgH="2869997" progId="Origin50.Graph">
                        <p:embed/>
                      </p:oleObj>
                    </mc:Choice>
                    <mc:Fallback>
                      <p:oleObj name="Graph" r:id="rId9" imgW="3627120" imgH="2869997" progId="Origin50.Graph">
                        <p:embed/>
                        <p:pic>
                          <p:nvPicPr>
                            <p:cNvPr id="47153" name="Object 909">
                              <a:extLst>
                                <a:ext uri="{FF2B5EF4-FFF2-40B4-BE49-F238E27FC236}">
                                  <a16:creationId xmlns:a16="http://schemas.microsoft.com/office/drawing/2014/main" id="{55683614-2B4D-4AC7-B407-6AB9DE9B941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61" y="4344"/>
                              <a:ext cx="2075" cy="16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2">
                                      <a:alpha val="50195"/>
                                    </a:schemeClr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7154" name="Object 910">
                  <a:extLst>
                    <a:ext uri="{FF2B5EF4-FFF2-40B4-BE49-F238E27FC236}">
                      <a16:creationId xmlns:a16="http://schemas.microsoft.com/office/drawing/2014/main" id="{7E11FD51-F1AD-4113-8D8A-FCA4D80D827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24" y="4320"/>
                <a:ext cx="2087" cy="165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Graph" r:id="rId11" imgW="3627120" imgH="2869997" progId="Origin50.Graph">
                        <p:embed/>
                      </p:oleObj>
                    </mc:Choice>
                    <mc:Fallback>
                      <p:oleObj name="Graph" r:id="rId11" imgW="3627120" imgH="2869997" progId="Origin50.Graph">
                        <p:embed/>
                        <p:pic>
                          <p:nvPicPr>
                            <p:cNvPr id="47154" name="Object 910">
                              <a:extLst>
                                <a:ext uri="{FF2B5EF4-FFF2-40B4-BE49-F238E27FC236}">
                                  <a16:creationId xmlns:a16="http://schemas.microsoft.com/office/drawing/2014/main" id="{7E11FD51-F1AD-4113-8D8A-FCA4D80D827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4" y="4320"/>
                              <a:ext cx="2087" cy="165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2">
                                      <a:alpha val="50195"/>
                                    </a:schemeClr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7155" name="Text Box 911">
                  <a:extLst>
                    <a:ext uri="{FF2B5EF4-FFF2-40B4-BE49-F238E27FC236}">
                      <a16:creationId xmlns:a16="http://schemas.microsoft.com/office/drawing/2014/main" id="{B730974B-6B9B-49DD-A567-1BDC1DDD80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8" y="5961"/>
                  <a:ext cx="1114" cy="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Time (ms)</a:t>
                  </a:r>
                </a:p>
              </p:txBody>
            </p:sp>
            <p:sp>
              <p:nvSpPr>
                <p:cNvPr id="47156" name="Text Box 912">
                  <a:extLst>
                    <a:ext uri="{FF2B5EF4-FFF2-40B4-BE49-F238E27FC236}">
                      <a16:creationId xmlns:a16="http://schemas.microsoft.com/office/drawing/2014/main" id="{F66BBE88-4092-43E4-985E-2BA4BA1DAB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48" y="5962"/>
                  <a:ext cx="1114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Time (ms)</a:t>
                  </a:r>
                </a:p>
              </p:txBody>
            </p:sp>
            <p:sp>
              <p:nvSpPr>
                <p:cNvPr id="47157" name="Text Box 913">
                  <a:extLst>
                    <a:ext uri="{FF2B5EF4-FFF2-40B4-BE49-F238E27FC236}">
                      <a16:creationId xmlns:a16="http://schemas.microsoft.com/office/drawing/2014/main" id="{79DA2502-308A-472A-8F22-FC7BEA3120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68" y="5774"/>
                  <a:ext cx="233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47158" name="Text Box 914">
                  <a:extLst>
                    <a:ext uri="{FF2B5EF4-FFF2-40B4-BE49-F238E27FC236}">
                      <a16:creationId xmlns:a16="http://schemas.microsoft.com/office/drawing/2014/main" id="{B80E72AE-EC79-4536-AB4A-7501B0B868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76" y="5781"/>
                  <a:ext cx="329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1.0</a:t>
                  </a:r>
                </a:p>
              </p:txBody>
            </p:sp>
            <p:sp>
              <p:nvSpPr>
                <p:cNvPr id="47159" name="Text Box 915">
                  <a:extLst>
                    <a:ext uri="{FF2B5EF4-FFF2-40B4-BE49-F238E27FC236}">
                      <a16:creationId xmlns:a16="http://schemas.microsoft.com/office/drawing/2014/main" id="{B39B29F7-D207-4B5C-9ADB-1A58E96384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48" y="5780"/>
                  <a:ext cx="396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0.5</a:t>
                  </a:r>
                </a:p>
              </p:txBody>
            </p:sp>
            <p:sp>
              <p:nvSpPr>
                <p:cNvPr id="47160" name="Text Box 916">
                  <a:extLst>
                    <a:ext uri="{FF2B5EF4-FFF2-40B4-BE49-F238E27FC236}">
                      <a16:creationId xmlns:a16="http://schemas.microsoft.com/office/drawing/2014/main" id="{0B56991F-3C46-4054-98DD-2741E6C5D0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7" y="5384"/>
                  <a:ext cx="227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47161" name="Text Box 917">
                  <a:extLst>
                    <a:ext uri="{FF2B5EF4-FFF2-40B4-BE49-F238E27FC236}">
                      <a16:creationId xmlns:a16="http://schemas.microsoft.com/office/drawing/2014/main" id="{7BCD5EEF-502E-473F-B7D8-FE367D405F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7" y="4952"/>
                  <a:ext cx="227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7162" name="Text Box 918">
                  <a:extLst>
                    <a:ext uri="{FF2B5EF4-FFF2-40B4-BE49-F238E27FC236}">
                      <a16:creationId xmlns:a16="http://schemas.microsoft.com/office/drawing/2014/main" id="{8BE6B143-9361-43AC-B89E-DA657B02D2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37" y="4520"/>
                  <a:ext cx="227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47163" name="Text Box 919">
                  <a:extLst>
                    <a:ext uri="{FF2B5EF4-FFF2-40B4-BE49-F238E27FC236}">
                      <a16:creationId xmlns:a16="http://schemas.microsoft.com/office/drawing/2014/main" id="{B72F6E2A-98AD-4B1F-A1BC-574D530E40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11" y="5787"/>
                  <a:ext cx="329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1.5</a:t>
                  </a:r>
                </a:p>
              </p:txBody>
            </p:sp>
            <p:sp>
              <p:nvSpPr>
                <p:cNvPr id="47164" name="Text Box 920">
                  <a:extLst>
                    <a:ext uri="{FF2B5EF4-FFF2-40B4-BE49-F238E27FC236}">
                      <a16:creationId xmlns:a16="http://schemas.microsoft.com/office/drawing/2014/main" id="{02EF94D9-C5F0-4C31-A460-5C9A48AD27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16" y="5778"/>
                  <a:ext cx="233" cy="2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47165" name="Text Box 921">
                  <a:extLst>
                    <a:ext uri="{FF2B5EF4-FFF2-40B4-BE49-F238E27FC236}">
                      <a16:creationId xmlns:a16="http://schemas.microsoft.com/office/drawing/2014/main" id="{8A85F9C2-04FC-434A-A58A-E138F1466F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24" y="5785"/>
                  <a:ext cx="329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1.0</a:t>
                  </a:r>
                </a:p>
              </p:txBody>
            </p:sp>
            <p:sp>
              <p:nvSpPr>
                <p:cNvPr id="47166" name="Text Box 922">
                  <a:extLst>
                    <a:ext uri="{FF2B5EF4-FFF2-40B4-BE49-F238E27FC236}">
                      <a16:creationId xmlns:a16="http://schemas.microsoft.com/office/drawing/2014/main" id="{FF4CE05F-C1C1-4E03-B057-5C929057FD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96" y="5784"/>
                  <a:ext cx="396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0.5</a:t>
                  </a:r>
                </a:p>
              </p:txBody>
            </p:sp>
            <p:sp>
              <p:nvSpPr>
                <p:cNvPr id="47167" name="Text Box 923">
                  <a:extLst>
                    <a:ext uri="{FF2B5EF4-FFF2-40B4-BE49-F238E27FC236}">
                      <a16:creationId xmlns:a16="http://schemas.microsoft.com/office/drawing/2014/main" id="{8D09AFBC-ECF4-49AC-98F9-5909B8FAAE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59" y="5791"/>
                  <a:ext cx="329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1.5</a:t>
                  </a:r>
                </a:p>
              </p:txBody>
            </p:sp>
          </p:grpSp>
        </p:grpSp>
      </p:grpSp>
      <p:sp>
        <p:nvSpPr>
          <p:cNvPr id="47139" name="Line 924">
            <a:extLst>
              <a:ext uri="{FF2B5EF4-FFF2-40B4-BE49-F238E27FC236}">
                <a16:creationId xmlns:a16="http://schemas.microsoft.com/office/drawing/2014/main" id="{233861A9-0989-46B1-8D58-5677E6D53C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79100" y="7435850"/>
            <a:ext cx="152400" cy="59372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140" name="Line 925">
            <a:extLst>
              <a:ext uri="{FF2B5EF4-FFF2-40B4-BE49-F238E27FC236}">
                <a16:creationId xmlns:a16="http://schemas.microsoft.com/office/drawing/2014/main" id="{8C7FF6B0-6F00-4873-A189-EE997BF43C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0313" y="5921375"/>
            <a:ext cx="103187" cy="39687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157598" name="Group 926">
            <a:extLst>
              <a:ext uri="{FF2B5EF4-FFF2-40B4-BE49-F238E27FC236}">
                <a16:creationId xmlns:a16="http://schemas.microsoft.com/office/drawing/2014/main" id="{0D0881E1-26CE-4D51-874D-7AE00796796A}"/>
              </a:ext>
            </a:extLst>
          </p:cNvPr>
          <p:cNvGrpSpPr>
            <a:grpSpLocks/>
          </p:cNvGrpSpPr>
          <p:nvPr/>
        </p:nvGrpSpPr>
        <p:grpSpPr bwMode="auto">
          <a:xfrm>
            <a:off x="5035550" y="0"/>
            <a:ext cx="1406525" cy="1616075"/>
            <a:chOff x="5950" y="1620"/>
            <a:chExt cx="886" cy="1018"/>
          </a:xfrm>
        </p:grpSpPr>
        <p:pic>
          <p:nvPicPr>
            <p:cNvPr id="47146" name="Picture 927" descr="stempel">
              <a:extLst>
                <a:ext uri="{FF2B5EF4-FFF2-40B4-BE49-F238E27FC236}">
                  <a16:creationId xmlns:a16="http://schemas.microsoft.com/office/drawing/2014/main" id="{9F2C6741-D6BF-47B2-9804-C701CBAE4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34"/>
            <a:stretch>
              <a:fillRect/>
            </a:stretch>
          </p:blipFill>
          <p:spPr bwMode="auto">
            <a:xfrm>
              <a:off x="5950" y="1620"/>
              <a:ext cx="886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47" name="AutoShape 928">
              <a:extLst>
                <a:ext uri="{FF2B5EF4-FFF2-40B4-BE49-F238E27FC236}">
                  <a16:creationId xmlns:a16="http://schemas.microsoft.com/office/drawing/2014/main" id="{1048771E-ACBE-4598-9510-D159671CE4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938848">
              <a:off x="5968" y="2240"/>
              <a:ext cx="800" cy="152"/>
            </a:xfrm>
            <a:custGeom>
              <a:avLst/>
              <a:gdLst>
                <a:gd name="T0" fmla="*/ 29 w 21600"/>
                <a:gd name="T1" fmla="*/ 1 h 21600"/>
                <a:gd name="T2" fmla="*/ 15 w 21600"/>
                <a:gd name="T3" fmla="*/ 1 h 21600"/>
                <a:gd name="T4" fmla="*/ 1 w 21600"/>
                <a:gd name="T5" fmla="*/ 1 h 21600"/>
                <a:gd name="T6" fmla="*/ 1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8 w 21600"/>
                <a:gd name="T13" fmla="*/ 2558 h 21600"/>
                <a:gd name="T14" fmla="*/ 19062 w 21600"/>
                <a:gd name="T15" fmla="*/ 1904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79" y="21600"/>
                  </a:lnTo>
                  <a:lnTo>
                    <a:pt x="2012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48" name="Text Box 929">
              <a:extLst>
                <a:ext uri="{FF2B5EF4-FFF2-40B4-BE49-F238E27FC236}">
                  <a16:creationId xmlns:a16="http://schemas.microsoft.com/office/drawing/2014/main" id="{41267B3B-925F-4AC7-B145-2C44AB4B4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94346">
              <a:off x="6162" y="2190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‘up’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57602" name="Group 930">
            <a:extLst>
              <a:ext uri="{FF2B5EF4-FFF2-40B4-BE49-F238E27FC236}">
                <a16:creationId xmlns:a16="http://schemas.microsoft.com/office/drawing/2014/main" id="{5FF169E5-4144-4187-94DA-C281C08A8BC6}"/>
              </a:ext>
            </a:extLst>
          </p:cNvPr>
          <p:cNvGrpSpPr>
            <a:grpSpLocks/>
          </p:cNvGrpSpPr>
          <p:nvPr/>
        </p:nvGrpSpPr>
        <p:grpSpPr bwMode="auto">
          <a:xfrm>
            <a:off x="7677150" y="0"/>
            <a:ext cx="1466850" cy="1684338"/>
            <a:chOff x="6042" y="278"/>
            <a:chExt cx="924" cy="1061"/>
          </a:xfrm>
        </p:grpSpPr>
        <p:pic>
          <p:nvPicPr>
            <p:cNvPr id="47143" name="Picture 931" descr="stempel">
              <a:extLst>
                <a:ext uri="{FF2B5EF4-FFF2-40B4-BE49-F238E27FC236}">
                  <a16:creationId xmlns:a16="http://schemas.microsoft.com/office/drawing/2014/main" id="{BA0B103E-A602-454F-B803-DF28DC380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34"/>
            <a:stretch>
              <a:fillRect/>
            </a:stretch>
          </p:blipFill>
          <p:spPr bwMode="auto">
            <a:xfrm>
              <a:off x="6042" y="278"/>
              <a:ext cx="924" cy="1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44" name="AutoShape 932">
              <a:extLst>
                <a:ext uri="{FF2B5EF4-FFF2-40B4-BE49-F238E27FC236}">
                  <a16:creationId xmlns:a16="http://schemas.microsoft.com/office/drawing/2014/main" id="{7748D0C8-7D77-48A4-9F74-1B6863605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938848">
              <a:off x="6061" y="923"/>
              <a:ext cx="833" cy="160"/>
            </a:xfrm>
            <a:custGeom>
              <a:avLst/>
              <a:gdLst>
                <a:gd name="T0" fmla="*/ 31 w 21600"/>
                <a:gd name="T1" fmla="*/ 1 h 21600"/>
                <a:gd name="T2" fmla="*/ 16 w 21600"/>
                <a:gd name="T3" fmla="*/ 1 h 21600"/>
                <a:gd name="T4" fmla="*/ 1 w 21600"/>
                <a:gd name="T5" fmla="*/ 1 h 21600"/>
                <a:gd name="T6" fmla="*/ 1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41 w 21600"/>
                <a:gd name="T13" fmla="*/ 2565 h 21600"/>
                <a:gd name="T14" fmla="*/ 19059 w 21600"/>
                <a:gd name="T15" fmla="*/ 190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79" y="21600"/>
                  </a:lnTo>
                  <a:lnTo>
                    <a:pt x="2012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145" name="Text Box 933">
              <a:extLst>
                <a:ext uri="{FF2B5EF4-FFF2-40B4-BE49-F238E27FC236}">
                  <a16:creationId xmlns:a16="http://schemas.microsoft.com/office/drawing/2014/main" id="{B58716ED-C335-47B1-A752-40AEB16F0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94346">
              <a:off x="6193" y="89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‘down’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" name="Rectangle 16">
            <a:extLst>
              <a:ext uri="{FF2B5EF4-FFF2-40B4-BE49-F238E27FC236}">
                <a16:creationId xmlns:a16="http://schemas.microsoft.com/office/drawing/2014/main" id="{8D3C53B1-F631-EBF1-9134-5A59C5B22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14" y="6408886"/>
            <a:ext cx="4035425" cy="457200"/>
          </a:xfrm>
          <a:prstGeom prst="rect">
            <a:avLst/>
          </a:prstGeom>
          <a:solidFill>
            <a:srgbClr val="DBD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timescale: 100 </a:t>
            </a:r>
            <a:r>
              <a:rPr kumimoji="0" lang="el-G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μ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 up to &gt; 1 s (!)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1482BBA1-6CB5-4D6F-ACB5-A2207B2F3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44463"/>
            <a:ext cx="8653463" cy="550862"/>
          </a:xfrm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nl-NL" altLang="en-US"/>
              <a:t>Environment and interactions in GaAs</a:t>
            </a:r>
          </a:p>
        </p:txBody>
      </p:sp>
      <p:sp>
        <p:nvSpPr>
          <p:cNvPr id="96268" name="Line 12">
            <a:extLst>
              <a:ext uri="{FF2B5EF4-FFF2-40B4-BE49-F238E27FC236}">
                <a16:creationId xmlns:a16="http://schemas.microsoft.com/office/drawing/2014/main" id="{4763ACCB-3B2F-4D1B-8962-D905AA033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975" y="7140575"/>
            <a:ext cx="936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96332" name="Group 76">
            <a:extLst>
              <a:ext uri="{FF2B5EF4-FFF2-40B4-BE49-F238E27FC236}">
                <a16:creationId xmlns:a16="http://schemas.microsoft.com/office/drawing/2014/main" id="{67969F49-B4EE-4EA1-8602-6E89DB5E5CC0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4581525"/>
            <a:ext cx="3708400" cy="1800225"/>
            <a:chOff x="152" y="2802"/>
            <a:chExt cx="2336" cy="1134"/>
          </a:xfrm>
        </p:grpSpPr>
        <p:sp>
          <p:nvSpPr>
            <p:cNvPr id="51240" name="Oval 3">
              <a:extLst>
                <a:ext uri="{FF2B5EF4-FFF2-40B4-BE49-F238E27FC236}">
                  <a16:creationId xmlns:a16="http://schemas.microsoft.com/office/drawing/2014/main" id="{CA9304EA-E490-4F81-82B7-01E3CED6F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229"/>
              <a:ext cx="1590" cy="707"/>
            </a:xfrm>
            <a:prstGeom prst="ellipse">
              <a:avLst/>
            </a:prstGeom>
            <a:noFill/>
            <a:ln w="381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1241" name="Oval 4">
              <a:extLst>
                <a:ext uri="{FF2B5EF4-FFF2-40B4-BE49-F238E27FC236}">
                  <a16:creationId xmlns:a16="http://schemas.microsoft.com/office/drawing/2014/main" id="{A8049412-DA78-426D-9880-C5D2BE7C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" y="3315"/>
              <a:ext cx="146" cy="146"/>
            </a:xfrm>
            <a:prstGeom prst="ellipse">
              <a:avLst/>
            </a:prstGeom>
            <a:solidFill>
              <a:srgbClr val="0033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1242" name="Text Box 5">
              <a:extLst>
                <a:ext uri="{FF2B5EF4-FFF2-40B4-BE49-F238E27FC236}">
                  <a16:creationId xmlns:a16="http://schemas.microsoft.com/office/drawing/2014/main" id="{4D9C090E-BF7C-44E2-A2EB-E1C916CC6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" y="3170"/>
              <a:ext cx="24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51243" name="Text Box 6">
              <a:extLst>
                <a:ext uri="{FF2B5EF4-FFF2-40B4-BE49-F238E27FC236}">
                  <a16:creationId xmlns:a16="http://schemas.microsoft.com/office/drawing/2014/main" id="{B341264D-F28A-4958-BCEA-8AFCF65DB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3" y="3337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1244" name="Text Box 13">
              <a:extLst>
                <a:ext uri="{FF2B5EF4-FFF2-40B4-BE49-F238E27FC236}">
                  <a16:creationId xmlns:a16="http://schemas.microsoft.com/office/drawing/2014/main" id="{9D45C67F-47F1-489C-9EC8-40F151C83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" y="2802"/>
              <a:ext cx="15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Spin-orbit coupling</a:t>
              </a:r>
            </a:p>
          </p:txBody>
        </p:sp>
        <p:sp>
          <p:nvSpPr>
            <p:cNvPr id="51245" name="AutoShape 39">
              <a:extLst>
                <a:ext uri="{FF2B5EF4-FFF2-40B4-BE49-F238E27FC236}">
                  <a16:creationId xmlns:a16="http://schemas.microsoft.com/office/drawing/2014/main" id="{4ACB02D8-EDEE-428A-80E7-F2D443C35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6679">
              <a:off x="1679" y="3366"/>
              <a:ext cx="44" cy="395"/>
            </a:xfrm>
            <a:prstGeom prst="upArrow">
              <a:avLst>
                <a:gd name="adj1" fmla="val 50000"/>
                <a:gd name="adj2" fmla="val 224432"/>
              </a:avLst>
            </a:prstGeom>
            <a:solidFill>
              <a:srgbClr val="E08B00"/>
            </a:solidFill>
            <a:ln w="22225">
              <a:solidFill>
                <a:srgbClr val="E08B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1246" name="Oval 40">
              <a:extLst>
                <a:ext uri="{FF2B5EF4-FFF2-40B4-BE49-F238E27FC236}">
                  <a16:creationId xmlns:a16="http://schemas.microsoft.com/office/drawing/2014/main" id="{D4DFB523-5DA8-43EB-8879-691B6EED4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3511"/>
              <a:ext cx="164" cy="166"/>
            </a:xfrm>
            <a:prstGeom prst="ellipse">
              <a:avLst/>
            </a:prstGeom>
            <a:gradFill rotWithShape="1">
              <a:gsLst>
                <a:gs pos="0">
                  <a:srgbClr val="E08B00"/>
                </a:gs>
                <a:gs pos="100000">
                  <a:srgbClr val="684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E08B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96297" name="Group 41">
            <a:extLst>
              <a:ext uri="{FF2B5EF4-FFF2-40B4-BE49-F238E27FC236}">
                <a16:creationId xmlns:a16="http://schemas.microsoft.com/office/drawing/2014/main" id="{F791EF15-FA85-4F72-924E-FC83FE364217}"/>
              </a:ext>
            </a:extLst>
          </p:cNvPr>
          <p:cNvGrpSpPr>
            <a:grpSpLocks/>
          </p:cNvGrpSpPr>
          <p:nvPr/>
        </p:nvGrpSpPr>
        <p:grpSpPr bwMode="auto">
          <a:xfrm>
            <a:off x="703263" y="1614488"/>
            <a:ext cx="3417887" cy="2089150"/>
            <a:chOff x="192" y="2112"/>
            <a:chExt cx="2592" cy="1584"/>
          </a:xfrm>
        </p:grpSpPr>
        <p:grpSp>
          <p:nvGrpSpPr>
            <p:cNvPr id="51212" name="Group 42">
              <a:extLst>
                <a:ext uri="{FF2B5EF4-FFF2-40B4-BE49-F238E27FC236}">
                  <a16:creationId xmlns:a16="http://schemas.microsoft.com/office/drawing/2014/main" id="{D6105829-FC72-4EEA-A80E-ADC1F5C967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" y="2256"/>
              <a:ext cx="1250" cy="1440"/>
              <a:chOff x="960" y="2400"/>
              <a:chExt cx="1250" cy="1440"/>
            </a:xfrm>
          </p:grpSpPr>
          <p:sp>
            <p:nvSpPr>
              <p:cNvPr id="51235" name="Freeform 43">
                <a:extLst>
                  <a:ext uri="{FF2B5EF4-FFF2-40B4-BE49-F238E27FC236}">
                    <a16:creationId xmlns:a16="http://schemas.microsoft.com/office/drawing/2014/main" id="{E0D38471-D1CA-45B0-9912-2EF855424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400"/>
                <a:ext cx="1250" cy="1440"/>
              </a:xfrm>
              <a:custGeom>
                <a:avLst/>
                <a:gdLst>
                  <a:gd name="T0" fmla="*/ 0 w 522"/>
                  <a:gd name="T1" fmla="*/ 170 h 541"/>
                  <a:gd name="T2" fmla="*/ 912 w 522"/>
                  <a:gd name="T3" fmla="*/ 3231 h 541"/>
                  <a:gd name="T4" fmla="*/ 1944 w 522"/>
                  <a:gd name="T5" fmla="*/ 3295 h 541"/>
                  <a:gd name="T6" fmla="*/ 2993 w 52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2" h="541">
                    <a:moveTo>
                      <a:pt x="0" y="24"/>
                    </a:moveTo>
                    <a:cubicBezTo>
                      <a:pt x="26" y="96"/>
                      <a:pt x="103" y="382"/>
                      <a:pt x="159" y="456"/>
                    </a:cubicBezTo>
                    <a:cubicBezTo>
                      <a:pt x="215" y="530"/>
                      <a:pt x="278" y="541"/>
                      <a:pt x="339" y="465"/>
                    </a:cubicBezTo>
                    <a:cubicBezTo>
                      <a:pt x="400" y="389"/>
                      <a:pt x="484" y="97"/>
                      <a:pt x="522" y="0"/>
                    </a:cubicBezTo>
                  </a:path>
                </a:pathLst>
              </a:custGeom>
              <a:noFill/>
              <a:ln w="57150" cap="flat" cmpd="sng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236" name="Freeform 44">
                <a:extLst>
                  <a:ext uri="{FF2B5EF4-FFF2-40B4-BE49-F238E27FC236}">
                    <a16:creationId xmlns:a16="http://schemas.microsoft.com/office/drawing/2014/main" id="{1D193181-0955-455D-9D1A-2E710127C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692"/>
                <a:ext cx="1243" cy="709"/>
              </a:xfrm>
              <a:custGeom>
                <a:avLst/>
                <a:gdLst>
                  <a:gd name="T0" fmla="*/ 0 w 2316"/>
                  <a:gd name="T1" fmla="*/ 420 h 1179"/>
                  <a:gd name="T2" fmla="*/ 166 w 2316"/>
                  <a:gd name="T3" fmla="*/ 347 h 1179"/>
                  <a:gd name="T4" fmla="*/ 330 w 2316"/>
                  <a:gd name="T5" fmla="*/ 1 h 1179"/>
                  <a:gd name="T6" fmla="*/ 498 w 2316"/>
                  <a:gd name="T7" fmla="*/ 343 h 1179"/>
                  <a:gd name="T8" fmla="*/ 667 w 2316"/>
                  <a:gd name="T9" fmla="*/ 426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1237" name="Group 45">
                <a:extLst>
                  <a:ext uri="{FF2B5EF4-FFF2-40B4-BE49-F238E27FC236}">
                    <a16:creationId xmlns:a16="http://schemas.microsoft.com/office/drawing/2014/main" id="{E6DF53AC-E86F-49D3-A609-A9C2FF9383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9" y="2832"/>
                <a:ext cx="203" cy="488"/>
                <a:chOff x="3984" y="2392"/>
                <a:chExt cx="203" cy="488"/>
              </a:xfrm>
            </p:grpSpPr>
            <p:sp>
              <p:nvSpPr>
                <p:cNvPr id="51238" name="AutoShape 46">
                  <a:extLst>
                    <a:ext uri="{FF2B5EF4-FFF2-40B4-BE49-F238E27FC236}">
                      <a16:creationId xmlns:a16="http://schemas.microsoft.com/office/drawing/2014/main" id="{C243FDB7-75D1-4867-854B-C5B2559C13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36679">
                  <a:off x="4082" y="2392"/>
                  <a:ext cx="55" cy="488"/>
                </a:xfrm>
                <a:prstGeom prst="upArrow">
                  <a:avLst>
                    <a:gd name="adj1" fmla="val 50000"/>
                    <a:gd name="adj2" fmla="val 221818"/>
                  </a:avLst>
                </a:prstGeom>
                <a:solidFill>
                  <a:srgbClr val="E08B00"/>
                </a:solidFill>
                <a:ln w="22225">
                  <a:solidFill>
                    <a:srgbClr val="E08B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239" name="Oval 47">
                  <a:extLst>
                    <a:ext uri="{FF2B5EF4-FFF2-40B4-BE49-F238E27FC236}">
                      <a16:creationId xmlns:a16="http://schemas.microsoft.com/office/drawing/2014/main" id="{4AA3FD1F-408E-458E-95E6-F26936949D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2571"/>
                  <a:ext cx="203" cy="20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08B00"/>
                    </a:gs>
                    <a:gs pos="100000">
                      <a:srgbClr val="68400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E08B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1213" name="Rectangle 48">
              <a:extLst>
                <a:ext uri="{FF2B5EF4-FFF2-40B4-BE49-F238E27FC236}">
                  <a16:creationId xmlns:a16="http://schemas.microsoft.com/office/drawing/2014/main" id="{570C1145-5A5C-4357-9C33-C4099E894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56"/>
              <a:ext cx="1488" cy="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1214" name="Rectangle 49">
              <a:extLst>
                <a:ext uri="{FF2B5EF4-FFF2-40B4-BE49-F238E27FC236}">
                  <a16:creationId xmlns:a16="http://schemas.microsoft.com/office/drawing/2014/main" id="{7170B61E-3902-4F6C-B08E-14C5C13D4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112"/>
              <a:ext cx="2352" cy="1584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51215" name="Group 50">
              <a:extLst>
                <a:ext uri="{FF2B5EF4-FFF2-40B4-BE49-F238E27FC236}">
                  <a16:creationId xmlns:a16="http://schemas.microsoft.com/office/drawing/2014/main" id="{B6D0ECDD-A6E6-427F-A69D-586D79B6D4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2256"/>
              <a:ext cx="1250" cy="1440"/>
              <a:chOff x="960" y="2400"/>
              <a:chExt cx="1250" cy="1440"/>
            </a:xfrm>
          </p:grpSpPr>
          <p:sp>
            <p:nvSpPr>
              <p:cNvPr id="51230" name="Freeform 51">
                <a:extLst>
                  <a:ext uri="{FF2B5EF4-FFF2-40B4-BE49-F238E27FC236}">
                    <a16:creationId xmlns:a16="http://schemas.microsoft.com/office/drawing/2014/main" id="{23D53620-F902-4395-9CF2-4CBC3DD03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400"/>
                <a:ext cx="1250" cy="1440"/>
              </a:xfrm>
              <a:custGeom>
                <a:avLst/>
                <a:gdLst>
                  <a:gd name="T0" fmla="*/ 0 w 522"/>
                  <a:gd name="T1" fmla="*/ 170 h 541"/>
                  <a:gd name="T2" fmla="*/ 912 w 522"/>
                  <a:gd name="T3" fmla="*/ 3231 h 541"/>
                  <a:gd name="T4" fmla="*/ 1944 w 522"/>
                  <a:gd name="T5" fmla="*/ 3295 h 541"/>
                  <a:gd name="T6" fmla="*/ 2993 w 52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2" h="541">
                    <a:moveTo>
                      <a:pt x="0" y="24"/>
                    </a:moveTo>
                    <a:cubicBezTo>
                      <a:pt x="26" y="96"/>
                      <a:pt x="103" y="382"/>
                      <a:pt x="159" y="456"/>
                    </a:cubicBezTo>
                    <a:cubicBezTo>
                      <a:pt x="215" y="530"/>
                      <a:pt x="278" y="541"/>
                      <a:pt x="339" y="465"/>
                    </a:cubicBezTo>
                    <a:cubicBezTo>
                      <a:pt x="400" y="389"/>
                      <a:pt x="484" y="97"/>
                      <a:pt x="522" y="0"/>
                    </a:cubicBezTo>
                  </a:path>
                </a:pathLst>
              </a:custGeom>
              <a:noFill/>
              <a:ln w="57150" cap="flat" cmpd="sng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231" name="Freeform 52">
                <a:extLst>
                  <a:ext uri="{FF2B5EF4-FFF2-40B4-BE49-F238E27FC236}">
                    <a16:creationId xmlns:a16="http://schemas.microsoft.com/office/drawing/2014/main" id="{7884B883-C3AB-479D-BFA9-66A811EDE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692"/>
                <a:ext cx="1243" cy="709"/>
              </a:xfrm>
              <a:custGeom>
                <a:avLst/>
                <a:gdLst>
                  <a:gd name="T0" fmla="*/ 0 w 2316"/>
                  <a:gd name="T1" fmla="*/ 420 h 1179"/>
                  <a:gd name="T2" fmla="*/ 166 w 2316"/>
                  <a:gd name="T3" fmla="*/ 347 h 1179"/>
                  <a:gd name="T4" fmla="*/ 330 w 2316"/>
                  <a:gd name="T5" fmla="*/ 1 h 1179"/>
                  <a:gd name="T6" fmla="*/ 498 w 2316"/>
                  <a:gd name="T7" fmla="*/ 343 h 1179"/>
                  <a:gd name="T8" fmla="*/ 667 w 2316"/>
                  <a:gd name="T9" fmla="*/ 426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1232" name="Group 53">
                <a:extLst>
                  <a:ext uri="{FF2B5EF4-FFF2-40B4-BE49-F238E27FC236}">
                    <a16:creationId xmlns:a16="http://schemas.microsoft.com/office/drawing/2014/main" id="{1CA4ABCF-314F-4448-879A-36A3F20563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9" y="2832"/>
                <a:ext cx="203" cy="488"/>
                <a:chOff x="3984" y="2392"/>
                <a:chExt cx="203" cy="488"/>
              </a:xfrm>
            </p:grpSpPr>
            <p:sp>
              <p:nvSpPr>
                <p:cNvPr id="51233" name="AutoShape 54">
                  <a:extLst>
                    <a:ext uri="{FF2B5EF4-FFF2-40B4-BE49-F238E27FC236}">
                      <a16:creationId xmlns:a16="http://schemas.microsoft.com/office/drawing/2014/main" id="{5659C189-A749-47B7-9DFA-85E7862A90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36679">
                  <a:off x="4082" y="2392"/>
                  <a:ext cx="55" cy="488"/>
                </a:xfrm>
                <a:prstGeom prst="upArrow">
                  <a:avLst>
                    <a:gd name="adj1" fmla="val 50000"/>
                    <a:gd name="adj2" fmla="val 221818"/>
                  </a:avLst>
                </a:prstGeom>
                <a:solidFill>
                  <a:srgbClr val="E08B00"/>
                </a:solidFill>
                <a:ln w="22225">
                  <a:solidFill>
                    <a:srgbClr val="E08B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234" name="Oval 55">
                  <a:extLst>
                    <a:ext uri="{FF2B5EF4-FFF2-40B4-BE49-F238E27FC236}">
                      <a16:creationId xmlns:a16="http://schemas.microsoft.com/office/drawing/2014/main" id="{78E6F5BA-F374-460F-8843-870002B171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2571"/>
                  <a:ext cx="203" cy="20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08B00"/>
                    </a:gs>
                    <a:gs pos="100000">
                      <a:srgbClr val="68400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E08B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1216" name="Rectangle 56">
              <a:extLst>
                <a:ext uri="{FF2B5EF4-FFF2-40B4-BE49-F238E27FC236}">
                  <a16:creationId xmlns:a16="http://schemas.microsoft.com/office/drawing/2014/main" id="{30F9B164-5A9D-4BFE-A057-5C2231930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112"/>
              <a:ext cx="2352" cy="1584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51217" name="Group 57">
              <a:extLst>
                <a:ext uri="{FF2B5EF4-FFF2-40B4-BE49-F238E27FC236}">
                  <a16:creationId xmlns:a16="http://schemas.microsoft.com/office/drawing/2014/main" id="{FB52B86E-7525-4EAB-AD7A-BAE562E79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256"/>
              <a:ext cx="1250" cy="1440"/>
              <a:chOff x="960" y="2400"/>
              <a:chExt cx="1250" cy="1440"/>
            </a:xfrm>
          </p:grpSpPr>
          <p:sp>
            <p:nvSpPr>
              <p:cNvPr id="51225" name="Freeform 58">
                <a:extLst>
                  <a:ext uri="{FF2B5EF4-FFF2-40B4-BE49-F238E27FC236}">
                    <a16:creationId xmlns:a16="http://schemas.microsoft.com/office/drawing/2014/main" id="{BFBB1F95-267F-44E5-977A-9C8C2B39B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400"/>
                <a:ext cx="1250" cy="1440"/>
              </a:xfrm>
              <a:custGeom>
                <a:avLst/>
                <a:gdLst>
                  <a:gd name="T0" fmla="*/ 0 w 522"/>
                  <a:gd name="T1" fmla="*/ 170 h 541"/>
                  <a:gd name="T2" fmla="*/ 912 w 522"/>
                  <a:gd name="T3" fmla="*/ 3231 h 541"/>
                  <a:gd name="T4" fmla="*/ 1944 w 522"/>
                  <a:gd name="T5" fmla="*/ 3295 h 541"/>
                  <a:gd name="T6" fmla="*/ 2993 w 52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2" h="541">
                    <a:moveTo>
                      <a:pt x="0" y="24"/>
                    </a:moveTo>
                    <a:cubicBezTo>
                      <a:pt x="26" y="96"/>
                      <a:pt x="103" y="382"/>
                      <a:pt x="159" y="456"/>
                    </a:cubicBezTo>
                    <a:cubicBezTo>
                      <a:pt x="215" y="530"/>
                      <a:pt x="278" y="541"/>
                      <a:pt x="339" y="465"/>
                    </a:cubicBezTo>
                    <a:cubicBezTo>
                      <a:pt x="400" y="389"/>
                      <a:pt x="484" y="97"/>
                      <a:pt x="522" y="0"/>
                    </a:cubicBezTo>
                  </a:path>
                </a:pathLst>
              </a:custGeom>
              <a:noFill/>
              <a:ln w="57150" cap="flat" cmpd="sng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226" name="Freeform 59">
                <a:extLst>
                  <a:ext uri="{FF2B5EF4-FFF2-40B4-BE49-F238E27FC236}">
                    <a16:creationId xmlns:a16="http://schemas.microsoft.com/office/drawing/2014/main" id="{2C566856-8411-4595-B4B9-8DBBAFDAD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692"/>
                <a:ext cx="1243" cy="709"/>
              </a:xfrm>
              <a:custGeom>
                <a:avLst/>
                <a:gdLst>
                  <a:gd name="T0" fmla="*/ 0 w 2316"/>
                  <a:gd name="T1" fmla="*/ 420 h 1179"/>
                  <a:gd name="T2" fmla="*/ 166 w 2316"/>
                  <a:gd name="T3" fmla="*/ 347 h 1179"/>
                  <a:gd name="T4" fmla="*/ 330 w 2316"/>
                  <a:gd name="T5" fmla="*/ 1 h 1179"/>
                  <a:gd name="T6" fmla="*/ 498 w 2316"/>
                  <a:gd name="T7" fmla="*/ 343 h 1179"/>
                  <a:gd name="T8" fmla="*/ 667 w 2316"/>
                  <a:gd name="T9" fmla="*/ 426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1227" name="Group 60">
                <a:extLst>
                  <a:ext uri="{FF2B5EF4-FFF2-40B4-BE49-F238E27FC236}">
                    <a16:creationId xmlns:a16="http://schemas.microsoft.com/office/drawing/2014/main" id="{02C7B5F2-2427-49F9-8C87-718CFC965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9" y="2832"/>
                <a:ext cx="203" cy="488"/>
                <a:chOff x="3984" y="2392"/>
                <a:chExt cx="203" cy="488"/>
              </a:xfrm>
            </p:grpSpPr>
            <p:sp>
              <p:nvSpPr>
                <p:cNvPr id="51228" name="AutoShape 61">
                  <a:extLst>
                    <a:ext uri="{FF2B5EF4-FFF2-40B4-BE49-F238E27FC236}">
                      <a16:creationId xmlns:a16="http://schemas.microsoft.com/office/drawing/2014/main" id="{52D2CB1F-07B7-4E24-BF65-7487F391F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36679">
                  <a:off x="4082" y="2392"/>
                  <a:ext cx="55" cy="488"/>
                </a:xfrm>
                <a:prstGeom prst="upArrow">
                  <a:avLst>
                    <a:gd name="adj1" fmla="val 50000"/>
                    <a:gd name="adj2" fmla="val 221818"/>
                  </a:avLst>
                </a:prstGeom>
                <a:solidFill>
                  <a:srgbClr val="E08B00"/>
                </a:solidFill>
                <a:ln w="22225">
                  <a:solidFill>
                    <a:srgbClr val="E08B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229" name="Oval 62">
                  <a:extLst>
                    <a:ext uri="{FF2B5EF4-FFF2-40B4-BE49-F238E27FC236}">
                      <a16:creationId xmlns:a16="http://schemas.microsoft.com/office/drawing/2014/main" id="{BF9CC32E-FDA9-4AC5-BC62-ABE6DAF4A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2571"/>
                  <a:ext cx="203" cy="20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08B00"/>
                    </a:gs>
                    <a:gs pos="100000">
                      <a:srgbClr val="68400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E08B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1218" name="Rectangle 63">
              <a:extLst>
                <a:ext uri="{FF2B5EF4-FFF2-40B4-BE49-F238E27FC236}">
                  <a16:creationId xmlns:a16="http://schemas.microsoft.com/office/drawing/2014/main" id="{66D4C0B5-3B93-4CAA-BCD0-BDFAC3538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112"/>
              <a:ext cx="2352" cy="1584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51219" name="Group 64">
              <a:extLst>
                <a:ext uri="{FF2B5EF4-FFF2-40B4-BE49-F238E27FC236}">
                  <a16:creationId xmlns:a16="http://schemas.microsoft.com/office/drawing/2014/main" id="{7AE2B526-47AE-4CAA-A81C-3D8EDFFEEC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256"/>
              <a:ext cx="1250" cy="1440"/>
              <a:chOff x="960" y="2400"/>
              <a:chExt cx="1250" cy="1440"/>
            </a:xfrm>
          </p:grpSpPr>
          <p:sp>
            <p:nvSpPr>
              <p:cNvPr id="51220" name="Freeform 65">
                <a:extLst>
                  <a:ext uri="{FF2B5EF4-FFF2-40B4-BE49-F238E27FC236}">
                    <a16:creationId xmlns:a16="http://schemas.microsoft.com/office/drawing/2014/main" id="{58B825D6-1340-49B7-BAAD-6AC7E7279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400"/>
                <a:ext cx="1250" cy="1440"/>
              </a:xfrm>
              <a:custGeom>
                <a:avLst/>
                <a:gdLst>
                  <a:gd name="T0" fmla="*/ 0 w 522"/>
                  <a:gd name="T1" fmla="*/ 170 h 541"/>
                  <a:gd name="T2" fmla="*/ 912 w 522"/>
                  <a:gd name="T3" fmla="*/ 3231 h 541"/>
                  <a:gd name="T4" fmla="*/ 1944 w 522"/>
                  <a:gd name="T5" fmla="*/ 3295 h 541"/>
                  <a:gd name="T6" fmla="*/ 2993 w 52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2" h="541">
                    <a:moveTo>
                      <a:pt x="0" y="24"/>
                    </a:moveTo>
                    <a:cubicBezTo>
                      <a:pt x="26" y="96"/>
                      <a:pt x="103" y="382"/>
                      <a:pt x="159" y="456"/>
                    </a:cubicBezTo>
                    <a:cubicBezTo>
                      <a:pt x="215" y="530"/>
                      <a:pt x="278" y="541"/>
                      <a:pt x="339" y="465"/>
                    </a:cubicBezTo>
                    <a:cubicBezTo>
                      <a:pt x="400" y="389"/>
                      <a:pt x="484" y="97"/>
                      <a:pt x="522" y="0"/>
                    </a:cubicBezTo>
                  </a:path>
                </a:pathLst>
              </a:custGeom>
              <a:noFill/>
              <a:ln w="57150" cap="flat" cmpd="sng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74901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221" name="Freeform 66">
                <a:extLst>
                  <a:ext uri="{FF2B5EF4-FFF2-40B4-BE49-F238E27FC236}">
                    <a16:creationId xmlns:a16="http://schemas.microsoft.com/office/drawing/2014/main" id="{E69D2F90-B089-4E8D-9992-6900E80DF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692"/>
                <a:ext cx="1243" cy="709"/>
              </a:xfrm>
              <a:custGeom>
                <a:avLst/>
                <a:gdLst>
                  <a:gd name="T0" fmla="*/ 0 w 2316"/>
                  <a:gd name="T1" fmla="*/ 420 h 1179"/>
                  <a:gd name="T2" fmla="*/ 166 w 2316"/>
                  <a:gd name="T3" fmla="*/ 347 h 1179"/>
                  <a:gd name="T4" fmla="*/ 330 w 2316"/>
                  <a:gd name="T5" fmla="*/ 1 h 1179"/>
                  <a:gd name="T6" fmla="*/ 498 w 2316"/>
                  <a:gd name="T7" fmla="*/ 343 h 1179"/>
                  <a:gd name="T8" fmla="*/ 667 w 2316"/>
                  <a:gd name="T9" fmla="*/ 426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74901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1222" name="Group 67">
                <a:extLst>
                  <a:ext uri="{FF2B5EF4-FFF2-40B4-BE49-F238E27FC236}">
                    <a16:creationId xmlns:a16="http://schemas.microsoft.com/office/drawing/2014/main" id="{C2AF0E66-B3CC-4097-BA57-5DAEC91B8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9" y="2832"/>
                <a:ext cx="203" cy="488"/>
                <a:chOff x="3984" y="2392"/>
                <a:chExt cx="203" cy="488"/>
              </a:xfrm>
            </p:grpSpPr>
            <p:sp>
              <p:nvSpPr>
                <p:cNvPr id="51223" name="AutoShape 68">
                  <a:extLst>
                    <a:ext uri="{FF2B5EF4-FFF2-40B4-BE49-F238E27FC236}">
                      <a16:creationId xmlns:a16="http://schemas.microsoft.com/office/drawing/2014/main" id="{A34565FB-C80E-44BF-8DB7-44BCC5E00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36679">
                  <a:off x="4082" y="2392"/>
                  <a:ext cx="55" cy="488"/>
                </a:xfrm>
                <a:prstGeom prst="upArrow">
                  <a:avLst>
                    <a:gd name="adj1" fmla="val 50000"/>
                    <a:gd name="adj2" fmla="val 221818"/>
                  </a:avLst>
                </a:prstGeom>
                <a:solidFill>
                  <a:srgbClr val="E08B00">
                    <a:alpha val="74901"/>
                  </a:srgbClr>
                </a:solidFill>
                <a:ln w="22225">
                  <a:solidFill>
                    <a:srgbClr val="E08B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224" name="Oval 69">
                  <a:extLst>
                    <a:ext uri="{FF2B5EF4-FFF2-40B4-BE49-F238E27FC236}">
                      <a16:creationId xmlns:a16="http://schemas.microsoft.com/office/drawing/2014/main" id="{1A865282-9A93-48E1-BA73-51570006C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2571"/>
                  <a:ext cx="203" cy="20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08B00">
                        <a:alpha val="75000"/>
                      </a:srgbClr>
                    </a:gs>
                    <a:gs pos="100000">
                      <a:srgbClr val="68400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E08B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6326" name="Text Box 70">
            <a:extLst>
              <a:ext uri="{FF2B5EF4-FFF2-40B4-BE49-F238E27FC236}">
                <a16:creationId xmlns:a16="http://schemas.microsoft.com/office/drawing/2014/main" id="{E8E369F0-0FA7-42F7-AF3E-933B4E608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809625"/>
            <a:ext cx="36941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Uncontrolled electric fields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phonons</a:t>
            </a:r>
          </a:p>
        </p:txBody>
      </p:sp>
      <p:sp>
        <p:nvSpPr>
          <p:cNvPr id="96327" name="AutoShape 71">
            <a:extLst>
              <a:ext uri="{FF2B5EF4-FFF2-40B4-BE49-F238E27FC236}">
                <a16:creationId xmlns:a16="http://schemas.microsoft.com/office/drawing/2014/main" id="{FE978EFA-CB64-4EE9-8D4B-FB2CE0DB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675" y="3703638"/>
            <a:ext cx="1708150" cy="188912"/>
          </a:xfrm>
          <a:prstGeom prst="leftRightArrow">
            <a:avLst>
              <a:gd name="adj1" fmla="val 50000"/>
              <a:gd name="adj2" fmla="val 180841"/>
            </a:avLst>
          </a:prstGeom>
          <a:solidFill>
            <a:srgbClr val="DDDD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6333" name="Rectangle 77">
            <a:extLst>
              <a:ext uri="{FF2B5EF4-FFF2-40B4-BE49-F238E27FC236}">
                <a16:creationId xmlns:a16="http://schemas.microsoft.com/office/drawing/2014/main" id="{C7242503-1632-4C7D-9BAE-9A5E8F861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572000"/>
            <a:ext cx="4076700" cy="2057400"/>
          </a:xfrm>
          <a:prstGeom prst="rect">
            <a:avLst/>
          </a:prstGeom>
          <a:noFill/>
          <a:ln w="57150" algn="ctr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6334" name="Rectangle 78">
            <a:extLst>
              <a:ext uri="{FF2B5EF4-FFF2-40B4-BE49-F238E27FC236}">
                <a16:creationId xmlns:a16="http://schemas.microsoft.com/office/drawing/2014/main" id="{2076DC0F-DBF7-42CC-AAAA-2EF1A420D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830263"/>
            <a:ext cx="4000500" cy="3284537"/>
          </a:xfrm>
          <a:prstGeom prst="rect">
            <a:avLst/>
          </a:prstGeom>
          <a:noFill/>
          <a:ln w="57150" algn="ctr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6336" name="Text Box 80">
            <a:extLst>
              <a:ext uri="{FF2B5EF4-FFF2-40B4-BE49-F238E27FC236}">
                <a16:creationId xmlns:a16="http://schemas.microsoft.com/office/drawing/2014/main" id="{757AEC8E-A638-4D46-921F-552767390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2135188"/>
            <a:ext cx="28209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Absorb the energy, but conserve spin.</a:t>
            </a:r>
          </a:p>
        </p:txBody>
      </p:sp>
      <p:sp>
        <p:nvSpPr>
          <p:cNvPr id="96337" name="Text Box 81">
            <a:extLst>
              <a:ext uri="{FF2B5EF4-FFF2-40B4-BE49-F238E27FC236}">
                <a16:creationId xmlns:a16="http://schemas.microsoft.com/office/drawing/2014/main" id="{A1FEC410-0242-45D5-840C-65B7623E6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5222875"/>
            <a:ext cx="3370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Admixes pure spin states.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8DCCF21-4D7A-1CC3-7524-B7DABE0BBA14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26" grpId="0"/>
      <p:bldP spid="96327" grpId="0" animBg="1"/>
      <p:bldP spid="96333" grpId="0" animBg="1"/>
      <p:bldP spid="96334" grpId="0" animBg="1"/>
      <p:bldP spid="96336" grpId="0"/>
      <p:bldP spid="963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6A401C4A-922E-4925-919D-E69FF03285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/>
              <a:t>Spin-orbit coupling in hydrogen</a:t>
            </a:r>
          </a:p>
        </p:txBody>
      </p:sp>
      <p:grpSp>
        <p:nvGrpSpPr>
          <p:cNvPr id="201731" name="Group 3">
            <a:extLst>
              <a:ext uri="{FF2B5EF4-FFF2-40B4-BE49-F238E27FC236}">
                <a16:creationId xmlns:a16="http://schemas.microsoft.com/office/drawing/2014/main" id="{7246B921-559E-400D-8547-B46337EC2110}"/>
              </a:ext>
            </a:extLst>
          </p:cNvPr>
          <p:cNvGrpSpPr>
            <a:grpSpLocks/>
          </p:cNvGrpSpPr>
          <p:nvPr/>
        </p:nvGrpSpPr>
        <p:grpSpPr bwMode="auto">
          <a:xfrm>
            <a:off x="5024438" y="1584325"/>
            <a:ext cx="3925887" cy="1749425"/>
            <a:chOff x="829" y="3254"/>
            <a:chExt cx="1719" cy="766"/>
          </a:xfrm>
        </p:grpSpPr>
        <p:sp>
          <p:nvSpPr>
            <p:cNvPr id="53278" name="Oval 4">
              <a:extLst>
                <a:ext uri="{FF2B5EF4-FFF2-40B4-BE49-F238E27FC236}">
                  <a16:creationId xmlns:a16="http://schemas.microsoft.com/office/drawing/2014/main" id="{9C510EC7-04B8-4F60-8BB8-513C04581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3313"/>
              <a:ext cx="1590" cy="707"/>
            </a:xfrm>
            <a:prstGeom prst="ellipse">
              <a:avLst/>
            </a:prstGeom>
            <a:noFill/>
            <a:ln w="381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3279" name="Oval 5">
              <a:extLst>
                <a:ext uri="{FF2B5EF4-FFF2-40B4-BE49-F238E27FC236}">
                  <a16:creationId xmlns:a16="http://schemas.microsoft.com/office/drawing/2014/main" id="{FC1DC25E-9820-4EC8-B4A9-E2BAB4BCB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" y="3399"/>
              <a:ext cx="146" cy="146"/>
            </a:xfrm>
            <a:prstGeom prst="ellipse">
              <a:avLst/>
            </a:prstGeom>
            <a:solidFill>
              <a:srgbClr val="0033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3280" name="Text Box 6">
              <a:extLst>
                <a:ext uri="{FF2B5EF4-FFF2-40B4-BE49-F238E27FC236}">
                  <a16:creationId xmlns:a16="http://schemas.microsoft.com/office/drawing/2014/main" id="{EBE5EEC0-5DC4-45A1-8601-75CC2DB02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" y="3254"/>
              <a:ext cx="17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53281" name="Text Box 7">
              <a:extLst>
                <a:ext uri="{FF2B5EF4-FFF2-40B4-BE49-F238E27FC236}">
                  <a16:creationId xmlns:a16="http://schemas.microsoft.com/office/drawing/2014/main" id="{AD0427CC-B6FB-4C86-BCC9-21930B8CC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3" y="3421"/>
              <a:ext cx="13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3282" name="AutoShape 8">
              <a:extLst>
                <a:ext uri="{FF2B5EF4-FFF2-40B4-BE49-F238E27FC236}">
                  <a16:creationId xmlns:a16="http://schemas.microsoft.com/office/drawing/2014/main" id="{098D53B3-E17F-40BB-9C46-11D071EB3B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6679">
              <a:off x="1739" y="3450"/>
              <a:ext cx="44" cy="395"/>
            </a:xfrm>
            <a:prstGeom prst="upArrow">
              <a:avLst>
                <a:gd name="adj1" fmla="val 50000"/>
                <a:gd name="adj2" fmla="val 224432"/>
              </a:avLst>
            </a:prstGeom>
            <a:solidFill>
              <a:srgbClr val="E08B00"/>
            </a:solidFill>
            <a:ln w="22225">
              <a:solidFill>
                <a:srgbClr val="E08B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3283" name="Oval 9">
              <a:extLst>
                <a:ext uri="{FF2B5EF4-FFF2-40B4-BE49-F238E27FC236}">
                  <a16:creationId xmlns:a16="http://schemas.microsoft.com/office/drawing/2014/main" id="{D0DCF884-F49C-45C1-B8B0-1F1C0CBBE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595"/>
              <a:ext cx="164" cy="166"/>
            </a:xfrm>
            <a:prstGeom prst="ellipse">
              <a:avLst/>
            </a:prstGeom>
            <a:gradFill rotWithShape="1">
              <a:gsLst>
                <a:gs pos="0">
                  <a:srgbClr val="E08B00"/>
                </a:gs>
                <a:gs pos="100000">
                  <a:srgbClr val="684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E08B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3252" name="Oval 10">
            <a:extLst>
              <a:ext uri="{FF2B5EF4-FFF2-40B4-BE49-F238E27FC236}">
                <a16:creationId xmlns:a16="http://schemas.microsoft.com/office/drawing/2014/main" id="{8AC07F2E-A132-4B3A-9D39-8F1E33481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1719263"/>
            <a:ext cx="3630612" cy="1614487"/>
          </a:xfrm>
          <a:prstGeom prst="ellips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3253" name="Oval 11">
            <a:extLst>
              <a:ext uri="{FF2B5EF4-FFF2-40B4-BE49-F238E27FC236}">
                <a16:creationId xmlns:a16="http://schemas.microsoft.com/office/drawing/2014/main" id="{24513F8E-5FC7-457A-820E-9EA635FFE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8" y="2374900"/>
            <a:ext cx="333375" cy="333375"/>
          </a:xfrm>
          <a:prstGeom prst="ellipse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3254" name="Text Box 12">
            <a:extLst>
              <a:ext uri="{FF2B5EF4-FFF2-40B4-BE49-F238E27FC236}">
                <a16:creationId xmlns:a16="http://schemas.microsoft.com/office/drawing/2014/main" id="{3BC2E28F-C8EC-4BB0-BB57-DE626C6AE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2043113"/>
            <a:ext cx="3921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+</a:t>
            </a:r>
          </a:p>
        </p:txBody>
      </p:sp>
      <p:grpSp>
        <p:nvGrpSpPr>
          <p:cNvPr id="53255" name="Group 13">
            <a:extLst>
              <a:ext uri="{FF2B5EF4-FFF2-40B4-BE49-F238E27FC236}">
                <a16:creationId xmlns:a16="http://schemas.microsoft.com/office/drawing/2014/main" id="{7E54763E-C64C-4F5B-938F-800A9D755833}"/>
              </a:ext>
            </a:extLst>
          </p:cNvPr>
          <p:cNvGrpSpPr>
            <a:grpSpLocks/>
          </p:cNvGrpSpPr>
          <p:nvPr/>
        </p:nvGrpSpPr>
        <p:grpSpPr bwMode="auto">
          <a:xfrm>
            <a:off x="1252538" y="2643188"/>
            <a:ext cx="709612" cy="968375"/>
            <a:chOff x="1231" y="1628"/>
            <a:chExt cx="447" cy="610"/>
          </a:xfrm>
        </p:grpSpPr>
        <p:sp>
          <p:nvSpPr>
            <p:cNvPr id="53275" name="Text Box 14">
              <a:extLst>
                <a:ext uri="{FF2B5EF4-FFF2-40B4-BE49-F238E27FC236}">
                  <a16:creationId xmlns:a16="http://schemas.microsoft.com/office/drawing/2014/main" id="{AFA40244-4FA5-4376-B3BC-4A624FEEA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1628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3276" name="AutoShape 15">
              <a:extLst>
                <a:ext uri="{FF2B5EF4-FFF2-40B4-BE49-F238E27FC236}">
                  <a16:creationId xmlns:a16="http://schemas.microsoft.com/office/drawing/2014/main" id="{AC80D4C8-554E-43CE-943F-95ADAE1E34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6679">
              <a:off x="1556" y="1670"/>
              <a:ext cx="63" cy="568"/>
            </a:xfrm>
            <a:prstGeom prst="upArrow">
              <a:avLst>
                <a:gd name="adj1" fmla="val 50000"/>
                <a:gd name="adj2" fmla="val 225397"/>
              </a:avLst>
            </a:prstGeom>
            <a:solidFill>
              <a:srgbClr val="E08B00"/>
            </a:solidFill>
            <a:ln w="22225">
              <a:solidFill>
                <a:srgbClr val="E08B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3277" name="Oval 16">
              <a:extLst>
                <a:ext uri="{FF2B5EF4-FFF2-40B4-BE49-F238E27FC236}">
                  <a16:creationId xmlns:a16="http://schemas.microsoft.com/office/drawing/2014/main" id="{483FD38A-820E-41D0-BF0E-EB2881132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1879"/>
              <a:ext cx="236" cy="238"/>
            </a:xfrm>
            <a:prstGeom prst="ellipse">
              <a:avLst/>
            </a:prstGeom>
            <a:gradFill rotWithShape="1">
              <a:gsLst>
                <a:gs pos="0">
                  <a:srgbClr val="E08B00"/>
                </a:gs>
                <a:gs pos="100000">
                  <a:srgbClr val="684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E08B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3256" name="Line 17">
            <a:extLst>
              <a:ext uri="{FF2B5EF4-FFF2-40B4-BE49-F238E27FC236}">
                <a16:creationId xmlns:a16="http://schemas.microsoft.com/office/drawing/2014/main" id="{3D6A1953-5487-49C4-81B4-2D27B5605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4925" y="1630363"/>
            <a:ext cx="153988" cy="98425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3257" name="Line 18">
            <a:extLst>
              <a:ext uri="{FF2B5EF4-FFF2-40B4-BE49-F238E27FC236}">
                <a16:creationId xmlns:a16="http://schemas.microsoft.com/office/drawing/2014/main" id="{4B2A2190-274E-40E7-BF54-B6DE8C7749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2225" y="1714500"/>
            <a:ext cx="171450" cy="104775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1747" name="Line 19">
            <a:extLst>
              <a:ext uri="{FF2B5EF4-FFF2-40B4-BE49-F238E27FC236}">
                <a16:creationId xmlns:a16="http://schemas.microsoft.com/office/drawing/2014/main" id="{287CCD32-9B90-4915-89CC-E52DAB232F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2575" y="1652588"/>
            <a:ext cx="153988" cy="98425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1748" name="Line 20">
            <a:extLst>
              <a:ext uri="{FF2B5EF4-FFF2-40B4-BE49-F238E27FC236}">
                <a16:creationId xmlns:a16="http://schemas.microsoft.com/office/drawing/2014/main" id="{1FB01F4A-E19D-47AC-A889-5DEB5953A2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1736725"/>
            <a:ext cx="171450" cy="104775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3260" name="Text Box 21">
            <a:extLst>
              <a:ext uri="{FF2B5EF4-FFF2-40B4-BE49-F238E27FC236}">
                <a16:creationId xmlns:a16="http://schemas.microsoft.com/office/drawing/2014/main" id="{B7C03C6E-148A-4012-9F48-439059436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798513"/>
            <a:ext cx="211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Hydrogen atom</a:t>
            </a:r>
          </a:p>
        </p:txBody>
      </p:sp>
      <p:sp>
        <p:nvSpPr>
          <p:cNvPr id="201750" name="Text Box 22">
            <a:extLst>
              <a:ext uri="{FF2B5EF4-FFF2-40B4-BE49-F238E27FC236}">
                <a16:creationId xmlns:a16="http://schemas.microsoft.com/office/drawing/2014/main" id="{DB9E1BD2-C5B8-48B2-B68E-E2FC28F1A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950" y="739775"/>
            <a:ext cx="263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Rest frame electron</a:t>
            </a:r>
          </a:p>
        </p:txBody>
      </p:sp>
      <p:sp>
        <p:nvSpPr>
          <p:cNvPr id="53262" name="Line 23">
            <a:extLst>
              <a:ext uri="{FF2B5EF4-FFF2-40B4-BE49-F238E27FC236}">
                <a16:creationId xmlns:a16="http://schemas.microsoft.com/office/drawing/2014/main" id="{CFEAC862-594C-4727-B80A-E167295720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7913" y="3243263"/>
            <a:ext cx="671512" cy="750887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201753" name="Object 25">
            <a:extLst>
              <a:ext uri="{FF2B5EF4-FFF2-40B4-BE49-F238E27FC236}">
                <a16:creationId xmlns:a16="http://schemas.microsoft.com/office/drawing/2014/main" id="{195018C7-FB2E-4EA2-9E13-7872C35CA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270192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2" imgW="114151" imgH="215619" progId="Equation.3">
                  <p:embed/>
                </p:oleObj>
              </mc:Choice>
              <mc:Fallback>
                <p:oleObj name="Vergelijking" r:id="rId2" imgW="114151" imgH="215619" progId="Equation.3">
                  <p:embed/>
                  <p:pic>
                    <p:nvPicPr>
                      <p:cNvPr id="201753" name="Object 25">
                        <a:extLst>
                          <a:ext uri="{FF2B5EF4-FFF2-40B4-BE49-F238E27FC236}">
                            <a16:creationId xmlns:a16="http://schemas.microsoft.com/office/drawing/2014/main" id="{195018C7-FB2E-4EA2-9E13-7872C35CA8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701925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66" name="Line 38">
            <a:extLst>
              <a:ext uri="{FF2B5EF4-FFF2-40B4-BE49-F238E27FC236}">
                <a16:creationId xmlns:a16="http://schemas.microsoft.com/office/drawing/2014/main" id="{7EEC8A47-EEBB-481A-B211-98DE98F664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78663" y="1406525"/>
            <a:ext cx="4762" cy="1154113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3265" name="Line 54">
            <a:extLst>
              <a:ext uri="{FF2B5EF4-FFF2-40B4-BE49-F238E27FC236}">
                <a16:creationId xmlns:a16="http://schemas.microsoft.com/office/drawing/2014/main" id="{33CCF6DE-6963-4E7E-9A2A-408D026A6E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3900" y="3019425"/>
            <a:ext cx="971550" cy="22860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1788" name="Text Box 60">
            <a:extLst>
              <a:ext uri="{FF2B5EF4-FFF2-40B4-BE49-F238E27FC236}">
                <a16:creationId xmlns:a16="http://schemas.microsoft.com/office/drawing/2014/main" id="{75FB8977-ED3E-4C7A-9C86-593C2D60F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" y="5746750"/>
            <a:ext cx="233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 hydrogen:</a:t>
            </a:r>
          </a:p>
        </p:txBody>
      </p:sp>
      <p:sp>
        <p:nvSpPr>
          <p:cNvPr id="201789" name="AutoShape 61">
            <a:extLst>
              <a:ext uri="{FF2B5EF4-FFF2-40B4-BE49-F238E27FC236}">
                <a16:creationId xmlns:a16="http://schemas.microsoft.com/office/drawing/2014/main" id="{0F1137F4-2DED-4E85-A753-8FE78BC59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88" y="5792788"/>
            <a:ext cx="577850" cy="477837"/>
          </a:xfrm>
          <a:prstGeom prst="rightArrow">
            <a:avLst>
              <a:gd name="adj1" fmla="val 60204"/>
              <a:gd name="adj2" fmla="val 43081"/>
            </a:avLst>
          </a:prstGeom>
          <a:solidFill>
            <a:srgbClr val="DBDE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01792" name="Picture 64">
            <a:extLst>
              <a:ext uri="{FF2B5EF4-FFF2-40B4-BE49-F238E27FC236}">
                <a16:creationId xmlns:a16="http://schemas.microsoft.com/office/drawing/2014/main" id="{DF7BEA7F-2CBB-4C92-A465-195E8985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4064000"/>
            <a:ext cx="3833812" cy="563563"/>
          </a:xfrm>
          <a:prstGeom prst="rect">
            <a:avLst/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DDDD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1793" name="Rectangle 65">
            <a:extLst>
              <a:ext uri="{FF2B5EF4-FFF2-40B4-BE49-F238E27FC236}">
                <a16:creationId xmlns:a16="http://schemas.microsoft.com/office/drawing/2014/main" id="{EB1F4959-19CB-4365-9CC4-67D711264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175" y="3898900"/>
            <a:ext cx="3889375" cy="882650"/>
          </a:xfrm>
          <a:prstGeom prst="rect">
            <a:avLst/>
          </a:prstGeom>
          <a:noFill/>
          <a:ln w="38100" algn="ctr">
            <a:solidFill>
              <a:srgbClr val="00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01794" name="Picture 66">
            <a:extLst>
              <a:ext uri="{FF2B5EF4-FFF2-40B4-BE49-F238E27FC236}">
                <a16:creationId xmlns:a16="http://schemas.microsoft.com/office/drawing/2014/main" id="{01AFA4EA-8A7F-4723-81E2-D40FAD17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5603875"/>
            <a:ext cx="1500187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795" name="Picture 67">
            <a:extLst>
              <a:ext uri="{FF2B5EF4-FFF2-40B4-BE49-F238E27FC236}">
                <a16:creationId xmlns:a16="http://schemas.microsoft.com/office/drawing/2014/main" id="{65DD0FDB-E1FC-42F7-A653-80300D1F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5826125"/>
            <a:ext cx="2611438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72" name="Picture 68">
            <a:extLst>
              <a:ext uri="{FF2B5EF4-FFF2-40B4-BE49-F238E27FC236}">
                <a16:creationId xmlns:a16="http://schemas.microsoft.com/office/drawing/2014/main" id="{EF18F5FA-13DC-4C1E-8747-BB83163E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3883025"/>
            <a:ext cx="5715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73" name="Picture 69">
            <a:extLst>
              <a:ext uri="{FF2B5EF4-FFF2-40B4-BE49-F238E27FC236}">
                <a16:creationId xmlns:a16="http://schemas.microsoft.com/office/drawing/2014/main" id="{A0B9CBC9-0A62-4693-A2AD-FCCE1209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3211513"/>
            <a:ext cx="374650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800" name="Picture 72">
            <a:extLst>
              <a:ext uri="{FF2B5EF4-FFF2-40B4-BE49-F238E27FC236}">
                <a16:creationId xmlns:a16="http://schemas.microsoft.com/office/drawing/2014/main" id="{68BD8D73-1136-4DE7-AA86-289924514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1222375"/>
            <a:ext cx="19653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50A8F9C-AF12-12BF-7093-C8E3B0D63115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50" grpId="0"/>
      <p:bldP spid="201788" grpId="0"/>
      <p:bldP spid="201789" grpId="0" animBg="1"/>
      <p:bldP spid="20179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AAE8E18-36D0-4CDB-A961-991422F13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92088"/>
            <a:ext cx="8229600" cy="1143001"/>
          </a:xfrm>
        </p:spPr>
        <p:txBody>
          <a:bodyPr/>
          <a:lstStyle/>
          <a:p>
            <a:pPr eaLnBrk="1" hangingPunct="1"/>
            <a:r>
              <a:rPr lang="en-US" altLang="en-US"/>
              <a:t>Spin-Orbit coupling in a crystal</a:t>
            </a:r>
          </a:p>
        </p:txBody>
      </p:sp>
      <p:pic>
        <p:nvPicPr>
          <p:cNvPr id="54275" name="Picture 4" descr="diamond-structure">
            <a:extLst>
              <a:ext uri="{FF2B5EF4-FFF2-40B4-BE49-F238E27FC236}">
                <a16:creationId xmlns:a16="http://schemas.microsoft.com/office/drawing/2014/main" id="{5F9BC641-8FD2-4850-977C-FBC26D212B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875" y="1571625"/>
            <a:ext cx="3276600" cy="32146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6" name="Text Box 6">
            <a:extLst>
              <a:ext uri="{FF2B5EF4-FFF2-40B4-BE49-F238E27FC236}">
                <a16:creationId xmlns:a16="http://schemas.microsoft.com/office/drawing/2014/main" id="{A492F284-4950-40BB-9288-4350F416D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162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4277" name="Line 18">
            <a:extLst>
              <a:ext uri="{FF2B5EF4-FFF2-40B4-BE49-F238E27FC236}">
                <a16:creationId xmlns:a16="http://schemas.microsoft.com/office/drawing/2014/main" id="{EB75E3D2-061D-4124-BA57-7A7F72AF9F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7125" y="2921000"/>
            <a:ext cx="1214438" cy="3175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4278" name="Line 19">
            <a:extLst>
              <a:ext uri="{FF2B5EF4-FFF2-40B4-BE49-F238E27FC236}">
                <a16:creationId xmlns:a16="http://schemas.microsoft.com/office/drawing/2014/main" id="{ECA28FDC-C535-4831-8286-0330E88151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8038" y="2724150"/>
            <a:ext cx="0" cy="581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54279" name="Group 12">
            <a:extLst>
              <a:ext uri="{FF2B5EF4-FFF2-40B4-BE49-F238E27FC236}">
                <a16:creationId xmlns:a16="http://schemas.microsoft.com/office/drawing/2014/main" id="{793A58FF-B29E-4B31-99AC-722ADEF2CB3F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2524125"/>
            <a:ext cx="501650" cy="684213"/>
            <a:chOff x="1231" y="1628"/>
            <a:chExt cx="447" cy="610"/>
          </a:xfrm>
        </p:grpSpPr>
        <p:sp>
          <p:nvSpPr>
            <p:cNvPr id="54282" name="Text Box 13">
              <a:extLst>
                <a:ext uri="{FF2B5EF4-FFF2-40B4-BE49-F238E27FC236}">
                  <a16:creationId xmlns:a16="http://schemas.microsoft.com/office/drawing/2014/main" id="{180165CE-8909-47A1-866C-147B458C5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1628"/>
              <a:ext cx="270" cy="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4283" name="AutoShape 14">
              <a:extLst>
                <a:ext uri="{FF2B5EF4-FFF2-40B4-BE49-F238E27FC236}">
                  <a16:creationId xmlns:a16="http://schemas.microsoft.com/office/drawing/2014/main" id="{95EFE8F7-8C0C-4C1E-A49F-0DD78D6D41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6679">
              <a:off x="1556" y="1670"/>
              <a:ext cx="63" cy="568"/>
            </a:xfrm>
            <a:prstGeom prst="upArrow">
              <a:avLst>
                <a:gd name="adj1" fmla="val 50000"/>
                <a:gd name="adj2" fmla="val 225397"/>
              </a:avLst>
            </a:prstGeom>
            <a:solidFill>
              <a:srgbClr val="E08B00"/>
            </a:solidFill>
            <a:ln w="22225">
              <a:solidFill>
                <a:srgbClr val="E08B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4284" name="Oval 15">
              <a:extLst>
                <a:ext uri="{FF2B5EF4-FFF2-40B4-BE49-F238E27FC236}">
                  <a16:creationId xmlns:a16="http://schemas.microsoft.com/office/drawing/2014/main" id="{9831A9FD-274F-4DD5-9EB7-CF618B0D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1879"/>
              <a:ext cx="236" cy="238"/>
            </a:xfrm>
            <a:prstGeom prst="ellipse">
              <a:avLst/>
            </a:prstGeom>
            <a:gradFill rotWithShape="1">
              <a:gsLst>
                <a:gs pos="0">
                  <a:srgbClr val="E08B00"/>
                </a:gs>
                <a:gs pos="100000">
                  <a:srgbClr val="684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E08B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4280" name="Text Box 20">
            <a:extLst>
              <a:ext uri="{FF2B5EF4-FFF2-40B4-BE49-F238E27FC236}">
                <a16:creationId xmlns:a16="http://schemas.microsoft.com/office/drawing/2014/main" id="{A7DEBD95-8DA6-4D79-B491-5D4078E3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1465263"/>
            <a:ext cx="476250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61925" indent="-161925"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161925" marR="0" lvl="0" indent="-161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Crystal symmetry determines the      geometry of the electric  field  the electron ‘sees’</a:t>
            </a:r>
          </a:p>
          <a:p>
            <a:pPr marL="161925" marR="0" lvl="0" indent="-161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61925" marR="0" lvl="0" indent="-161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Zincblende structure  has no inversion symmetry (Bulk Inversion Asymmetry)</a:t>
            </a:r>
          </a:p>
          <a:p>
            <a:pPr marL="161925" marR="0" lvl="0" indent="-161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61925" marR="0" lvl="0" indent="-161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Due to low symmetry electric fields don’t cancel out</a:t>
            </a:r>
          </a:p>
          <a:p>
            <a:pPr marL="161925" marR="0" lvl="0" indent="-161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54281" name="Picture 23">
            <a:extLst>
              <a:ext uri="{FF2B5EF4-FFF2-40B4-BE49-F238E27FC236}">
                <a16:creationId xmlns:a16="http://schemas.microsoft.com/office/drawing/2014/main" id="{B401AD91-73AE-4DB0-9EE3-6C0637D1A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3081338"/>
            <a:ext cx="374650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E4757B9-6489-1CCD-AA4F-A8E4692A9AA5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3">
            <a:extLst>
              <a:ext uri="{FF2B5EF4-FFF2-40B4-BE49-F238E27FC236}">
                <a16:creationId xmlns:a16="http://schemas.microsoft.com/office/drawing/2014/main" id="{A7E20E78-9A18-4573-A1D8-1CBBFC562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933575"/>
            <a:ext cx="7326313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3" name="Rectangle 2">
            <a:extLst>
              <a:ext uri="{FF2B5EF4-FFF2-40B4-BE49-F238E27FC236}">
                <a16:creationId xmlns:a16="http://schemas.microsoft.com/office/drawing/2014/main" id="{262E920F-BF7F-49A6-8FCD-57119FAF9E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68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Spin-Orbit coupling in a two-dimensional electron gas</a:t>
            </a:r>
          </a:p>
        </p:txBody>
      </p:sp>
      <p:grpSp>
        <p:nvGrpSpPr>
          <p:cNvPr id="56324" name="Group 20">
            <a:extLst>
              <a:ext uri="{FF2B5EF4-FFF2-40B4-BE49-F238E27FC236}">
                <a16:creationId xmlns:a16="http://schemas.microsoft.com/office/drawing/2014/main" id="{871D3754-F701-4BE2-B3E1-6DA164D74A1E}"/>
              </a:ext>
            </a:extLst>
          </p:cNvPr>
          <p:cNvGrpSpPr>
            <a:grpSpLocks/>
          </p:cNvGrpSpPr>
          <p:nvPr/>
        </p:nvGrpSpPr>
        <p:grpSpPr bwMode="auto">
          <a:xfrm>
            <a:off x="1423988" y="2681288"/>
            <a:ext cx="2667000" cy="2309812"/>
            <a:chOff x="0" y="677"/>
            <a:chExt cx="1680" cy="1455"/>
          </a:xfrm>
        </p:grpSpPr>
        <p:pic>
          <p:nvPicPr>
            <p:cNvPr id="56339" name="Picture 3" descr="diamond-structure">
              <a:extLst>
                <a:ext uri="{FF2B5EF4-FFF2-40B4-BE49-F238E27FC236}">
                  <a16:creationId xmlns:a16="http://schemas.microsoft.com/office/drawing/2014/main" id="{0FF65EB6-28EF-4215-8DE9-C7272C77D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" y="677"/>
              <a:ext cx="1483" cy="1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40" name="Text Box 4">
              <a:extLst>
                <a:ext uri="{FF2B5EF4-FFF2-40B4-BE49-F238E27FC236}">
                  <a16:creationId xmlns:a16="http://schemas.microsoft.com/office/drawing/2014/main" id="{F8C8F767-75FB-40D8-8CE7-AC94D64A2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7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6341" name="Line 6">
              <a:extLst>
                <a:ext uri="{FF2B5EF4-FFF2-40B4-BE49-F238E27FC236}">
                  <a16:creationId xmlns:a16="http://schemas.microsoft.com/office/drawing/2014/main" id="{E49B5024-9CE8-41EB-9C84-CCE3807DF4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2" y="1288"/>
              <a:ext cx="550" cy="1"/>
            </a:xfrm>
            <a:prstGeom prst="line">
              <a:avLst/>
            </a:prstGeom>
            <a:noFill/>
            <a:ln w="57150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6342" name="Line 7">
              <a:extLst>
                <a:ext uri="{FF2B5EF4-FFF2-40B4-BE49-F238E27FC236}">
                  <a16:creationId xmlns:a16="http://schemas.microsoft.com/office/drawing/2014/main" id="{453B4EE7-02A6-47B9-BA2A-51E64A4E5A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3" y="1199"/>
              <a:ext cx="0" cy="2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56343" name="Group 8">
              <a:extLst>
                <a:ext uri="{FF2B5EF4-FFF2-40B4-BE49-F238E27FC236}">
                  <a16:creationId xmlns:a16="http://schemas.microsoft.com/office/drawing/2014/main" id="{696325D1-4902-41DF-A2B8-AC06C2B8D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" y="1108"/>
              <a:ext cx="227" cy="326"/>
              <a:chOff x="1231" y="1628"/>
              <a:chExt cx="447" cy="643"/>
            </a:xfrm>
          </p:grpSpPr>
          <p:sp>
            <p:nvSpPr>
              <p:cNvPr id="56344" name="Text Box 9">
                <a:extLst>
                  <a:ext uri="{FF2B5EF4-FFF2-40B4-BE49-F238E27FC236}">
                    <a16:creationId xmlns:a16="http://schemas.microsoft.com/office/drawing/2014/main" id="{53C3347E-6C03-404D-9A74-C880A99B5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1" y="1628"/>
                <a:ext cx="376" cy="6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C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-</a:t>
                </a:r>
              </a:p>
            </p:txBody>
          </p:sp>
          <p:sp>
            <p:nvSpPr>
              <p:cNvPr id="56345" name="AutoShape 10">
                <a:extLst>
                  <a:ext uri="{FF2B5EF4-FFF2-40B4-BE49-F238E27FC236}">
                    <a16:creationId xmlns:a16="http://schemas.microsoft.com/office/drawing/2014/main" id="{A6DF9BC4-6918-4663-8E0B-B33FB804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036679">
                <a:off x="1556" y="1670"/>
                <a:ext cx="63" cy="568"/>
              </a:xfrm>
              <a:prstGeom prst="upArrow">
                <a:avLst>
                  <a:gd name="adj1" fmla="val 50000"/>
                  <a:gd name="adj2" fmla="val 225397"/>
                </a:avLst>
              </a:prstGeom>
              <a:solidFill>
                <a:srgbClr val="E08B00"/>
              </a:solidFill>
              <a:ln w="22225">
                <a:solidFill>
                  <a:srgbClr val="E08B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6346" name="Oval 11">
                <a:extLst>
                  <a:ext uri="{FF2B5EF4-FFF2-40B4-BE49-F238E27FC236}">
                    <a16:creationId xmlns:a16="http://schemas.microsoft.com/office/drawing/2014/main" id="{689B7EFA-7A91-4CA2-858E-83ED98FDA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879"/>
                <a:ext cx="236" cy="238"/>
              </a:xfrm>
              <a:prstGeom prst="ellipse">
                <a:avLst/>
              </a:prstGeom>
              <a:gradFill rotWithShape="1">
                <a:gsLst>
                  <a:gs pos="0">
                    <a:srgbClr val="E08B00"/>
                  </a:gs>
                  <a:gs pos="100000">
                    <a:srgbClr val="6840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E08B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56325" name="Object 13">
            <a:extLst>
              <a:ext uri="{FF2B5EF4-FFF2-40B4-BE49-F238E27FC236}">
                <a16:creationId xmlns:a16="http://schemas.microsoft.com/office/drawing/2014/main" id="{3F6CE341-97B8-4FBA-956F-387C83BE3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4840288" y="-946150"/>
          <a:ext cx="71866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5" imgW="2552700" imgH="241300" progId="Equation.3">
                  <p:embed/>
                </p:oleObj>
              </mc:Choice>
              <mc:Fallback>
                <p:oleObj name="Vergelijking" r:id="rId5" imgW="2552700" imgH="241300" progId="Equation.3">
                  <p:embed/>
                  <p:pic>
                    <p:nvPicPr>
                      <p:cNvPr id="56325" name="Object 13">
                        <a:extLst>
                          <a:ext uri="{FF2B5EF4-FFF2-40B4-BE49-F238E27FC236}">
                            <a16:creationId xmlns:a16="http://schemas.microsoft.com/office/drawing/2014/main" id="{3F6CE341-97B8-4FBA-956F-387C83BE3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840288" y="-946150"/>
                        <a:ext cx="7186613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Text Box 14">
            <a:extLst>
              <a:ext uri="{FF2B5EF4-FFF2-40B4-BE49-F238E27FC236}">
                <a16:creationId xmlns:a16="http://schemas.microsoft.com/office/drawing/2014/main" id="{82A2064E-1B0C-4403-8771-BE03E3E90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325" y="1397000"/>
            <a:ext cx="110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Rashba</a:t>
            </a:r>
          </a:p>
        </p:txBody>
      </p:sp>
      <p:sp>
        <p:nvSpPr>
          <p:cNvPr id="56327" name="Text Box 15">
            <a:extLst>
              <a:ext uri="{FF2B5EF4-FFF2-40B4-BE49-F238E27FC236}">
                <a16:creationId xmlns:a16="http://schemas.microsoft.com/office/drawing/2014/main" id="{545BB944-096F-4F34-9FC5-454F8F358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1397000"/>
            <a:ext cx="1711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Dresselhaus</a:t>
            </a:r>
          </a:p>
        </p:txBody>
      </p:sp>
      <p:sp>
        <p:nvSpPr>
          <p:cNvPr id="56328" name="Text Box 16">
            <a:extLst>
              <a:ext uri="{FF2B5EF4-FFF2-40B4-BE49-F238E27FC236}">
                <a16:creationId xmlns:a16="http://schemas.microsoft.com/office/drawing/2014/main" id="{CC17A708-08EF-4746-8CEF-4101887B2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46075" y="6858000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1921" name="Text Box 17">
            <a:extLst>
              <a:ext uri="{FF2B5EF4-FFF2-40B4-BE49-F238E27FC236}">
                <a16:creationId xmlns:a16="http://schemas.microsoft.com/office/drawing/2014/main" id="{45059965-930A-4F1C-A7F8-38AC5E6BE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5259388"/>
            <a:ext cx="69548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Structure given by symmetry,  microscopic details of the atomic structure hidden in the coupling strength</a:t>
            </a:r>
          </a:p>
        </p:txBody>
      </p:sp>
      <p:pic>
        <p:nvPicPr>
          <p:cNvPr id="56330" name="Picture 28" descr="create_2DEG">
            <a:extLst>
              <a:ext uri="{FF2B5EF4-FFF2-40B4-BE49-F238E27FC236}">
                <a16:creationId xmlns:a16="http://schemas.microsoft.com/office/drawing/2014/main" id="{E303EC8F-4CD1-4891-9FC9-7FBB8FFD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3" y="2955925"/>
            <a:ext cx="2524125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1" name="Line 29">
            <a:extLst>
              <a:ext uri="{FF2B5EF4-FFF2-40B4-BE49-F238E27FC236}">
                <a16:creationId xmlns:a16="http://schemas.microsoft.com/office/drawing/2014/main" id="{CF79F9FA-C711-48D3-BF00-C52427DC2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4825" y="4408488"/>
            <a:ext cx="1363663" cy="0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6332" name="Object 30">
            <a:extLst>
              <a:ext uri="{FF2B5EF4-FFF2-40B4-BE49-F238E27FC236}">
                <a16:creationId xmlns:a16="http://schemas.microsoft.com/office/drawing/2014/main" id="{7B6B9CD2-D351-4745-92BD-F3099AD5E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6575" y="4414838"/>
          <a:ext cx="5921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8" imgW="215619" imgH="215619" progId="Equation.3">
                  <p:embed/>
                </p:oleObj>
              </mc:Choice>
              <mc:Fallback>
                <p:oleObj name="Vergelijking" r:id="rId8" imgW="215619" imgH="215619" progId="Equation.3">
                  <p:embed/>
                  <p:pic>
                    <p:nvPicPr>
                      <p:cNvPr id="56332" name="Object 30">
                        <a:extLst>
                          <a:ext uri="{FF2B5EF4-FFF2-40B4-BE49-F238E27FC236}">
                            <a16:creationId xmlns:a16="http://schemas.microsoft.com/office/drawing/2014/main" id="{7B6B9CD2-D351-4745-92BD-F3099AD5E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6575" y="4414838"/>
                        <a:ext cx="592138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3" name="Rectangle 31">
            <a:extLst>
              <a:ext uri="{FF2B5EF4-FFF2-40B4-BE49-F238E27FC236}">
                <a16:creationId xmlns:a16="http://schemas.microsoft.com/office/drawing/2014/main" id="{33BB7A8D-99F4-4EFC-91AA-D5A8D1069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8" y="1401763"/>
            <a:ext cx="2886075" cy="3636962"/>
          </a:xfrm>
          <a:prstGeom prst="rect">
            <a:avLst/>
          </a:prstGeom>
          <a:noFill/>
          <a:ln w="57150" algn="ctr">
            <a:solidFill>
              <a:srgbClr val="DDDD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6334" name="Rectangle 32">
            <a:extLst>
              <a:ext uri="{FF2B5EF4-FFF2-40B4-BE49-F238E27FC236}">
                <a16:creationId xmlns:a16="http://schemas.microsoft.com/office/drawing/2014/main" id="{B706A5E1-9A4D-4A6F-AF04-3A687294F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1401763"/>
            <a:ext cx="2843213" cy="3636962"/>
          </a:xfrm>
          <a:prstGeom prst="rect">
            <a:avLst/>
          </a:prstGeom>
          <a:noFill/>
          <a:ln w="57150" algn="ctr">
            <a:solidFill>
              <a:srgbClr val="DDDD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6335" name="Text Box 34">
            <a:extLst>
              <a:ext uri="{FF2B5EF4-FFF2-40B4-BE49-F238E27FC236}">
                <a16:creationId xmlns:a16="http://schemas.microsoft.com/office/drawing/2014/main" id="{E73F7EB8-5207-4316-BA1D-B300A78E7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60499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6336" name="Text Box 35">
            <a:extLst>
              <a:ext uri="{FF2B5EF4-FFF2-40B4-BE49-F238E27FC236}">
                <a16:creationId xmlns:a16="http://schemas.microsoft.com/office/drawing/2014/main" id="{486A9697-0B6A-49A7-B1E8-CD34810FB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150" y="1162050"/>
            <a:ext cx="1339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x|| [100]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y||[010]</a:t>
            </a:r>
          </a:p>
        </p:txBody>
      </p:sp>
      <p:sp>
        <p:nvSpPr>
          <p:cNvPr id="251940" name="Rectangle 36">
            <a:extLst>
              <a:ext uri="{FF2B5EF4-FFF2-40B4-BE49-F238E27FC236}">
                <a16:creationId xmlns:a16="http://schemas.microsoft.com/office/drawing/2014/main" id="{299DD09E-9344-45E7-B11A-F89AD847F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1074738"/>
            <a:ext cx="3203575" cy="4365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1941" name="Text Box 37">
            <a:extLst>
              <a:ext uri="{FF2B5EF4-FFF2-40B4-BE49-F238E27FC236}">
                <a16:creationId xmlns:a16="http://schemas.microsoft.com/office/drawing/2014/main" id="{F4BEAFC0-CE63-4E25-B67C-86F34A3D0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238" y="6035675"/>
            <a:ext cx="63547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Experiments in 2D: e.g. Kato et al., Nature (’03),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                         Meier et al., Nature Physics (’08)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21" grpId="0"/>
      <p:bldP spid="251940" grpId="0" animBg="1"/>
      <p:bldP spid="25194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Picture 2">
            <a:extLst>
              <a:ext uri="{FF2B5EF4-FFF2-40B4-BE49-F238E27FC236}">
                <a16:creationId xmlns:a16="http://schemas.microsoft.com/office/drawing/2014/main" id="{884D7003-67C2-4B8C-8295-AC506D1F4F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1"/>
          <a:stretch/>
        </p:blipFill>
        <p:spPr>
          <a:xfrm>
            <a:off x="0" y="764704"/>
            <a:ext cx="9144000" cy="5950421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91B7416-3388-4405-928A-A35F8895B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Spin-orbit coupling in a quantum dot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31B417-9C34-DA11-6C34-602774B7656D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554" name="Group 2">
            <a:extLst>
              <a:ext uri="{FF2B5EF4-FFF2-40B4-BE49-F238E27FC236}">
                <a16:creationId xmlns:a16="http://schemas.microsoft.com/office/drawing/2014/main" id="{89CAD7F8-15AF-454E-B18A-191B516EB2FC}"/>
              </a:ext>
            </a:extLst>
          </p:cNvPr>
          <p:cNvGrpSpPr>
            <a:grpSpLocks/>
          </p:cNvGrpSpPr>
          <p:nvPr/>
        </p:nvGrpSpPr>
        <p:grpSpPr bwMode="auto">
          <a:xfrm rot="-2150259">
            <a:off x="6354763" y="4387850"/>
            <a:ext cx="1130300" cy="347663"/>
            <a:chOff x="4066" y="3571"/>
            <a:chExt cx="712" cy="219"/>
          </a:xfrm>
        </p:grpSpPr>
        <p:sp>
          <p:nvSpPr>
            <p:cNvPr id="60477" name="Line 3">
              <a:extLst>
                <a:ext uri="{FF2B5EF4-FFF2-40B4-BE49-F238E27FC236}">
                  <a16:creationId xmlns:a16="http://schemas.microsoft.com/office/drawing/2014/main" id="{473451C2-184B-4197-B52F-175A1A0AF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71"/>
              <a:ext cx="650" cy="219"/>
            </a:xfrm>
            <a:prstGeom prst="line">
              <a:avLst/>
            </a:prstGeom>
            <a:noFill/>
            <a:ln w="5715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0478" name="Rectangle 4">
              <a:extLst>
                <a:ext uri="{FF2B5EF4-FFF2-40B4-BE49-F238E27FC236}">
                  <a16:creationId xmlns:a16="http://schemas.microsoft.com/office/drawing/2014/main" id="{A89206F8-C94B-433C-A9EC-7C01FCF917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90073">
              <a:off x="4066" y="3628"/>
              <a:ext cx="712" cy="109"/>
            </a:xfrm>
            <a:prstGeom prst="rect">
              <a:avLst/>
            </a:prstGeom>
            <a:solidFill>
              <a:schemeClr val="bg1">
                <a:alpha val="7294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79557" name="Group 5">
            <a:extLst>
              <a:ext uri="{FF2B5EF4-FFF2-40B4-BE49-F238E27FC236}">
                <a16:creationId xmlns:a16="http://schemas.microsoft.com/office/drawing/2014/main" id="{C5BCF8E5-4C4E-4DCB-9375-1E9852A0ECDD}"/>
              </a:ext>
            </a:extLst>
          </p:cNvPr>
          <p:cNvGrpSpPr>
            <a:grpSpLocks/>
          </p:cNvGrpSpPr>
          <p:nvPr/>
        </p:nvGrpSpPr>
        <p:grpSpPr bwMode="auto">
          <a:xfrm>
            <a:off x="6437313" y="4749800"/>
            <a:ext cx="854075" cy="276225"/>
            <a:chOff x="3829" y="3662"/>
            <a:chExt cx="538" cy="174"/>
          </a:xfrm>
        </p:grpSpPr>
        <p:sp>
          <p:nvSpPr>
            <p:cNvPr id="60475" name="Line 6">
              <a:extLst>
                <a:ext uri="{FF2B5EF4-FFF2-40B4-BE49-F238E27FC236}">
                  <a16:creationId xmlns:a16="http://schemas.microsoft.com/office/drawing/2014/main" id="{8FC39064-25CF-4B3A-943C-762D97FABE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7" y="3662"/>
              <a:ext cx="494" cy="174"/>
            </a:xfrm>
            <a:prstGeom prst="line">
              <a:avLst/>
            </a:prstGeom>
            <a:noFill/>
            <a:ln w="5715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0476" name="Rectangle 7">
              <a:extLst>
                <a:ext uri="{FF2B5EF4-FFF2-40B4-BE49-F238E27FC236}">
                  <a16:creationId xmlns:a16="http://schemas.microsoft.com/office/drawing/2014/main" id="{B5EB3B8D-8D86-43A6-B00B-71540FD72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90073">
              <a:off x="3829" y="3697"/>
              <a:ext cx="538" cy="109"/>
            </a:xfrm>
            <a:prstGeom prst="rect">
              <a:avLst/>
            </a:prstGeom>
            <a:solidFill>
              <a:schemeClr val="bg1">
                <a:alpha val="43137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0420" name="Rectangle 8">
            <a:extLst>
              <a:ext uri="{FF2B5EF4-FFF2-40B4-BE49-F238E27FC236}">
                <a16:creationId xmlns:a16="http://schemas.microsoft.com/office/drawing/2014/main" id="{D9977F83-0080-423B-B2CE-398BD27AE6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03188"/>
            <a:ext cx="9144000" cy="762001"/>
          </a:xfrm>
        </p:spPr>
        <p:txBody>
          <a:bodyPr/>
          <a:lstStyle/>
          <a:p>
            <a:pPr eaLnBrk="1" hangingPunct="1"/>
            <a:r>
              <a:rPr lang="nl-NL" altLang="en-US" sz="3200"/>
              <a:t>Spin-orbit coupling and uncontrolled electric fields</a:t>
            </a:r>
          </a:p>
        </p:txBody>
      </p:sp>
      <p:sp>
        <p:nvSpPr>
          <p:cNvPr id="60421" name="Text Box 9">
            <a:extLst>
              <a:ext uri="{FF2B5EF4-FFF2-40B4-BE49-F238E27FC236}">
                <a16:creationId xmlns:a16="http://schemas.microsoft.com/office/drawing/2014/main" id="{DD8DACD5-972E-4829-AE5F-F27640FC2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0225" y="3041650"/>
            <a:ext cx="1943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B^5 dependence</a:t>
            </a:r>
          </a:p>
        </p:txBody>
      </p:sp>
      <p:grpSp>
        <p:nvGrpSpPr>
          <p:cNvPr id="279562" name="Group 10">
            <a:extLst>
              <a:ext uri="{FF2B5EF4-FFF2-40B4-BE49-F238E27FC236}">
                <a16:creationId xmlns:a16="http://schemas.microsoft.com/office/drawing/2014/main" id="{3D1E49DE-04B9-4E5D-8122-7D82922D072D}"/>
              </a:ext>
            </a:extLst>
          </p:cNvPr>
          <p:cNvGrpSpPr>
            <a:grpSpLocks/>
          </p:cNvGrpSpPr>
          <p:nvPr/>
        </p:nvGrpSpPr>
        <p:grpSpPr bwMode="auto">
          <a:xfrm>
            <a:off x="701675" y="2798763"/>
            <a:ext cx="3417888" cy="2089150"/>
            <a:chOff x="192" y="2112"/>
            <a:chExt cx="2592" cy="1584"/>
          </a:xfrm>
        </p:grpSpPr>
        <p:grpSp>
          <p:nvGrpSpPr>
            <p:cNvPr id="60447" name="Group 11">
              <a:extLst>
                <a:ext uri="{FF2B5EF4-FFF2-40B4-BE49-F238E27FC236}">
                  <a16:creationId xmlns:a16="http://schemas.microsoft.com/office/drawing/2014/main" id="{64E7DDB2-2913-4509-A469-C7F7691E7D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" y="2256"/>
              <a:ext cx="1250" cy="1440"/>
              <a:chOff x="960" y="2400"/>
              <a:chExt cx="1250" cy="1440"/>
            </a:xfrm>
          </p:grpSpPr>
          <p:sp>
            <p:nvSpPr>
              <p:cNvPr id="60470" name="Freeform 12">
                <a:extLst>
                  <a:ext uri="{FF2B5EF4-FFF2-40B4-BE49-F238E27FC236}">
                    <a16:creationId xmlns:a16="http://schemas.microsoft.com/office/drawing/2014/main" id="{F1E13261-A850-464D-B086-10D03E84F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400"/>
                <a:ext cx="1250" cy="1440"/>
              </a:xfrm>
              <a:custGeom>
                <a:avLst/>
                <a:gdLst>
                  <a:gd name="T0" fmla="*/ 0 w 522"/>
                  <a:gd name="T1" fmla="*/ 170 h 541"/>
                  <a:gd name="T2" fmla="*/ 912 w 522"/>
                  <a:gd name="T3" fmla="*/ 3231 h 541"/>
                  <a:gd name="T4" fmla="*/ 1944 w 522"/>
                  <a:gd name="T5" fmla="*/ 3295 h 541"/>
                  <a:gd name="T6" fmla="*/ 2993 w 52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2" h="541">
                    <a:moveTo>
                      <a:pt x="0" y="24"/>
                    </a:moveTo>
                    <a:cubicBezTo>
                      <a:pt x="26" y="96"/>
                      <a:pt x="103" y="382"/>
                      <a:pt x="159" y="456"/>
                    </a:cubicBezTo>
                    <a:cubicBezTo>
                      <a:pt x="215" y="530"/>
                      <a:pt x="278" y="541"/>
                      <a:pt x="339" y="465"/>
                    </a:cubicBezTo>
                    <a:cubicBezTo>
                      <a:pt x="400" y="389"/>
                      <a:pt x="484" y="97"/>
                      <a:pt x="522" y="0"/>
                    </a:cubicBezTo>
                  </a:path>
                </a:pathLst>
              </a:custGeom>
              <a:noFill/>
              <a:ln w="57150" cap="flat" cmpd="sng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0471" name="Freeform 13">
                <a:extLst>
                  <a:ext uri="{FF2B5EF4-FFF2-40B4-BE49-F238E27FC236}">
                    <a16:creationId xmlns:a16="http://schemas.microsoft.com/office/drawing/2014/main" id="{9DA3AE49-520E-46B3-B300-BEB3CC8B3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692"/>
                <a:ext cx="1243" cy="709"/>
              </a:xfrm>
              <a:custGeom>
                <a:avLst/>
                <a:gdLst>
                  <a:gd name="T0" fmla="*/ 0 w 2316"/>
                  <a:gd name="T1" fmla="*/ 420 h 1179"/>
                  <a:gd name="T2" fmla="*/ 166 w 2316"/>
                  <a:gd name="T3" fmla="*/ 347 h 1179"/>
                  <a:gd name="T4" fmla="*/ 330 w 2316"/>
                  <a:gd name="T5" fmla="*/ 1 h 1179"/>
                  <a:gd name="T6" fmla="*/ 498 w 2316"/>
                  <a:gd name="T7" fmla="*/ 343 h 1179"/>
                  <a:gd name="T8" fmla="*/ 667 w 2316"/>
                  <a:gd name="T9" fmla="*/ 426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60472" name="Group 14">
                <a:extLst>
                  <a:ext uri="{FF2B5EF4-FFF2-40B4-BE49-F238E27FC236}">
                    <a16:creationId xmlns:a16="http://schemas.microsoft.com/office/drawing/2014/main" id="{41CF15AB-D9C9-4E3C-B833-B9D642B64E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9" y="2832"/>
                <a:ext cx="203" cy="488"/>
                <a:chOff x="3984" y="2392"/>
                <a:chExt cx="203" cy="488"/>
              </a:xfrm>
            </p:grpSpPr>
            <p:sp>
              <p:nvSpPr>
                <p:cNvPr id="60473" name="AutoShape 15">
                  <a:extLst>
                    <a:ext uri="{FF2B5EF4-FFF2-40B4-BE49-F238E27FC236}">
                      <a16:creationId xmlns:a16="http://schemas.microsoft.com/office/drawing/2014/main" id="{8905D802-D410-494E-918A-848020C694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36679">
                  <a:off x="4082" y="2392"/>
                  <a:ext cx="55" cy="488"/>
                </a:xfrm>
                <a:prstGeom prst="upArrow">
                  <a:avLst>
                    <a:gd name="adj1" fmla="val 50000"/>
                    <a:gd name="adj2" fmla="val 221818"/>
                  </a:avLst>
                </a:prstGeom>
                <a:solidFill>
                  <a:srgbClr val="E08B00"/>
                </a:solidFill>
                <a:ln w="22225">
                  <a:solidFill>
                    <a:srgbClr val="E08B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474" name="Oval 16">
                  <a:extLst>
                    <a:ext uri="{FF2B5EF4-FFF2-40B4-BE49-F238E27FC236}">
                      <a16:creationId xmlns:a16="http://schemas.microsoft.com/office/drawing/2014/main" id="{8881E8AA-D63F-4B22-B99F-00714826B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2571"/>
                  <a:ext cx="203" cy="20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08B00"/>
                    </a:gs>
                    <a:gs pos="100000">
                      <a:srgbClr val="68400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E08B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0448" name="Rectangle 17">
              <a:extLst>
                <a:ext uri="{FF2B5EF4-FFF2-40B4-BE49-F238E27FC236}">
                  <a16:creationId xmlns:a16="http://schemas.microsoft.com/office/drawing/2014/main" id="{A6F39624-B40E-44DE-B8E4-48B80FAC5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56"/>
              <a:ext cx="1488" cy="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0449" name="Rectangle 18">
              <a:extLst>
                <a:ext uri="{FF2B5EF4-FFF2-40B4-BE49-F238E27FC236}">
                  <a16:creationId xmlns:a16="http://schemas.microsoft.com/office/drawing/2014/main" id="{DCFA065D-8256-4093-BDBF-33F420DE7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112"/>
              <a:ext cx="2352" cy="1584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0450" name="Group 19">
              <a:extLst>
                <a:ext uri="{FF2B5EF4-FFF2-40B4-BE49-F238E27FC236}">
                  <a16:creationId xmlns:a16="http://schemas.microsoft.com/office/drawing/2014/main" id="{0D1DB7B8-6D62-4B4E-902A-6A53DFA1F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2256"/>
              <a:ext cx="1250" cy="1440"/>
              <a:chOff x="960" y="2400"/>
              <a:chExt cx="1250" cy="1440"/>
            </a:xfrm>
          </p:grpSpPr>
          <p:sp>
            <p:nvSpPr>
              <p:cNvPr id="60465" name="Freeform 20">
                <a:extLst>
                  <a:ext uri="{FF2B5EF4-FFF2-40B4-BE49-F238E27FC236}">
                    <a16:creationId xmlns:a16="http://schemas.microsoft.com/office/drawing/2014/main" id="{C052064C-CC53-4786-84DD-97CA383B9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400"/>
                <a:ext cx="1250" cy="1440"/>
              </a:xfrm>
              <a:custGeom>
                <a:avLst/>
                <a:gdLst>
                  <a:gd name="T0" fmla="*/ 0 w 522"/>
                  <a:gd name="T1" fmla="*/ 170 h 541"/>
                  <a:gd name="T2" fmla="*/ 912 w 522"/>
                  <a:gd name="T3" fmla="*/ 3231 h 541"/>
                  <a:gd name="T4" fmla="*/ 1944 w 522"/>
                  <a:gd name="T5" fmla="*/ 3295 h 541"/>
                  <a:gd name="T6" fmla="*/ 2993 w 52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2" h="541">
                    <a:moveTo>
                      <a:pt x="0" y="24"/>
                    </a:moveTo>
                    <a:cubicBezTo>
                      <a:pt x="26" y="96"/>
                      <a:pt x="103" y="382"/>
                      <a:pt x="159" y="456"/>
                    </a:cubicBezTo>
                    <a:cubicBezTo>
                      <a:pt x="215" y="530"/>
                      <a:pt x="278" y="541"/>
                      <a:pt x="339" y="465"/>
                    </a:cubicBezTo>
                    <a:cubicBezTo>
                      <a:pt x="400" y="389"/>
                      <a:pt x="484" y="97"/>
                      <a:pt x="522" y="0"/>
                    </a:cubicBezTo>
                  </a:path>
                </a:pathLst>
              </a:custGeom>
              <a:noFill/>
              <a:ln w="57150" cap="flat" cmpd="sng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0466" name="Freeform 21">
                <a:extLst>
                  <a:ext uri="{FF2B5EF4-FFF2-40B4-BE49-F238E27FC236}">
                    <a16:creationId xmlns:a16="http://schemas.microsoft.com/office/drawing/2014/main" id="{DD8CE130-9095-4561-9A73-BED18296F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692"/>
                <a:ext cx="1243" cy="709"/>
              </a:xfrm>
              <a:custGeom>
                <a:avLst/>
                <a:gdLst>
                  <a:gd name="T0" fmla="*/ 0 w 2316"/>
                  <a:gd name="T1" fmla="*/ 420 h 1179"/>
                  <a:gd name="T2" fmla="*/ 166 w 2316"/>
                  <a:gd name="T3" fmla="*/ 347 h 1179"/>
                  <a:gd name="T4" fmla="*/ 330 w 2316"/>
                  <a:gd name="T5" fmla="*/ 1 h 1179"/>
                  <a:gd name="T6" fmla="*/ 498 w 2316"/>
                  <a:gd name="T7" fmla="*/ 343 h 1179"/>
                  <a:gd name="T8" fmla="*/ 667 w 2316"/>
                  <a:gd name="T9" fmla="*/ 426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60467" name="Group 22">
                <a:extLst>
                  <a:ext uri="{FF2B5EF4-FFF2-40B4-BE49-F238E27FC236}">
                    <a16:creationId xmlns:a16="http://schemas.microsoft.com/office/drawing/2014/main" id="{E7379069-B872-4A2C-A09D-DE3091F18B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9" y="2832"/>
                <a:ext cx="203" cy="488"/>
                <a:chOff x="3984" y="2392"/>
                <a:chExt cx="203" cy="488"/>
              </a:xfrm>
            </p:grpSpPr>
            <p:sp>
              <p:nvSpPr>
                <p:cNvPr id="60468" name="AutoShape 23">
                  <a:extLst>
                    <a:ext uri="{FF2B5EF4-FFF2-40B4-BE49-F238E27FC236}">
                      <a16:creationId xmlns:a16="http://schemas.microsoft.com/office/drawing/2014/main" id="{DC354B06-56A0-4569-B8BC-F37A416AC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36679">
                  <a:off x="4082" y="2392"/>
                  <a:ext cx="55" cy="488"/>
                </a:xfrm>
                <a:prstGeom prst="upArrow">
                  <a:avLst>
                    <a:gd name="adj1" fmla="val 50000"/>
                    <a:gd name="adj2" fmla="val 221818"/>
                  </a:avLst>
                </a:prstGeom>
                <a:solidFill>
                  <a:srgbClr val="E08B00"/>
                </a:solidFill>
                <a:ln w="22225">
                  <a:solidFill>
                    <a:srgbClr val="E08B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469" name="Oval 24">
                  <a:extLst>
                    <a:ext uri="{FF2B5EF4-FFF2-40B4-BE49-F238E27FC236}">
                      <a16:creationId xmlns:a16="http://schemas.microsoft.com/office/drawing/2014/main" id="{CF1AE1B8-7D47-4ACF-B705-6D1DA2883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2571"/>
                  <a:ext cx="203" cy="20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08B00"/>
                    </a:gs>
                    <a:gs pos="100000">
                      <a:srgbClr val="68400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E08B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0451" name="Rectangle 25">
              <a:extLst>
                <a:ext uri="{FF2B5EF4-FFF2-40B4-BE49-F238E27FC236}">
                  <a16:creationId xmlns:a16="http://schemas.microsoft.com/office/drawing/2014/main" id="{03E02173-9D29-4068-882C-A3EEB45BA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112"/>
              <a:ext cx="2352" cy="1584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0452" name="Group 26">
              <a:extLst>
                <a:ext uri="{FF2B5EF4-FFF2-40B4-BE49-F238E27FC236}">
                  <a16:creationId xmlns:a16="http://schemas.microsoft.com/office/drawing/2014/main" id="{68FF7EE9-8B8E-44AF-A980-1D25566ED6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256"/>
              <a:ext cx="1250" cy="1440"/>
              <a:chOff x="960" y="2400"/>
              <a:chExt cx="1250" cy="1440"/>
            </a:xfrm>
          </p:grpSpPr>
          <p:sp>
            <p:nvSpPr>
              <p:cNvPr id="60460" name="Freeform 27">
                <a:extLst>
                  <a:ext uri="{FF2B5EF4-FFF2-40B4-BE49-F238E27FC236}">
                    <a16:creationId xmlns:a16="http://schemas.microsoft.com/office/drawing/2014/main" id="{A82D615E-4597-4A04-B8DE-BCA41B36A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400"/>
                <a:ext cx="1250" cy="1440"/>
              </a:xfrm>
              <a:custGeom>
                <a:avLst/>
                <a:gdLst>
                  <a:gd name="T0" fmla="*/ 0 w 522"/>
                  <a:gd name="T1" fmla="*/ 170 h 541"/>
                  <a:gd name="T2" fmla="*/ 912 w 522"/>
                  <a:gd name="T3" fmla="*/ 3231 h 541"/>
                  <a:gd name="T4" fmla="*/ 1944 w 522"/>
                  <a:gd name="T5" fmla="*/ 3295 h 541"/>
                  <a:gd name="T6" fmla="*/ 2993 w 52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2" h="541">
                    <a:moveTo>
                      <a:pt x="0" y="24"/>
                    </a:moveTo>
                    <a:cubicBezTo>
                      <a:pt x="26" y="96"/>
                      <a:pt x="103" y="382"/>
                      <a:pt x="159" y="456"/>
                    </a:cubicBezTo>
                    <a:cubicBezTo>
                      <a:pt x="215" y="530"/>
                      <a:pt x="278" y="541"/>
                      <a:pt x="339" y="465"/>
                    </a:cubicBezTo>
                    <a:cubicBezTo>
                      <a:pt x="400" y="389"/>
                      <a:pt x="484" y="97"/>
                      <a:pt x="522" y="0"/>
                    </a:cubicBezTo>
                  </a:path>
                </a:pathLst>
              </a:custGeom>
              <a:noFill/>
              <a:ln w="57150" cap="flat" cmpd="sng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0461" name="Freeform 28">
                <a:extLst>
                  <a:ext uri="{FF2B5EF4-FFF2-40B4-BE49-F238E27FC236}">
                    <a16:creationId xmlns:a16="http://schemas.microsoft.com/office/drawing/2014/main" id="{497DA9AF-5640-43DD-8023-8B691DF9D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692"/>
                <a:ext cx="1243" cy="709"/>
              </a:xfrm>
              <a:custGeom>
                <a:avLst/>
                <a:gdLst>
                  <a:gd name="T0" fmla="*/ 0 w 2316"/>
                  <a:gd name="T1" fmla="*/ 420 h 1179"/>
                  <a:gd name="T2" fmla="*/ 166 w 2316"/>
                  <a:gd name="T3" fmla="*/ 347 h 1179"/>
                  <a:gd name="T4" fmla="*/ 330 w 2316"/>
                  <a:gd name="T5" fmla="*/ 1 h 1179"/>
                  <a:gd name="T6" fmla="*/ 498 w 2316"/>
                  <a:gd name="T7" fmla="*/ 343 h 1179"/>
                  <a:gd name="T8" fmla="*/ 667 w 2316"/>
                  <a:gd name="T9" fmla="*/ 426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60462" name="Group 29">
                <a:extLst>
                  <a:ext uri="{FF2B5EF4-FFF2-40B4-BE49-F238E27FC236}">
                    <a16:creationId xmlns:a16="http://schemas.microsoft.com/office/drawing/2014/main" id="{958E3B02-81AB-4D5A-8E1F-A8E17DDC6B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9" y="2832"/>
                <a:ext cx="203" cy="488"/>
                <a:chOff x="3984" y="2392"/>
                <a:chExt cx="203" cy="488"/>
              </a:xfrm>
            </p:grpSpPr>
            <p:sp>
              <p:nvSpPr>
                <p:cNvPr id="60463" name="AutoShape 30">
                  <a:extLst>
                    <a:ext uri="{FF2B5EF4-FFF2-40B4-BE49-F238E27FC236}">
                      <a16:creationId xmlns:a16="http://schemas.microsoft.com/office/drawing/2014/main" id="{B57BF6E8-2762-4ACA-8051-6C1C101249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36679">
                  <a:off x="4082" y="2392"/>
                  <a:ext cx="55" cy="488"/>
                </a:xfrm>
                <a:prstGeom prst="upArrow">
                  <a:avLst>
                    <a:gd name="adj1" fmla="val 50000"/>
                    <a:gd name="adj2" fmla="val 221818"/>
                  </a:avLst>
                </a:prstGeom>
                <a:solidFill>
                  <a:srgbClr val="E08B00"/>
                </a:solidFill>
                <a:ln w="22225">
                  <a:solidFill>
                    <a:srgbClr val="E08B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464" name="Oval 31">
                  <a:extLst>
                    <a:ext uri="{FF2B5EF4-FFF2-40B4-BE49-F238E27FC236}">
                      <a16:creationId xmlns:a16="http://schemas.microsoft.com/office/drawing/2014/main" id="{024EBD91-1ADE-44E8-8B46-994B87F1BA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2571"/>
                  <a:ext cx="203" cy="20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08B00"/>
                    </a:gs>
                    <a:gs pos="100000">
                      <a:srgbClr val="68400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E08B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0453" name="Rectangle 32">
              <a:extLst>
                <a:ext uri="{FF2B5EF4-FFF2-40B4-BE49-F238E27FC236}">
                  <a16:creationId xmlns:a16="http://schemas.microsoft.com/office/drawing/2014/main" id="{3A25AC0C-5289-4803-9B5D-FCE5CFA5A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112"/>
              <a:ext cx="2352" cy="1584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0454" name="Group 33">
              <a:extLst>
                <a:ext uri="{FF2B5EF4-FFF2-40B4-BE49-F238E27FC236}">
                  <a16:creationId xmlns:a16="http://schemas.microsoft.com/office/drawing/2014/main" id="{011C280E-9B76-48F1-B202-42CAF2EAF5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256"/>
              <a:ext cx="1250" cy="1440"/>
              <a:chOff x="960" y="2400"/>
              <a:chExt cx="1250" cy="1440"/>
            </a:xfrm>
          </p:grpSpPr>
          <p:sp>
            <p:nvSpPr>
              <p:cNvPr id="60455" name="Freeform 34">
                <a:extLst>
                  <a:ext uri="{FF2B5EF4-FFF2-40B4-BE49-F238E27FC236}">
                    <a16:creationId xmlns:a16="http://schemas.microsoft.com/office/drawing/2014/main" id="{24D7772A-0EC5-4D52-9517-8F6D17CD2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400"/>
                <a:ext cx="1250" cy="1440"/>
              </a:xfrm>
              <a:custGeom>
                <a:avLst/>
                <a:gdLst>
                  <a:gd name="T0" fmla="*/ 0 w 522"/>
                  <a:gd name="T1" fmla="*/ 170 h 541"/>
                  <a:gd name="T2" fmla="*/ 912 w 522"/>
                  <a:gd name="T3" fmla="*/ 3231 h 541"/>
                  <a:gd name="T4" fmla="*/ 1944 w 522"/>
                  <a:gd name="T5" fmla="*/ 3295 h 541"/>
                  <a:gd name="T6" fmla="*/ 2993 w 52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2" h="541">
                    <a:moveTo>
                      <a:pt x="0" y="24"/>
                    </a:moveTo>
                    <a:cubicBezTo>
                      <a:pt x="26" y="96"/>
                      <a:pt x="103" y="382"/>
                      <a:pt x="159" y="456"/>
                    </a:cubicBezTo>
                    <a:cubicBezTo>
                      <a:pt x="215" y="530"/>
                      <a:pt x="278" y="541"/>
                      <a:pt x="339" y="465"/>
                    </a:cubicBezTo>
                    <a:cubicBezTo>
                      <a:pt x="400" y="389"/>
                      <a:pt x="484" y="97"/>
                      <a:pt x="522" y="0"/>
                    </a:cubicBezTo>
                  </a:path>
                </a:pathLst>
              </a:custGeom>
              <a:noFill/>
              <a:ln w="57150" cap="flat" cmpd="sng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74901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0456" name="Freeform 35">
                <a:extLst>
                  <a:ext uri="{FF2B5EF4-FFF2-40B4-BE49-F238E27FC236}">
                    <a16:creationId xmlns:a16="http://schemas.microsoft.com/office/drawing/2014/main" id="{3B88C6BB-0E0C-4546-A7B5-41386B52A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692"/>
                <a:ext cx="1243" cy="709"/>
              </a:xfrm>
              <a:custGeom>
                <a:avLst/>
                <a:gdLst>
                  <a:gd name="T0" fmla="*/ 0 w 2316"/>
                  <a:gd name="T1" fmla="*/ 420 h 1179"/>
                  <a:gd name="T2" fmla="*/ 166 w 2316"/>
                  <a:gd name="T3" fmla="*/ 347 h 1179"/>
                  <a:gd name="T4" fmla="*/ 330 w 2316"/>
                  <a:gd name="T5" fmla="*/ 1 h 1179"/>
                  <a:gd name="T6" fmla="*/ 498 w 2316"/>
                  <a:gd name="T7" fmla="*/ 343 h 1179"/>
                  <a:gd name="T8" fmla="*/ 667 w 2316"/>
                  <a:gd name="T9" fmla="*/ 426 h 1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6" h="1179">
                    <a:moveTo>
                      <a:pt x="0" y="1160"/>
                    </a:moveTo>
                    <a:cubicBezTo>
                      <a:pt x="96" y="1127"/>
                      <a:pt x="385" y="1153"/>
                      <a:pt x="576" y="960"/>
                    </a:cubicBezTo>
                    <a:cubicBezTo>
                      <a:pt x="767" y="767"/>
                      <a:pt x="953" y="4"/>
                      <a:pt x="1145" y="2"/>
                    </a:cubicBezTo>
                    <a:cubicBezTo>
                      <a:pt x="1337" y="0"/>
                      <a:pt x="1533" y="752"/>
                      <a:pt x="1728" y="948"/>
                    </a:cubicBezTo>
                    <a:cubicBezTo>
                      <a:pt x="1923" y="1144"/>
                      <a:pt x="2194" y="1131"/>
                      <a:pt x="2316" y="1179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74901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60457" name="Group 36">
                <a:extLst>
                  <a:ext uri="{FF2B5EF4-FFF2-40B4-BE49-F238E27FC236}">
                    <a16:creationId xmlns:a16="http://schemas.microsoft.com/office/drawing/2014/main" id="{F153E6A3-48D5-4AE5-8978-F8F1875144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9" y="2832"/>
                <a:ext cx="203" cy="488"/>
                <a:chOff x="3984" y="2392"/>
                <a:chExt cx="203" cy="488"/>
              </a:xfrm>
            </p:grpSpPr>
            <p:sp>
              <p:nvSpPr>
                <p:cNvPr id="60458" name="AutoShape 37">
                  <a:extLst>
                    <a:ext uri="{FF2B5EF4-FFF2-40B4-BE49-F238E27FC236}">
                      <a16:creationId xmlns:a16="http://schemas.microsoft.com/office/drawing/2014/main" id="{A9B8636D-38FD-4874-BBBC-67A34325A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36679">
                  <a:off x="4082" y="2392"/>
                  <a:ext cx="55" cy="488"/>
                </a:xfrm>
                <a:prstGeom prst="upArrow">
                  <a:avLst>
                    <a:gd name="adj1" fmla="val 50000"/>
                    <a:gd name="adj2" fmla="val 221818"/>
                  </a:avLst>
                </a:prstGeom>
                <a:solidFill>
                  <a:srgbClr val="E08B00">
                    <a:alpha val="74901"/>
                  </a:srgbClr>
                </a:solidFill>
                <a:ln w="22225">
                  <a:solidFill>
                    <a:srgbClr val="E08B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459" name="Oval 38">
                  <a:extLst>
                    <a:ext uri="{FF2B5EF4-FFF2-40B4-BE49-F238E27FC236}">
                      <a16:creationId xmlns:a16="http://schemas.microsoft.com/office/drawing/2014/main" id="{E0D86366-D2CB-4F42-A4A8-6EA30CC05F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2571"/>
                  <a:ext cx="203" cy="20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08B00">
                        <a:alpha val="75000"/>
                      </a:srgbClr>
                    </a:gs>
                    <a:gs pos="100000">
                      <a:srgbClr val="68400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E08B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2B2B8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t-IT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79591" name="Text Box 39">
            <a:extLst>
              <a:ext uri="{FF2B5EF4-FFF2-40B4-BE49-F238E27FC236}">
                <a16:creationId xmlns:a16="http://schemas.microsoft.com/office/drawing/2014/main" id="{9B5640C9-19D8-4E57-89ED-9F193678E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1350" y="895350"/>
            <a:ext cx="36941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Uncontrolled electric fields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phonons</a:t>
            </a:r>
          </a:p>
        </p:txBody>
      </p:sp>
      <p:sp>
        <p:nvSpPr>
          <p:cNvPr id="279592" name="AutoShape 40">
            <a:extLst>
              <a:ext uri="{FF2B5EF4-FFF2-40B4-BE49-F238E27FC236}">
                <a16:creationId xmlns:a16="http://schemas.microsoft.com/office/drawing/2014/main" id="{2ACCFBDC-97CE-4EF6-8195-822005E6C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88" y="4887913"/>
            <a:ext cx="1708150" cy="188912"/>
          </a:xfrm>
          <a:prstGeom prst="leftRightArrow">
            <a:avLst>
              <a:gd name="adj1" fmla="val 50000"/>
              <a:gd name="adj2" fmla="val 180841"/>
            </a:avLst>
          </a:prstGeom>
          <a:solidFill>
            <a:srgbClr val="DDDD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60425" name="Picture 41">
            <a:extLst>
              <a:ext uri="{FF2B5EF4-FFF2-40B4-BE49-F238E27FC236}">
                <a16:creationId xmlns:a16="http://schemas.microsoft.com/office/drawing/2014/main" id="{5517CED1-F45B-42FD-8B5C-6DA5352C7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635000"/>
            <a:ext cx="5780088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9594" name="Picture 42">
            <a:extLst>
              <a:ext uri="{FF2B5EF4-FFF2-40B4-BE49-F238E27FC236}">
                <a16:creationId xmlns:a16="http://schemas.microsoft.com/office/drawing/2014/main" id="{EE193D04-CD72-4C2F-A1AF-BDD64AB1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2039938"/>
            <a:ext cx="10350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9595" name="AutoShape 43">
            <a:extLst>
              <a:ext uri="{FF2B5EF4-FFF2-40B4-BE49-F238E27FC236}">
                <a16:creationId xmlns:a16="http://schemas.microsoft.com/office/drawing/2014/main" id="{EFB6CCB1-E21B-42A0-B670-BD49F9646B83}"/>
              </a:ext>
            </a:extLst>
          </p:cNvPr>
          <p:cNvSpPr>
            <a:spLocks/>
          </p:cNvSpPr>
          <p:nvPr/>
        </p:nvSpPr>
        <p:spPr bwMode="auto">
          <a:xfrm rot="-5400000">
            <a:off x="4425157" y="875506"/>
            <a:ext cx="495300" cy="1512887"/>
          </a:xfrm>
          <a:prstGeom prst="leftBrace">
            <a:avLst>
              <a:gd name="adj1" fmla="val 25454"/>
              <a:gd name="adj2" fmla="val 50000"/>
            </a:avLst>
          </a:prstGeom>
          <a:noFill/>
          <a:ln w="5715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60428" name="Picture 44">
            <a:extLst>
              <a:ext uri="{FF2B5EF4-FFF2-40B4-BE49-F238E27FC236}">
                <a16:creationId xmlns:a16="http://schemas.microsoft.com/office/drawing/2014/main" id="{3F01571A-91CE-4430-9B4A-588DAF6F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1747838"/>
            <a:ext cx="196056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9597" name="Line 45">
            <a:extLst>
              <a:ext uri="{FF2B5EF4-FFF2-40B4-BE49-F238E27FC236}">
                <a16:creationId xmlns:a16="http://schemas.microsoft.com/office/drawing/2014/main" id="{D344D4ED-43D9-4AD4-89A2-66B26E10C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150" y="5757863"/>
            <a:ext cx="936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79598" name="Rectangle 46">
            <a:extLst>
              <a:ext uri="{FF2B5EF4-FFF2-40B4-BE49-F238E27FC236}">
                <a16:creationId xmlns:a16="http://schemas.microsoft.com/office/drawing/2014/main" id="{8E8DAD4B-ACBB-4331-8FE7-05894F23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5330825"/>
            <a:ext cx="34131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9999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t>x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9599" name="Rectangle 47">
            <a:extLst>
              <a:ext uri="{FF2B5EF4-FFF2-40B4-BE49-F238E27FC236}">
                <a16:creationId xmlns:a16="http://schemas.microsoft.com/office/drawing/2014/main" id="{51F0D4EE-59C5-48C7-8078-646954CBA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575" y="4379913"/>
            <a:ext cx="34131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9999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t>y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9600" name="Rectangle 48">
            <a:extLst>
              <a:ext uri="{FF2B5EF4-FFF2-40B4-BE49-F238E27FC236}">
                <a16:creationId xmlns:a16="http://schemas.microsoft.com/office/drawing/2014/main" id="{07F86926-272B-4FF8-8461-250EC16C7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2665413"/>
            <a:ext cx="3222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9999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t>z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9601" name="Text Box 49">
            <a:extLst>
              <a:ext uri="{FF2B5EF4-FFF2-40B4-BE49-F238E27FC236}">
                <a16:creationId xmlns:a16="http://schemas.microsoft.com/office/drawing/2014/main" id="{9B87AE46-184F-494C-BB16-39114E2B2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25" y="2806700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</a:t>
            </a:r>
            <a:r>
              <a:rPr kumimoji="0" lang="en-US" alt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ext</a:t>
            </a:r>
          </a:p>
        </p:txBody>
      </p:sp>
      <p:grpSp>
        <p:nvGrpSpPr>
          <p:cNvPr id="279602" name="Group 50">
            <a:extLst>
              <a:ext uri="{FF2B5EF4-FFF2-40B4-BE49-F238E27FC236}">
                <a16:creationId xmlns:a16="http://schemas.microsoft.com/office/drawing/2014/main" id="{75387AAB-F649-4146-967E-EB2640ECDB1C}"/>
              </a:ext>
            </a:extLst>
          </p:cNvPr>
          <p:cNvGrpSpPr>
            <a:grpSpLocks/>
          </p:cNvGrpSpPr>
          <p:nvPr/>
        </p:nvGrpSpPr>
        <p:grpSpPr bwMode="auto">
          <a:xfrm>
            <a:off x="4829175" y="2714625"/>
            <a:ext cx="3581400" cy="3509963"/>
            <a:chOff x="1871" y="2109"/>
            <a:chExt cx="2256" cy="2211"/>
          </a:xfrm>
        </p:grpSpPr>
        <p:sp>
          <p:nvSpPr>
            <p:cNvPr id="60442" name="Line 51">
              <a:extLst>
                <a:ext uri="{FF2B5EF4-FFF2-40B4-BE49-F238E27FC236}">
                  <a16:creationId xmlns:a16="http://schemas.microsoft.com/office/drawing/2014/main" id="{C41EEE44-3EEC-43A8-8197-E956507543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1" y="3392"/>
              <a:ext cx="992" cy="61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0443" name="Oval 52">
              <a:extLst>
                <a:ext uri="{FF2B5EF4-FFF2-40B4-BE49-F238E27FC236}">
                  <a16:creationId xmlns:a16="http://schemas.microsoft.com/office/drawing/2014/main" id="{898F41BC-DDCD-488F-AA53-BABE9EDEA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" y="2477"/>
              <a:ext cx="1843" cy="1843"/>
            </a:xfrm>
            <a:prstGeom prst="ellips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0444" name="Oval 53">
              <a:extLst>
                <a:ext uri="{FF2B5EF4-FFF2-40B4-BE49-F238E27FC236}">
                  <a16:creationId xmlns:a16="http://schemas.microsoft.com/office/drawing/2014/main" id="{66408325-DCD5-4761-A522-41E97808A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3091"/>
              <a:ext cx="1843" cy="615"/>
            </a:xfrm>
            <a:prstGeom prst="ellips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0445" name="Line 54">
              <a:extLst>
                <a:ext uri="{FF2B5EF4-FFF2-40B4-BE49-F238E27FC236}">
                  <a16:creationId xmlns:a16="http://schemas.microsoft.com/office/drawing/2014/main" id="{DFDEE2A2-AF6A-4A2A-BAF0-021C22939B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6" y="3392"/>
              <a:ext cx="1261" cy="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0446" name="Line 55">
              <a:extLst>
                <a:ext uri="{FF2B5EF4-FFF2-40B4-BE49-F238E27FC236}">
                  <a16:creationId xmlns:a16="http://schemas.microsoft.com/office/drawing/2014/main" id="{820BB9AF-D16B-4C42-9A7C-5F621C9B7DD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232" y="2743"/>
              <a:ext cx="1267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79608" name="Line 56">
            <a:extLst>
              <a:ext uri="{FF2B5EF4-FFF2-40B4-BE49-F238E27FC236}">
                <a16:creationId xmlns:a16="http://schemas.microsoft.com/office/drawing/2014/main" id="{6D3C59C8-B0B4-450C-804C-FEF01135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11913" y="3117850"/>
            <a:ext cx="0" cy="1611313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279610" name="Group 58">
            <a:extLst>
              <a:ext uri="{FF2B5EF4-FFF2-40B4-BE49-F238E27FC236}">
                <a16:creationId xmlns:a16="http://schemas.microsoft.com/office/drawing/2014/main" id="{BD44A01B-5F01-4289-88F1-5DB27528B40F}"/>
              </a:ext>
            </a:extLst>
          </p:cNvPr>
          <p:cNvGrpSpPr>
            <a:grpSpLocks/>
          </p:cNvGrpSpPr>
          <p:nvPr/>
        </p:nvGrpSpPr>
        <p:grpSpPr bwMode="auto">
          <a:xfrm>
            <a:off x="7535863" y="5099050"/>
            <a:ext cx="871537" cy="436563"/>
            <a:chOff x="4370" y="3328"/>
            <a:chExt cx="549" cy="275"/>
          </a:xfrm>
        </p:grpSpPr>
        <p:sp>
          <p:nvSpPr>
            <p:cNvPr id="60440" name="Rectangle 59">
              <a:extLst>
                <a:ext uri="{FF2B5EF4-FFF2-40B4-BE49-F238E27FC236}">
                  <a16:creationId xmlns:a16="http://schemas.microsoft.com/office/drawing/2014/main" id="{CC3950A6-3365-4308-BE8C-CBE1A8F0C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3328"/>
              <a:ext cx="549" cy="275"/>
            </a:xfrm>
            <a:prstGeom prst="rect">
              <a:avLst/>
            </a:prstGeom>
            <a:solidFill>
              <a:schemeClr val="bg1"/>
            </a:solidFill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60441" name="Picture 60">
              <a:extLst>
                <a:ext uri="{FF2B5EF4-FFF2-40B4-BE49-F238E27FC236}">
                  <a16:creationId xmlns:a16="http://schemas.microsoft.com/office/drawing/2014/main" id="{B312A0DD-52DE-474F-99C4-A33B44738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" y="3352"/>
              <a:ext cx="491" cy="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79613" name="Picture 61">
            <a:extLst>
              <a:ext uri="{FF2B5EF4-FFF2-40B4-BE49-F238E27FC236}">
                <a16:creationId xmlns:a16="http://schemas.microsoft.com/office/drawing/2014/main" id="{83B39F25-372B-4B2B-9965-1B80A033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6048375"/>
            <a:ext cx="31242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9614" name="Line 62">
            <a:extLst>
              <a:ext uri="{FF2B5EF4-FFF2-40B4-BE49-F238E27FC236}">
                <a16:creationId xmlns:a16="http://schemas.microsoft.com/office/drawing/2014/main" id="{45AD9C0A-67FF-4310-A51D-D4F6112AA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5888" y="4746625"/>
            <a:ext cx="1204912" cy="13017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79615" name="Text Box 63">
            <a:extLst>
              <a:ext uri="{FF2B5EF4-FFF2-40B4-BE49-F238E27FC236}">
                <a16:creationId xmlns:a16="http://schemas.microsoft.com/office/drawing/2014/main" id="{475D6379-B813-40E5-84FC-E406D2062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70500"/>
            <a:ext cx="4159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electric fields couple to the electron position: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8A160C6-FA6E-9341-9ED0-8409DB0A3543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37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91" grpId="0"/>
      <p:bldP spid="279592" grpId="0" animBg="1"/>
      <p:bldP spid="279595" grpId="0" animBg="1"/>
      <p:bldP spid="279598" grpId="0"/>
      <p:bldP spid="279599" grpId="0"/>
      <p:bldP spid="279600" grpId="0"/>
      <p:bldP spid="279601" grpId="0"/>
      <p:bldP spid="2796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8">
            <a:extLst>
              <a:ext uri="{FF2B5EF4-FFF2-40B4-BE49-F238E27FC236}">
                <a16:creationId xmlns:a16="http://schemas.microsoft.com/office/drawing/2014/main" id="{5156AFEE-FCFB-47F0-9554-E3E2341F9A8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03188"/>
            <a:ext cx="9144000" cy="762001"/>
          </a:xfrm>
        </p:spPr>
        <p:txBody>
          <a:bodyPr/>
          <a:lstStyle/>
          <a:p>
            <a:pPr eaLnBrk="1" hangingPunct="1"/>
            <a:r>
              <a:rPr lang="nl-NL" altLang="en-US" sz="3200"/>
              <a:t>Spin-orbit coupling and uncontrolled electric fields</a:t>
            </a:r>
          </a:p>
        </p:txBody>
      </p:sp>
      <p:sp>
        <p:nvSpPr>
          <p:cNvPr id="61443" name="Text Box 9">
            <a:extLst>
              <a:ext uri="{FF2B5EF4-FFF2-40B4-BE49-F238E27FC236}">
                <a16:creationId xmlns:a16="http://schemas.microsoft.com/office/drawing/2014/main" id="{5ED7B270-809B-4A4E-9C41-FCF27D35C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0225" y="3041650"/>
            <a:ext cx="1943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B^5 dependence</a:t>
            </a:r>
          </a:p>
        </p:txBody>
      </p:sp>
      <p:sp>
        <p:nvSpPr>
          <p:cNvPr id="61444" name="Text Box 39">
            <a:extLst>
              <a:ext uri="{FF2B5EF4-FFF2-40B4-BE49-F238E27FC236}">
                <a16:creationId xmlns:a16="http://schemas.microsoft.com/office/drawing/2014/main" id="{2FC8DF9A-3C7F-4B07-B79E-5D7827EFD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1350" y="895350"/>
            <a:ext cx="36941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Uncontrolled electric fields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phonons</a:t>
            </a:r>
          </a:p>
        </p:txBody>
      </p:sp>
      <p:pic>
        <p:nvPicPr>
          <p:cNvPr id="61445" name="Picture 41">
            <a:extLst>
              <a:ext uri="{FF2B5EF4-FFF2-40B4-BE49-F238E27FC236}">
                <a16:creationId xmlns:a16="http://schemas.microsoft.com/office/drawing/2014/main" id="{6D3AB5B3-0EDA-4A54-9FD5-75ABAC45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635000"/>
            <a:ext cx="5780088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6" name="Picture 42">
            <a:extLst>
              <a:ext uri="{FF2B5EF4-FFF2-40B4-BE49-F238E27FC236}">
                <a16:creationId xmlns:a16="http://schemas.microsoft.com/office/drawing/2014/main" id="{1C288C66-29BB-423F-848A-A8707E1F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2039938"/>
            <a:ext cx="10350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7" name="AutoShape 43">
            <a:extLst>
              <a:ext uri="{FF2B5EF4-FFF2-40B4-BE49-F238E27FC236}">
                <a16:creationId xmlns:a16="http://schemas.microsoft.com/office/drawing/2014/main" id="{91BFB9A8-B7D4-4A9F-BA32-34DBCECA387D}"/>
              </a:ext>
            </a:extLst>
          </p:cNvPr>
          <p:cNvSpPr>
            <a:spLocks/>
          </p:cNvSpPr>
          <p:nvPr/>
        </p:nvSpPr>
        <p:spPr bwMode="auto">
          <a:xfrm rot="-5400000">
            <a:off x="4425157" y="875506"/>
            <a:ext cx="495300" cy="1512887"/>
          </a:xfrm>
          <a:prstGeom prst="leftBrace">
            <a:avLst>
              <a:gd name="adj1" fmla="val 25454"/>
              <a:gd name="adj2" fmla="val 50000"/>
            </a:avLst>
          </a:prstGeom>
          <a:noFill/>
          <a:ln w="5715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61448" name="Picture 44">
            <a:extLst>
              <a:ext uri="{FF2B5EF4-FFF2-40B4-BE49-F238E27FC236}">
                <a16:creationId xmlns:a16="http://schemas.microsoft.com/office/drawing/2014/main" id="{2B89BA59-6B70-4D11-98E0-DBC920ADF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1747838"/>
            <a:ext cx="196056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9" name="Line 64">
            <a:extLst>
              <a:ext uri="{FF2B5EF4-FFF2-40B4-BE49-F238E27FC236}">
                <a16:creationId xmlns:a16="http://schemas.microsoft.com/office/drawing/2014/main" id="{2307AE4B-F486-4E1D-9254-660E0E441EBE}"/>
              </a:ext>
            </a:extLst>
          </p:cNvPr>
          <p:cNvSpPr>
            <a:spLocks noChangeShapeType="1"/>
          </p:cNvSpPr>
          <p:nvPr/>
        </p:nvSpPr>
        <p:spPr bwMode="auto">
          <a:xfrm>
            <a:off x="-117475" y="5002213"/>
            <a:ext cx="93662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1450" name="Rectangle 65">
            <a:extLst>
              <a:ext uri="{FF2B5EF4-FFF2-40B4-BE49-F238E27FC236}">
                <a16:creationId xmlns:a16="http://schemas.microsoft.com/office/drawing/2014/main" id="{73E711D7-2437-43D1-A2B4-B6DBCB490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5094288"/>
            <a:ext cx="3365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­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451" name="Rectangle 66">
            <a:extLst>
              <a:ext uri="{FF2B5EF4-FFF2-40B4-BE49-F238E27FC236}">
                <a16:creationId xmlns:a16="http://schemas.microsoft.com/office/drawing/2014/main" id="{EC0D1138-A90A-4F63-BA12-72E94CD3E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206750"/>
            <a:ext cx="3365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¯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61452" name="Group 84">
            <a:extLst>
              <a:ext uri="{FF2B5EF4-FFF2-40B4-BE49-F238E27FC236}">
                <a16:creationId xmlns:a16="http://schemas.microsoft.com/office/drawing/2014/main" id="{DF2D24D6-4890-44F7-82AD-615FAA2BC1BD}"/>
              </a:ext>
            </a:extLst>
          </p:cNvPr>
          <p:cNvGrpSpPr>
            <a:grpSpLocks/>
          </p:cNvGrpSpPr>
          <p:nvPr/>
        </p:nvGrpSpPr>
        <p:grpSpPr bwMode="auto">
          <a:xfrm>
            <a:off x="2233613" y="3611563"/>
            <a:ext cx="504825" cy="1673225"/>
            <a:chOff x="1407" y="2509"/>
            <a:chExt cx="318" cy="1054"/>
          </a:xfrm>
        </p:grpSpPr>
        <p:grpSp>
          <p:nvGrpSpPr>
            <p:cNvPr id="61480" name="Group 68">
              <a:extLst>
                <a:ext uri="{FF2B5EF4-FFF2-40B4-BE49-F238E27FC236}">
                  <a16:creationId xmlns:a16="http://schemas.microsoft.com/office/drawing/2014/main" id="{B7CA859F-61D2-45F4-9748-AE53E27D2675}"/>
                </a:ext>
              </a:extLst>
            </p:cNvPr>
            <p:cNvGrpSpPr>
              <a:grpSpLocks/>
            </p:cNvGrpSpPr>
            <p:nvPr/>
          </p:nvGrpSpPr>
          <p:grpSpPr bwMode="auto">
            <a:xfrm rot="-149073">
              <a:off x="1407" y="2509"/>
              <a:ext cx="318" cy="867"/>
              <a:chOff x="5005" y="1537"/>
              <a:chExt cx="141" cy="456"/>
            </a:xfrm>
          </p:grpSpPr>
          <p:sp>
            <p:nvSpPr>
              <p:cNvPr id="61482" name="Freeform 69">
                <a:extLst>
                  <a:ext uri="{FF2B5EF4-FFF2-40B4-BE49-F238E27FC236}">
                    <a16:creationId xmlns:a16="http://schemas.microsoft.com/office/drawing/2014/main" id="{D16D9C51-A75A-4B31-AB51-44B969DE6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15" y="1602"/>
                <a:ext cx="68" cy="66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483" name="Freeform 70">
                <a:extLst>
                  <a:ext uri="{FF2B5EF4-FFF2-40B4-BE49-F238E27FC236}">
                    <a16:creationId xmlns:a16="http://schemas.microsoft.com/office/drawing/2014/main" id="{3EA0D02C-542E-4135-AE5E-77CE957849D8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2" y="1671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484" name="Freeform 71">
                <a:extLst>
                  <a:ext uri="{FF2B5EF4-FFF2-40B4-BE49-F238E27FC236}">
                    <a16:creationId xmlns:a16="http://schemas.microsoft.com/office/drawing/2014/main" id="{338DEE07-09D5-4761-B9F8-91488EC163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9" y="1736"/>
                <a:ext cx="68" cy="69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1 h 238"/>
                  <a:gd name="T4" fmla="*/ 3 w 176"/>
                  <a:gd name="T5" fmla="*/ 20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485" name="Freeform 72">
                <a:extLst>
                  <a:ext uri="{FF2B5EF4-FFF2-40B4-BE49-F238E27FC236}">
                    <a16:creationId xmlns:a16="http://schemas.microsoft.com/office/drawing/2014/main" id="{6A3A7CBE-F80E-40A9-BF04-DCB416868258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67" y="1808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486" name="Freeform 73">
                <a:extLst>
                  <a:ext uri="{FF2B5EF4-FFF2-40B4-BE49-F238E27FC236}">
                    <a16:creationId xmlns:a16="http://schemas.microsoft.com/office/drawing/2014/main" id="{025670A0-A1D2-4E6D-8CA0-BB14243F7445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5" y="1873"/>
                <a:ext cx="67" cy="66"/>
              </a:xfrm>
              <a:custGeom>
                <a:avLst/>
                <a:gdLst>
                  <a:gd name="T0" fmla="*/ 0 w 176"/>
                  <a:gd name="T1" fmla="*/ 0 h 238"/>
                  <a:gd name="T2" fmla="*/ 25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487" name="Freeform 74">
                <a:extLst>
                  <a:ext uri="{FF2B5EF4-FFF2-40B4-BE49-F238E27FC236}">
                    <a16:creationId xmlns:a16="http://schemas.microsoft.com/office/drawing/2014/main" id="{75E66E23-2797-4841-8D19-831E0F60D5AC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55" y="1940"/>
                <a:ext cx="36" cy="53"/>
              </a:xfrm>
              <a:custGeom>
                <a:avLst/>
                <a:gdLst>
                  <a:gd name="T0" fmla="*/ 0 w 43"/>
                  <a:gd name="T1" fmla="*/ 0 h 90"/>
                  <a:gd name="T2" fmla="*/ 25 w 43"/>
                  <a:gd name="T3" fmla="*/ 8 h 90"/>
                  <a:gd name="T4" fmla="*/ 29 w 43"/>
                  <a:gd name="T5" fmla="*/ 31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488" name="Freeform 75">
                <a:extLst>
                  <a:ext uri="{FF2B5EF4-FFF2-40B4-BE49-F238E27FC236}">
                    <a16:creationId xmlns:a16="http://schemas.microsoft.com/office/drawing/2014/main" id="{02B32467-5300-479E-9B39-67AE26E77520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7" y="1537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1481" name="AutoShape 76">
              <a:extLst>
                <a:ext uri="{FF2B5EF4-FFF2-40B4-BE49-F238E27FC236}">
                  <a16:creationId xmlns:a16="http://schemas.microsoft.com/office/drawing/2014/main" id="{6B267FCA-35C8-4898-B42F-303BBB3FAF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694826">
              <a:off x="1538" y="3339"/>
              <a:ext cx="153" cy="22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1453" name="Line 78">
            <a:extLst>
              <a:ext uri="{FF2B5EF4-FFF2-40B4-BE49-F238E27FC236}">
                <a16:creationId xmlns:a16="http://schemas.microsoft.com/office/drawing/2014/main" id="{3BA8FD8F-D1E8-4F86-84AF-E9C7760D4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9988" y="5365750"/>
            <a:ext cx="18843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1454" name="Line 79">
            <a:extLst>
              <a:ext uri="{FF2B5EF4-FFF2-40B4-BE49-F238E27FC236}">
                <a16:creationId xmlns:a16="http://schemas.microsoft.com/office/drawing/2014/main" id="{21C354E6-8615-4669-B42C-5188464F4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3163" y="3487738"/>
            <a:ext cx="18843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1455" name="Line 82">
            <a:extLst>
              <a:ext uri="{FF2B5EF4-FFF2-40B4-BE49-F238E27FC236}">
                <a16:creationId xmlns:a16="http://schemas.microsoft.com/office/drawing/2014/main" id="{4AD4C351-8DF9-4F8D-BC3A-587CCF4CB8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0650" y="3548063"/>
            <a:ext cx="0" cy="1747837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 type="arrow" w="lg" len="med"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61456" name="Picture 83">
            <a:extLst>
              <a:ext uri="{FF2B5EF4-FFF2-40B4-BE49-F238E27FC236}">
                <a16:creationId xmlns:a16="http://schemas.microsoft.com/office/drawing/2014/main" id="{60542448-3198-463B-A895-92B70CFC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3875"/>
            <a:ext cx="2041525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57" name="Picture 85">
            <a:extLst>
              <a:ext uri="{FF2B5EF4-FFF2-40B4-BE49-F238E27FC236}">
                <a16:creationId xmlns:a16="http://schemas.microsoft.com/office/drawing/2014/main" id="{C8283F65-361E-45A5-9475-0FF693793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5650"/>
            <a:ext cx="5326063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58" name="Picture 86">
            <a:extLst>
              <a:ext uri="{FF2B5EF4-FFF2-40B4-BE49-F238E27FC236}">
                <a16:creationId xmlns:a16="http://schemas.microsoft.com/office/drawing/2014/main" id="{62B919D3-0D9D-4060-997F-51A74667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555875"/>
            <a:ext cx="2974975" cy="549275"/>
          </a:xfrm>
          <a:prstGeom prst="rect">
            <a:avLst/>
          </a:pr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459" name="Group 95">
            <a:extLst>
              <a:ext uri="{FF2B5EF4-FFF2-40B4-BE49-F238E27FC236}">
                <a16:creationId xmlns:a16="http://schemas.microsoft.com/office/drawing/2014/main" id="{37006B4E-50E4-4F65-A899-7CC22DFCBE15}"/>
              </a:ext>
            </a:extLst>
          </p:cNvPr>
          <p:cNvGrpSpPr>
            <a:grpSpLocks/>
          </p:cNvGrpSpPr>
          <p:nvPr/>
        </p:nvGrpSpPr>
        <p:grpSpPr bwMode="auto">
          <a:xfrm rot="-2150259">
            <a:off x="6361113" y="4384675"/>
            <a:ext cx="1130300" cy="347663"/>
            <a:chOff x="4066" y="3571"/>
            <a:chExt cx="712" cy="219"/>
          </a:xfrm>
        </p:grpSpPr>
        <p:sp>
          <p:nvSpPr>
            <p:cNvPr id="61478" name="Line 96">
              <a:extLst>
                <a:ext uri="{FF2B5EF4-FFF2-40B4-BE49-F238E27FC236}">
                  <a16:creationId xmlns:a16="http://schemas.microsoft.com/office/drawing/2014/main" id="{379D22E7-5FB2-42E4-94F7-E1CDE94D5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71"/>
              <a:ext cx="650" cy="219"/>
            </a:xfrm>
            <a:prstGeom prst="line">
              <a:avLst/>
            </a:prstGeom>
            <a:noFill/>
            <a:ln w="5715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1479" name="Rectangle 97">
              <a:extLst>
                <a:ext uri="{FF2B5EF4-FFF2-40B4-BE49-F238E27FC236}">
                  <a16:creationId xmlns:a16="http://schemas.microsoft.com/office/drawing/2014/main" id="{C2FF4A42-E297-4623-A9CA-F753675C7F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90073">
              <a:off x="4066" y="3628"/>
              <a:ext cx="712" cy="109"/>
            </a:xfrm>
            <a:prstGeom prst="rect">
              <a:avLst/>
            </a:prstGeom>
            <a:solidFill>
              <a:schemeClr val="bg1">
                <a:alpha val="7294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1460" name="Group 98">
            <a:extLst>
              <a:ext uri="{FF2B5EF4-FFF2-40B4-BE49-F238E27FC236}">
                <a16:creationId xmlns:a16="http://schemas.microsoft.com/office/drawing/2014/main" id="{3A567887-FCDC-42A6-9EDA-0C0BC6B0A512}"/>
              </a:ext>
            </a:extLst>
          </p:cNvPr>
          <p:cNvGrpSpPr>
            <a:grpSpLocks/>
          </p:cNvGrpSpPr>
          <p:nvPr/>
        </p:nvGrpSpPr>
        <p:grpSpPr bwMode="auto">
          <a:xfrm>
            <a:off x="6443663" y="4746625"/>
            <a:ext cx="854075" cy="276225"/>
            <a:chOff x="3829" y="3662"/>
            <a:chExt cx="538" cy="174"/>
          </a:xfrm>
        </p:grpSpPr>
        <p:sp>
          <p:nvSpPr>
            <p:cNvPr id="61476" name="Line 99">
              <a:extLst>
                <a:ext uri="{FF2B5EF4-FFF2-40B4-BE49-F238E27FC236}">
                  <a16:creationId xmlns:a16="http://schemas.microsoft.com/office/drawing/2014/main" id="{9A65D525-73EB-4278-878C-768C8244E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7" y="3662"/>
              <a:ext cx="494" cy="174"/>
            </a:xfrm>
            <a:prstGeom prst="line">
              <a:avLst/>
            </a:prstGeom>
            <a:noFill/>
            <a:ln w="5715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1477" name="Rectangle 100">
              <a:extLst>
                <a:ext uri="{FF2B5EF4-FFF2-40B4-BE49-F238E27FC236}">
                  <a16:creationId xmlns:a16="http://schemas.microsoft.com/office/drawing/2014/main" id="{227D6DEE-BAEC-4ED6-B6C9-895966B943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90073">
              <a:off x="3829" y="3697"/>
              <a:ext cx="538" cy="109"/>
            </a:xfrm>
            <a:prstGeom prst="rect">
              <a:avLst/>
            </a:prstGeom>
            <a:solidFill>
              <a:schemeClr val="bg1">
                <a:alpha val="43137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1461" name="Rectangle 101">
            <a:extLst>
              <a:ext uri="{FF2B5EF4-FFF2-40B4-BE49-F238E27FC236}">
                <a16:creationId xmlns:a16="http://schemas.microsoft.com/office/drawing/2014/main" id="{33F6884D-D2FD-45C7-93F0-7FB69159A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5" y="5327650"/>
            <a:ext cx="34131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9999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t>x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462" name="Rectangle 102">
            <a:extLst>
              <a:ext uri="{FF2B5EF4-FFF2-40B4-BE49-F238E27FC236}">
                <a16:creationId xmlns:a16="http://schemas.microsoft.com/office/drawing/2014/main" id="{1C7B4F7F-844F-4B09-A277-CCA60F3DA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925" y="4376738"/>
            <a:ext cx="34131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9999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t>y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463" name="Rectangle 103">
            <a:extLst>
              <a:ext uri="{FF2B5EF4-FFF2-40B4-BE49-F238E27FC236}">
                <a16:creationId xmlns:a16="http://schemas.microsoft.com/office/drawing/2014/main" id="{14AC9F9B-8F61-451C-85B1-A153B7826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2662238"/>
            <a:ext cx="3222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9999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t>z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464" name="Text Box 104">
            <a:extLst>
              <a:ext uri="{FF2B5EF4-FFF2-40B4-BE49-F238E27FC236}">
                <a16:creationId xmlns:a16="http://schemas.microsoft.com/office/drawing/2014/main" id="{1AC5AE15-4306-426F-B16E-F1BDDF5F1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2803525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</a:t>
            </a:r>
            <a:r>
              <a:rPr kumimoji="0" lang="en-US" alt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ext</a:t>
            </a:r>
          </a:p>
        </p:txBody>
      </p:sp>
      <p:grpSp>
        <p:nvGrpSpPr>
          <p:cNvPr id="61465" name="Group 105">
            <a:extLst>
              <a:ext uri="{FF2B5EF4-FFF2-40B4-BE49-F238E27FC236}">
                <a16:creationId xmlns:a16="http://schemas.microsoft.com/office/drawing/2014/main" id="{0AC932A4-9BB0-40E7-9A57-D6924D322758}"/>
              </a:ext>
            </a:extLst>
          </p:cNvPr>
          <p:cNvGrpSpPr>
            <a:grpSpLocks/>
          </p:cNvGrpSpPr>
          <p:nvPr/>
        </p:nvGrpSpPr>
        <p:grpSpPr bwMode="auto">
          <a:xfrm>
            <a:off x="4835525" y="2711450"/>
            <a:ext cx="3581400" cy="3509963"/>
            <a:chOff x="1871" y="2109"/>
            <a:chExt cx="2256" cy="2211"/>
          </a:xfrm>
        </p:grpSpPr>
        <p:sp>
          <p:nvSpPr>
            <p:cNvPr id="61471" name="Line 106">
              <a:extLst>
                <a:ext uri="{FF2B5EF4-FFF2-40B4-BE49-F238E27FC236}">
                  <a16:creationId xmlns:a16="http://schemas.microsoft.com/office/drawing/2014/main" id="{92C97E92-57A5-4F9D-B159-4368AE8B7B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1" y="3392"/>
              <a:ext cx="992" cy="61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1472" name="Oval 107">
              <a:extLst>
                <a:ext uri="{FF2B5EF4-FFF2-40B4-BE49-F238E27FC236}">
                  <a16:creationId xmlns:a16="http://schemas.microsoft.com/office/drawing/2014/main" id="{5C40414A-BA37-42E5-AD9B-3148B567E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" y="2477"/>
              <a:ext cx="1843" cy="1843"/>
            </a:xfrm>
            <a:prstGeom prst="ellips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1473" name="Oval 108">
              <a:extLst>
                <a:ext uri="{FF2B5EF4-FFF2-40B4-BE49-F238E27FC236}">
                  <a16:creationId xmlns:a16="http://schemas.microsoft.com/office/drawing/2014/main" id="{E01B6159-E275-41E3-86FF-265CCCC36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3091"/>
              <a:ext cx="1843" cy="615"/>
            </a:xfrm>
            <a:prstGeom prst="ellips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1474" name="Line 109">
              <a:extLst>
                <a:ext uri="{FF2B5EF4-FFF2-40B4-BE49-F238E27FC236}">
                  <a16:creationId xmlns:a16="http://schemas.microsoft.com/office/drawing/2014/main" id="{72F226A8-06FA-43B3-9DBF-24DB87DA2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6" y="3392"/>
              <a:ext cx="1261" cy="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1475" name="Line 110">
              <a:extLst>
                <a:ext uri="{FF2B5EF4-FFF2-40B4-BE49-F238E27FC236}">
                  <a16:creationId xmlns:a16="http://schemas.microsoft.com/office/drawing/2014/main" id="{C7A989A0-3253-4CAC-B90D-F02556688CA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232" y="2743"/>
              <a:ext cx="1267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1466" name="Line 111">
            <a:extLst>
              <a:ext uri="{FF2B5EF4-FFF2-40B4-BE49-F238E27FC236}">
                <a16:creationId xmlns:a16="http://schemas.microsoft.com/office/drawing/2014/main" id="{E84854C0-AA2D-4D83-8FBF-14BE211EE0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18263" y="3114675"/>
            <a:ext cx="0" cy="1611313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61467" name="Group 112">
            <a:extLst>
              <a:ext uri="{FF2B5EF4-FFF2-40B4-BE49-F238E27FC236}">
                <a16:creationId xmlns:a16="http://schemas.microsoft.com/office/drawing/2014/main" id="{AB6D94F3-C0B3-4746-9C70-4A80CCE13C32}"/>
              </a:ext>
            </a:extLst>
          </p:cNvPr>
          <p:cNvGrpSpPr>
            <a:grpSpLocks/>
          </p:cNvGrpSpPr>
          <p:nvPr/>
        </p:nvGrpSpPr>
        <p:grpSpPr bwMode="auto">
          <a:xfrm>
            <a:off x="7542213" y="5095875"/>
            <a:ext cx="871537" cy="436563"/>
            <a:chOff x="4370" y="3328"/>
            <a:chExt cx="549" cy="275"/>
          </a:xfrm>
        </p:grpSpPr>
        <p:sp>
          <p:nvSpPr>
            <p:cNvPr id="61469" name="Rectangle 113">
              <a:extLst>
                <a:ext uri="{FF2B5EF4-FFF2-40B4-BE49-F238E27FC236}">
                  <a16:creationId xmlns:a16="http://schemas.microsoft.com/office/drawing/2014/main" id="{DEE47F2C-B993-4D83-A38A-7324FBB0D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3328"/>
              <a:ext cx="549" cy="275"/>
            </a:xfrm>
            <a:prstGeom prst="rect">
              <a:avLst/>
            </a:prstGeom>
            <a:solidFill>
              <a:schemeClr val="bg1"/>
            </a:solidFill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61470" name="Picture 114">
              <a:extLst>
                <a:ext uri="{FF2B5EF4-FFF2-40B4-BE49-F238E27FC236}">
                  <a16:creationId xmlns:a16="http://schemas.microsoft.com/office/drawing/2014/main" id="{4B7CC4B4-7673-4021-AF73-AF2A51C06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" y="3352"/>
              <a:ext cx="491" cy="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468" name="Line 115">
            <a:extLst>
              <a:ext uri="{FF2B5EF4-FFF2-40B4-BE49-F238E27FC236}">
                <a16:creationId xmlns:a16="http://schemas.microsoft.com/office/drawing/2014/main" id="{FE657AB4-CFD2-44BE-AB14-934DCEDAB8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2238" y="4743450"/>
            <a:ext cx="1204912" cy="13017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57354EF-6447-6C0A-A29A-B4081F697294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38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8">
            <a:extLst>
              <a:ext uri="{FF2B5EF4-FFF2-40B4-BE49-F238E27FC236}">
                <a16:creationId xmlns:a16="http://schemas.microsoft.com/office/drawing/2014/main" id="{082FF256-35BC-4A0E-8214-F1760C985EB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03188"/>
            <a:ext cx="9144000" cy="762001"/>
          </a:xfrm>
        </p:spPr>
        <p:txBody>
          <a:bodyPr/>
          <a:lstStyle/>
          <a:p>
            <a:pPr eaLnBrk="1" hangingPunct="1"/>
            <a:r>
              <a:rPr lang="nl-NL" altLang="en-US" sz="3200"/>
              <a:t>Spin-orbit coupling and uncontrolled electric fields</a:t>
            </a:r>
          </a:p>
        </p:txBody>
      </p:sp>
      <p:sp>
        <p:nvSpPr>
          <p:cNvPr id="63491" name="Text Box 9">
            <a:extLst>
              <a:ext uri="{FF2B5EF4-FFF2-40B4-BE49-F238E27FC236}">
                <a16:creationId xmlns:a16="http://schemas.microsoft.com/office/drawing/2014/main" id="{3C53BAD3-E6C9-475C-916F-AB797DFD1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0225" y="3041650"/>
            <a:ext cx="1943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B^5 dependence</a:t>
            </a:r>
          </a:p>
        </p:txBody>
      </p:sp>
      <p:sp>
        <p:nvSpPr>
          <p:cNvPr id="278538" name="Text Box 10">
            <a:extLst>
              <a:ext uri="{FF2B5EF4-FFF2-40B4-BE49-F238E27FC236}">
                <a16:creationId xmlns:a16="http://schemas.microsoft.com/office/drawing/2014/main" id="{BDBDA5A3-4E35-49A7-80A0-2E8023C7A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1350" y="895350"/>
            <a:ext cx="36941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Uncontrolled electric fields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phonons</a:t>
            </a:r>
          </a:p>
        </p:txBody>
      </p:sp>
      <p:pic>
        <p:nvPicPr>
          <p:cNvPr id="63493" name="Picture 11">
            <a:extLst>
              <a:ext uri="{FF2B5EF4-FFF2-40B4-BE49-F238E27FC236}">
                <a16:creationId xmlns:a16="http://schemas.microsoft.com/office/drawing/2014/main" id="{1B93C7C1-7906-4934-B4DE-A6B4C4F11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635000"/>
            <a:ext cx="5780088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4" name="Picture 12">
            <a:extLst>
              <a:ext uri="{FF2B5EF4-FFF2-40B4-BE49-F238E27FC236}">
                <a16:creationId xmlns:a16="http://schemas.microsoft.com/office/drawing/2014/main" id="{B098A27C-C436-45DC-8F53-4A561F46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2039938"/>
            <a:ext cx="10350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95" name="AutoShape 13">
            <a:extLst>
              <a:ext uri="{FF2B5EF4-FFF2-40B4-BE49-F238E27FC236}">
                <a16:creationId xmlns:a16="http://schemas.microsoft.com/office/drawing/2014/main" id="{DF8BA2A3-EA5A-442A-8602-712F2E51C73B}"/>
              </a:ext>
            </a:extLst>
          </p:cNvPr>
          <p:cNvSpPr>
            <a:spLocks/>
          </p:cNvSpPr>
          <p:nvPr/>
        </p:nvSpPr>
        <p:spPr bwMode="auto">
          <a:xfrm rot="-5400000">
            <a:off x="4425157" y="875506"/>
            <a:ext cx="495300" cy="1512887"/>
          </a:xfrm>
          <a:prstGeom prst="leftBrace">
            <a:avLst>
              <a:gd name="adj1" fmla="val 25454"/>
              <a:gd name="adj2" fmla="val 50000"/>
            </a:avLst>
          </a:prstGeom>
          <a:noFill/>
          <a:ln w="5715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63496" name="Picture 14">
            <a:extLst>
              <a:ext uri="{FF2B5EF4-FFF2-40B4-BE49-F238E27FC236}">
                <a16:creationId xmlns:a16="http://schemas.microsoft.com/office/drawing/2014/main" id="{265AF108-2E57-45C0-BA76-0984FD3F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1747838"/>
            <a:ext cx="196056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97" name="Line 30">
            <a:extLst>
              <a:ext uri="{FF2B5EF4-FFF2-40B4-BE49-F238E27FC236}">
                <a16:creationId xmlns:a16="http://schemas.microsoft.com/office/drawing/2014/main" id="{07FE3CFF-8311-4431-901A-BD7907750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-117475" y="5002213"/>
            <a:ext cx="93662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3498" name="Rectangle 31">
            <a:extLst>
              <a:ext uri="{FF2B5EF4-FFF2-40B4-BE49-F238E27FC236}">
                <a16:creationId xmlns:a16="http://schemas.microsoft.com/office/drawing/2014/main" id="{1EDFE906-3E7E-4A76-BF1D-64FCFA52B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5094288"/>
            <a:ext cx="3365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­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3499" name="Rectangle 32">
            <a:extLst>
              <a:ext uri="{FF2B5EF4-FFF2-40B4-BE49-F238E27FC236}">
                <a16:creationId xmlns:a16="http://schemas.microsoft.com/office/drawing/2014/main" id="{E2E2BAA2-DCC3-4CC3-A422-6D78FBB7F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206750"/>
            <a:ext cx="3365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¯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63500" name="Group 33">
            <a:extLst>
              <a:ext uri="{FF2B5EF4-FFF2-40B4-BE49-F238E27FC236}">
                <a16:creationId xmlns:a16="http://schemas.microsoft.com/office/drawing/2014/main" id="{D9766F25-1332-4E72-846B-00B23F3AE925}"/>
              </a:ext>
            </a:extLst>
          </p:cNvPr>
          <p:cNvGrpSpPr>
            <a:grpSpLocks/>
          </p:cNvGrpSpPr>
          <p:nvPr/>
        </p:nvGrpSpPr>
        <p:grpSpPr bwMode="auto">
          <a:xfrm>
            <a:off x="2233613" y="3611563"/>
            <a:ext cx="504825" cy="1673225"/>
            <a:chOff x="1407" y="2509"/>
            <a:chExt cx="318" cy="1054"/>
          </a:xfrm>
        </p:grpSpPr>
        <p:grpSp>
          <p:nvGrpSpPr>
            <p:cNvPr id="63514" name="Group 34">
              <a:extLst>
                <a:ext uri="{FF2B5EF4-FFF2-40B4-BE49-F238E27FC236}">
                  <a16:creationId xmlns:a16="http://schemas.microsoft.com/office/drawing/2014/main" id="{421CB077-F253-4402-9F01-E760D87807E3}"/>
                </a:ext>
              </a:extLst>
            </p:cNvPr>
            <p:cNvGrpSpPr>
              <a:grpSpLocks/>
            </p:cNvGrpSpPr>
            <p:nvPr/>
          </p:nvGrpSpPr>
          <p:grpSpPr bwMode="auto">
            <a:xfrm rot="-149073">
              <a:off x="1407" y="2509"/>
              <a:ext cx="318" cy="867"/>
              <a:chOff x="5005" y="1537"/>
              <a:chExt cx="141" cy="456"/>
            </a:xfrm>
          </p:grpSpPr>
          <p:sp>
            <p:nvSpPr>
              <p:cNvPr id="63516" name="Freeform 35">
                <a:extLst>
                  <a:ext uri="{FF2B5EF4-FFF2-40B4-BE49-F238E27FC236}">
                    <a16:creationId xmlns:a16="http://schemas.microsoft.com/office/drawing/2014/main" id="{AAC52E6D-B671-459A-B039-A314983511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15" y="1602"/>
                <a:ext cx="68" cy="66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3517" name="Freeform 36">
                <a:extLst>
                  <a:ext uri="{FF2B5EF4-FFF2-40B4-BE49-F238E27FC236}">
                    <a16:creationId xmlns:a16="http://schemas.microsoft.com/office/drawing/2014/main" id="{AA28A9BB-A8D8-4885-8998-3C8C3CB4A0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2" y="1671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3518" name="Freeform 37">
                <a:extLst>
                  <a:ext uri="{FF2B5EF4-FFF2-40B4-BE49-F238E27FC236}">
                    <a16:creationId xmlns:a16="http://schemas.microsoft.com/office/drawing/2014/main" id="{BF7019A1-4FE8-4673-88DC-D73A9EBADD4F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9" y="1736"/>
                <a:ext cx="68" cy="69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1 h 238"/>
                  <a:gd name="T4" fmla="*/ 3 w 176"/>
                  <a:gd name="T5" fmla="*/ 20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3519" name="Freeform 38">
                <a:extLst>
                  <a:ext uri="{FF2B5EF4-FFF2-40B4-BE49-F238E27FC236}">
                    <a16:creationId xmlns:a16="http://schemas.microsoft.com/office/drawing/2014/main" id="{8F1687C1-D0C1-45FF-9650-3F9CFDAEC36E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67" y="1808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3520" name="Freeform 39">
                <a:extLst>
                  <a:ext uri="{FF2B5EF4-FFF2-40B4-BE49-F238E27FC236}">
                    <a16:creationId xmlns:a16="http://schemas.microsoft.com/office/drawing/2014/main" id="{7310F3AD-697C-44A3-9F8A-10CAD045F4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5" y="1873"/>
                <a:ext cx="67" cy="66"/>
              </a:xfrm>
              <a:custGeom>
                <a:avLst/>
                <a:gdLst>
                  <a:gd name="T0" fmla="*/ 0 w 176"/>
                  <a:gd name="T1" fmla="*/ 0 h 238"/>
                  <a:gd name="T2" fmla="*/ 25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3521" name="Freeform 40">
                <a:extLst>
                  <a:ext uri="{FF2B5EF4-FFF2-40B4-BE49-F238E27FC236}">
                    <a16:creationId xmlns:a16="http://schemas.microsoft.com/office/drawing/2014/main" id="{06172C1E-BC23-47A1-9F88-9AEE753520B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55" y="1940"/>
                <a:ext cx="36" cy="53"/>
              </a:xfrm>
              <a:custGeom>
                <a:avLst/>
                <a:gdLst>
                  <a:gd name="T0" fmla="*/ 0 w 43"/>
                  <a:gd name="T1" fmla="*/ 0 h 90"/>
                  <a:gd name="T2" fmla="*/ 25 w 43"/>
                  <a:gd name="T3" fmla="*/ 8 h 90"/>
                  <a:gd name="T4" fmla="*/ 29 w 43"/>
                  <a:gd name="T5" fmla="*/ 31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3522" name="Freeform 41">
                <a:extLst>
                  <a:ext uri="{FF2B5EF4-FFF2-40B4-BE49-F238E27FC236}">
                    <a16:creationId xmlns:a16="http://schemas.microsoft.com/office/drawing/2014/main" id="{FFBC0BFA-4BA5-45DD-B1BA-02A6FA9A64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7" y="1537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3515" name="AutoShape 42">
              <a:extLst>
                <a:ext uri="{FF2B5EF4-FFF2-40B4-BE49-F238E27FC236}">
                  <a16:creationId xmlns:a16="http://schemas.microsoft.com/office/drawing/2014/main" id="{65091C2B-46AD-4E74-9AAB-247244DF05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694826">
              <a:off x="1538" y="3339"/>
              <a:ext cx="153" cy="22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3501" name="Line 43">
            <a:extLst>
              <a:ext uri="{FF2B5EF4-FFF2-40B4-BE49-F238E27FC236}">
                <a16:creationId xmlns:a16="http://schemas.microsoft.com/office/drawing/2014/main" id="{B435A126-1304-4FA4-8FDD-A15FA7F9D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9988" y="5365750"/>
            <a:ext cx="18843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3502" name="Line 44">
            <a:extLst>
              <a:ext uri="{FF2B5EF4-FFF2-40B4-BE49-F238E27FC236}">
                <a16:creationId xmlns:a16="http://schemas.microsoft.com/office/drawing/2014/main" id="{90733A05-33F3-444F-BE96-2930E7498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3163" y="3487738"/>
            <a:ext cx="18843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3503" name="Line 45">
            <a:extLst>
              <a:ext uri="{FF2B5EF4-FFF2-40B4-BE49-F238E27FC236}">
                <a16:creationId xmlns:a16="http://schemas.microsoft.com/office/drawing/2014/main" id="{E9968B89-9BBF-4A58-B217-54BC5EAF7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0650" y="3548063"/>
            <a:ext cx="0" cy="1747837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 type="arrow" w="lg" len="med"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63504" name="Picture 46">
            <a:extLst>
              <a:ext uri="{FF2B5EF4-FFF2-40B4-BE49-F238E27FC236}">
                <a16:creationId xmlns:a16="http://schemas.microsoft.com/office/drawing/2014/main" id="{4AA55644-DA27-4FFE-85CC-09BE68A3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3875"/>
            <a:ext cx="2041525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505" name="Picture 47">
            <a:extLst>
              <a:ext uri="{FF2B5EF4-FFF2-40B4-BE49-F238E27FC236}">
                <a16:creationId xmlns:a16="http://schemas.microsoft.com/office/drawing/2014/main" id="{F2A880BD-8CAC-47F6-A9F8-5A8BA686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5650"/>
            <a:ext cx="5326063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506" name="Picture 48">
            <a:extLst>
              <a:ext uri="{FF2B5EF4-FFF2-40B4-BE49-F238E27FC236}">
                <a16:creationId xmlns:a16="http://schemas.microsoft.com/office/drawing/2014/main" id="{39EC7C92-6541-4933-B518-46060584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555875"/>
            <a:ext cx="2974975" cy="549275"/>
          </a:xfrm>
          <a:prstGeom prst="rect">
            <a:avLst/>
          </a:prstGeom>
          <a:noFill/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3507" name="Group 52">
            <a:extLst>
              <a:ext uri="{FF2B5EF4-FFF2-40B4-BE49-F238E27FC236}">
                <a16:creationId xmlns:a16="http://schemas.microsoft.com/office/drawing/2014/main" id="{66D00763-7610-415F-91EA-7E745E8D13A9}"/>
              </a:ext>
            </a:extLst>
          </p:cNvPr>
          <p:cNvGrpSpPr>
            <a:grpSpLocks/>
          </p:cNvGrpSpPr>
          <p:nvPr/>
        </p:nvGrpSpPr>
        <p:grpSpPr bwMode="auto">
          <a:xfrm>
            <a:off x="3949700" y="2919414"/>
            <a:ext cx="5105401" cy="1938338"/>
            <a:chOff x="2856" y="2313"/>
            <a:chExt cx="3216" cy="1221"/>
          </a:xfrm>
        </p:grpSpPr>
        <p:sp>
          <p:nvSpPr>
            <p:cNvPr id="63512" name="Text Box 50">
              <a:extLst>
                <a:ext uri="{FF2B5EF4-FFF2-40B4-BE49-F238E27FC236}">
                  <a16:creationId xmlns:a16="http://schemas.microsoft.com/office/drawing/2014/main" id="{B8521B2E-9A06-4CD2-80C5-2FCBF73E0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" y="2313"/>
              <a:ext cx="3216" cy="1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06363" indent="-106363"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106363" marR="0" lvl="0" indent="-106363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nl-NL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             depends linearly on external field</a:t>
              </a:r>
            </a:p>
            <a:p>
              <a:pPr marL="106363" marR="0" lvl="0" indent="-106363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nl-NL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phonon density of states at Zeeman </a:t>
              </a:r>
            </a:p>
            <a:p>
              <a:pPr marL="106363" marR="0" lvl="0" indent="-106363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 splitting</a:t>
              </a:r>
            </a:p>
            <a:p>
              <a:pPr marL="106363" marR="0" lvl="0" indent="-106363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nl-NL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dot – phonon coupling</a:t>
              </a:r>
            </a:p>
            <a:p>
              <a:pPr marL="106363" marR="0" lvl="0" indent="-106363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nl-NL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electric field amplitude</a:t>
              </a:r>
            </a:p>
            <a:p>
              <a:pPr marL="106363" marR="0" lvl="0" indent="-106363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nl-NL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63513" name="Picture 51">
              <a:extLst>
                <a:ext uri="{FF2B5EF4-FFF2-40B4-BE49-F238E27FC236}">
                  <a16:creationId xmlns:a16="http://schemas.microsoft.com/office/drawing/2014/main" id="{97D9CEBB-0F1B-4F4A-92C9-5821D189A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" y="2325"/>
              <a:ext cx="547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3508" name="AutoShape 53">
            <a:extLst>
              <a:ext uri="{FF2B5EF4-FFF2-40B4-BE49-F238E27FC236}">
                <a16:creationId xmlns:a16="http://schemas.microsoft.com/office/drawing/2014/main" id="{1EF8045E-3CDA-4614-ADC1-C7DDA89CE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4935538"/>
            <a:ext cx="577850" cy="477837"/>
          </a:xfrm>
          <a:prstGeom prst="rightArrow">
            <a:avLst>
              <a:gd name="adj1" fmla="val 60204"/>
              <a:gd name="adj2" fmla="val 43081"/>
            </a:avLst>
          </a:prstGeom>
          <a:solidFill>
            <a:srgbClr val="DBDE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3509" name="Text Box 54">
            <a:extLst>
              <a:ext uri="{FF2B5EF4-FFF2-40B4-BE49-F238E27FC236}">
                <a16:creationId xmlns:a16="http://schemas.microsoft.com/office/drawing/2014/main" id="{9961C358-6F18-4138-AE00-80F3D36F8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888" y="4860925"/>
            <a:ext cx="641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</a:t>
            </a:r>
            <a:r>
              <a:rPr kumimoji="0" lang="nl-NL" altLang="en-US" sz="4000" b="1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</a:p>
        </p:txBody>
      </p:sp>
      <p:pic>
        <p:nvPicPr>
          <p:cNvPr id="63510" name="Picture 57" descr="amasha_elzerman2">
            <a:extLst>
              <a:ext uri="{FF2B5EF4-FFF2-40B4-BE49-F238E27FC236}">
                <a16:creationId xmlns:a16="http://schemas.microsoft.com/office/drawing/2014/main" id="{6751BAD7-5AC1-4EE2-9FF8-08550B68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4953000"/>
            <a:ext cx="274161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11" name="Text Box 55">
            <a:extLst>
              <a:ext uri="{FF2B5EF4-FFF2-40B4-BE49-F238E27FC236}">
                <a16:creationId xmlns:a16="http://schemas.microsoft.com/office/drawing/2014/main" id="{2765BBEA-42DF-4F08-B29A-6CEFCB251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488" y="4986338"/>
            <a:ext cx="174466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dependence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 </a:t>
            </a:r>
          </a:p>
        </p:txBody>
      </p:sp>
      <p:sp>
        <p:nvSpPr>
          <p:cNvPr id="513113" name="Line 89"/>
          <p:cNvSpPr>
            <a:spLocks noChangeShapeType="1"/>
          </p:cNvSpPr>
          <p:nvPr/>
        </p:nvSpPr>
        <p:spPr bwMode="auto">
          <a:xfrm>
            <a:off x="1447800" y="3429000"/>
            <a:ext cx="2286000" cy="0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14" name="Line 90"/>
          <p:cNvSpPr>
            <a:spLocks noChangeShapeType="1"/>
          </p:cNvSpPr>
          <p:nvPr/>
        </p:nvSpPr>
        <p:spPr bwMode="auto">
          <a:xfrm>
            <a:off x="4800600" y="1412875"/>
            <a:ext cx="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15" name="Line 91"/>
          <p:cNvSpPr>
            <a:spLocks noChangeShapeType="1"/>
          </p:cNvSpPr>
          <p:nvPr/>
        </p:nvSpPr>
        <p:spPr bwMode="auto">
          <a:xfrm>
            <a:off x="3048000" y="2022475"/>
            <a:ext cx="1828800" cy="0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16" name="Line 92"/>
          <p:cNvSpPr>
            <a:spLocks noChangeShapeType="1"/>
          </p:cNvSpPr>
          <p:nvPr/>
        </p:nvSpPr>
        <p:spPr bwMode="auto">
          <a:xfrm flipH="1">
            <a:off x="2700338" y="1412875"/>
            <a:ext cx="0" cy="201612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17" name="Text Box 93"/>
          <p:cNvSpPr txBox="1">
            <a:spLocks noChangeArrowheads="1"/>
          </p:cNvSpPr>
          <p:nvPr/>
        </p:nvSpPr>
        <p:spPr bwMode="auto">
          <a:xfrm>
            <a:off x="1514475" y="1998663"/>
            <a:ext cx="1228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response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to pulse</a:t>
            </a:r>
          </a:p>
        </p:txBody>
      </p:sp>
      <p:sp>
        <p:nvSpPr>
          <p:cNvPr id="513119" name="Line 95"/>
          <p:cNvSpPr>
            <a:spLocks noChangeShapeType="1"/>
          </p:cNvSpPr>
          <p:nvPr/>
        </p:nvSpPr>
        <p:spPr bwMode="auto">
          <a:xfrm>
            <a:off x="2514600" y="1412875"/>
            <a:ext cx="2362200" cy="0"/>
          </a:xfrm>
          <a:prstGeom prst="line">
            <a:avLst/>
          </a:prstGeom>
          <a:noFill/>
          <a:ln w="285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20" name="Text Box 96"/>
          <p:cNvSpPr txBox="1">
            <a:spLocks noChangeArrowheads="1"/>
          </p:cNvSpPr>
          <p:nvPr/>
        </p:nvSpPr>
        <p:spPr bwMode="auto">
          <a:xfrm rot="-5400000">
            <a:off x="-75407" y="2472532"/>
            <a:ext cx="167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QPC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(nA)</a:t>
            </a:r>
          </a:p>
        </p:txBody>
      </p:sp>
      <p:sp>
        <p:nvSpPr>
          <p:cNvPr id="513121" name="Text Box 97"/>
          <p:cNvSpPr txBox="1">
            <a:spLocks noChangeArrowheads="1"/>
          </p:cNvSpPr>
          <p:nvPr/>
        </p:nvSpPr>
        <p:spPr bwMode="auto">
          <a:xfrm>
            <a:off x="2916238" y="4700588"/>
            <a:ext cx="167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Time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(ms)</a:t>
            </a:r>
          </a:p>
        </p:txBody>
      </p:sp>
      <p:grpSp>
        <p:nvGrpSpPr>
          <p:cNvPr id="198667" name="Group 98"/>
          <p:cNvGrpSpPr>
            <a:grpSpLocks/>
          </p:cNvGrpSpPr>
          <p:nvPr/>
        </p:nvGrpSpPr>
        <p:grpSpPr bwMode="auto">
          <a:xfrm>
            <a:off x="1404938" y="5187082"/>
            <a:ext cx="1371600" cy="1338262"/>
            <a:chOff x="624" y="3072"/>
            <a:chExt cx="864" cy="1056"/>
          </a:xfrm>
        </p:grpSpPr>
        <p:sp>
          <p:nvSpPr>
            <p:cNvPr id="513123" name="Rectangle 99"/>
            <p:cNvSpPr>
              <a:spLocks noChangeArrowheads="1"/>
            </p:cNvSpPr>
            <p:nvPr/>
          </p:nvSpPr>
          <p:spPr bwMode="auto">
            <a:xfrm>
              <a:off x="624" y="3072"/>
              <a:ext cx="864" cy="105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24" name="Rectangle 100"/>
            <p:cNvSpPr>
              <a:spLocks noChangeArrowheads="1"/>
            </p:cNvSpPr>
            <p:nvPr/>
          </p:nvSpPr>
          <p:spPr bwMode="auto">
            <a:xfrm>
              <a:off x="1300" y="3115"/>
              <a:ext cx="126" cy="9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25" name="Rectangle 101"/>
            <p:cNvSpPr>
              <a:spLocks noChangeArrowheads="1"/>
            </p:cNvSpPr>
            <p:nvPr/>
          </p:nvSpPr>
          <p:spPr bwMode="auto">
            <a:xfrm>
              <a:off x="914" y="3115"/>
              <a:ext cx="40" cy="9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26" name="Rectangle 102"/>
            <p:cNvSpPr>
              <a:spLocks noChangeArrowheads="1"/>
            </p:cNvSpPr>
            <p:nvPr/>
          </p:nvSpPr>
          <p:spPr bwMode="auto">
            <a:xfrm>
              <a:off x="651" y="3586"/>
              <a:ext cx="276" cy="505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000099">
                    <a:gamma/>
                    <a:tint val="50196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27" name="Rectangle 103"/>
            <p:cNvSpPr>
              <a:spLocks noChangeArrowheads="1"/>
            </p:cNvSpPr>
            <p:nvPr/>
          </p:nvSpPr>
          <p:spPr bwMode="auto">
            <a:xfrm>
              <a:off x="1303" y="3115"/>
              <a:ext cx="126" cy="97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28" name="Line 104"/>
            <p:cNvSpPr>
              <a:spLocks noChangeShapeType="1"/>
            </p:cNvSpPr>
            <p:nvPr/>
          </p:nvSpPr>
          <p:spPr bwMode="auto">
            <a:xfrm>
              <a:off x="973" y="3285"/>
              <a:ext cx="301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29" name="Oval 105"/>
            <p:cNvSpPr>
              <a:spLocks noChangeArrowheads="1"/>
            </p:cNvSpPr>
            <p:nvPr/>
          </p:nvSpPr>
          <p:spPr bwMode="auto">
            <a:xfrm>
              <a:off x="1086" y="3249"/>
              <a:ext cx="72" cy="70"/>
            </a:xfrm>
            <a:prstGeom prst="ellipse">
              <a:avLst/>
            </a:prstGeom>
            <a:solidFill>
              <a:srgbClr val="C0C0C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30" name="Line 106"/>
            <p:cNvSpPr>
              <a:spLocks noChangeShapeType="1"/>
            </p:cNvSpPr>
            <p:nvPr/>
          </p:nvSpPr>
          <p:spPr bwMode="auto">
            <a:xfrm>
              <a:off x="936" y="3115"/>
              <a:ext cx="0" cy="97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pic>
        <p:nvPicPr>
          <p:cNvPr id="513133" name="Picture 1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9589" r="9143" b="14612"/>
          <a:stretch>
            <a:fillRect/>
          </a:stretch>
        </p:blipFill>
        <p:spPr bwMode="auto">
          <a:xfrm>
            <a:off x="6858000" y="1600200"/>
            <a:ext cx="1905000" cy="141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98669" name="Group 110"/>
          <p:cNvGrpSpPr>
            <a:grpSpLocks/>
          </p:cNvGrpSpPr>
          <p:nvPr/>
        </p:nvGrpSpPr>
        <p:grpSpPr bwMode="auto">
          <a:xfrm>
            <a:off x="7213600" y="3276600"/>
            <a:ext cx="833438" cy="766763"/>
            <a:chOff x="4071" y="1677"/>
            <a:chExt cx="581" cy="581"/>
          </a:xfrm>
        </p:grpSpPr>
        <p:grpSp>
          <p:nvGrpSpPr>
            <p:cNvPr id="198707" name="Group 111"/>
            <p:cNvGrpSpPr>
              <a:grpSpLocks/>
            </p:cNvGrpSpPr>
            <p:nvPr/>
          </p:nvGrpSpPr>
          <p:grpSpPr bwMode="auto">
            <a:xfrm>
              <a:off x="4136" y="1773"/>
              <a:ext cx="460" cy="387"/>
              <a:chOff x="3936" y="1685"/>
              <a:chExt cx="1296" cy="811"/>
            </a:xfrm>
          </p:grpSpPr>
          <p:sp>
            <p:nvSpPr>
              <p:cNvPr id="513136" name="Line 112"/>
              <p:cNvSpPr>
                <a:spLocks noChangeShapeType="1"/>
              </p:cNvSpPr>
              <p:nvPr/>
            </p:nvSpPr>
            <p:spPr bwMode="auto">
              <a:xfrm>
                <a:off x="3937" y="2497"/>
                <a:ext cx="33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137" name="Line 113"/>
              <p:cNvSpPr>
                <a:spLocks noChangeShapeType="1"/>
              </p:cNvSpPr>
              <p:nvPr/>
            </p:nvSpPr>
            <p:spPr bwMode="auto">
              <a:xfrm flipV="1">
                <a:off x="4274" y="1685"/>
                <a:ext cx="0" cy="8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138" name="Line 114"/>
              <p:cNvSpPr>
                <a:spLocks noChangeShapeType="1"/>
              </p:cNvSpPr>
              <p:nvPr/>
            </p:nvSpPr>
            <p:spPr bwMode="auto">
              <a:xfrm>
                <a:off x="4274" y="1685"/>
                <a:ext cx="57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139" name="Line 115"/>
              <p:cNvSpPr>
                <a:spLocks noChangeShapeType="1"/>
              </p:cNvSpPr>
              <p:nvPr/>
            </p:nvSpPr>
            <p:spPr bwMode="auto">
              <a:xfrm>
                <a:off x="4847" y="1685"/>
                <a:ext cx="0" cy="8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140" name="Line 116"/>
              <p:cNvSpPr>
                <a:spLocks noChangeShapeType="1"/>
              </p:cNvSpPr>
              <p:nvPr/>
            </p:nvSpPr>
            <p:spPr bwMode="auto">
              <a:xfrm>
                <a:off x="4847" y="2497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13141" name="Oval 117"/>
            <p:cNvSpPr>
              <a:spLocks noChangeArrowheads="1"/>
            </p:cNvSpPr>
            <p:nvPr/>
          </p:nvSpPr>
          <p:spPr bwMode="auto">
            <a:xfrm>
              <a:off x="4071" y="1677"/>
              <a:ext cx="581" cy="58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13142" name="Line 118"/>
          <p:cNvSpPr>
            <a:spLocks noChangeShapeType="1"/>
          </p:cNvSpPr>
          <p:nvPr/>
        </p:nvSpPr>
        <p:spPr bwMode="auto">
          <a:xfrm>
            <a:off x="7472363" y="2971800"/>
            <a:ext cx="87312" cy="3127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43" name="Oval 119"/>
          <p:cNvSpPr>
            <a:spLocks noChangeArrowheads="1"/>
          </p:cNvSpPr>
          <p:nvPr/>
        </p:nvSpPr>
        <p:spPr bwMode="auto">
          <a:xfrm>
            <a:off x="7443788" y="2900363"/>
            <a:ext cx="74612" cy="746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98672" name="Group 120"/>
          <p:cNvGrpSpPr>
            <a:grpSpLocks/>
          </p:cNvGrpSpPr>
          <p:nvPr/>
        </p:nvGrpSpPr>
        <p:grpSpPr bwMode="auto">
          <a:xfrm>
            <a:off x="4800600" y="5187082"/>
            <a:ext cx="1371600" cy="1338262"/>
            <a:chOff x="2832" y="3072"/>
            <a:chExt cx="864" cy="1056"/>
          </a:xfrm>
        </p:grpSpPr>
        <p:sp>
          <p:nvSpPr>
            <p:cNvPr id="513145" name="Rectangle 121"/>
            <p:cNvSpPr>
              <a:spLocks noChangeArrowheads="1"/>
            </p:cNvSpPr>
            <p:nvPr/>
          </p:nvSpPr>
          <p:spPr bwMode="auto">
            <a:xfrm>
              <a:off x="2832" y="3072"/>
              <a:ext cx="864" cy="105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46" name="Rectangle 122"/>
            <p:cNvSpPr>
              <a:spLocks noChangeArrowheads="1"/>
            </p:cNvSpPr>
            <p:nvPr/>
          </p:nvSpPr>
          <p:spPr bwMode="auto">
            <a:xfrm>
              <a:off x="3508" y="3115"/>
              <a:ext cx="126" cy="9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47" name="Rectangle 123"/>
            <p:cNvSpPr>
              <a:spLocks noChangeArrowheads="1"/>
            </p:cNvSpPr>
            <p:nvPr/>
          </p:nvSpPr>
          <p:spPr bwMode="auto">
            <a:xfrm>
              <a:off x="3122" y="3115"/>
              <a:ext cx="40" cy="9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48" name="Rectangle 124"/>
            <p:cNvSpPr>
              <a:spLocks noChangeArrowheads="1"/>
            </p:cNvSpPr>
            <p:nvPr/>
          </p:nvSpPr>
          <p:spPr bwMode="auto">
            <a:xfrm>
              <a:off x="2859" y="3586"/>
              <a:ext cx="276" cy="505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000099">
                    <a:gamma/>
                    <a:tint val="50196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49" name="Rectangle 125"/>
            <p:cNvSpPr>
              <a:spLocks noChangeArrowheads="1"/>
            </p:cNvSpPr>
            <p:nvPr/>
          </p:nvSpPr>
          <p:spPr bwMode="auto">
            <a:xfrm>
              <a:off x="3511" y="3115"/>
              <a:ext cx="126" cy="97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50" name="Line 126"/>
            <p:cNvSpPr>
              <a:spLocks noChangeShapeType="1"/>
            </p:cNvSpPr>
            <p:nvPr/>
          </p:nvSpPr>
          <p:spPr bwMode="auto">
            <a:xfrm>
              <a:off x="3181" y="3285"/>
              <a:ext cx="301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51" name="Oval 127"/>
            <p:cNvSpPr>
              <a:spLocks noChangeArrowheads="1"/>
            </p:cNvSpPr>
            <p:nvPr/>
          </p:nvSpPr>
          <p:spPr bwMode="auto">
            <a:xfrm>
              <a:off x="3294" y="3249"/>
              <a:ext cx="72" cy="70"/>
            </a:xfrm>
            <a:prstGeom prst="ellipse">
              <a:avLst/>
            </a:prstGeom>
            <a:solidFill>
              <a:srgbClr val="C0C0C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52" name="Line 128"/>
            <p:cNvSpPr>
              <a:spLocks noChangeShapeType="1"/>
            </p:cNvSpPr>
            <p:nvPr/>
          </p:nvSpPr>
          <p:spPr bwMode="auto">
            <a:xfrm>
              <a:off x="3144" y="3115"/>
              <a:ext cx="0" cy="97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98703" name="Group 129"/>
            <p:cNvGrpSpPr>
              <a:grpSpLocks/>
            </p:cNvGrpSpPr>
            <p:nvPr/>
          </p:nvGrpSpPr>
          <p:grpSpPr bwMode="auto">
            <a:xfrm flipH="1">
              <a:off x="2952" y="3176"/>
              <a:ext cx="322" cy="82"/>
              <a:chOff x="1364" y="3240"/>
              <a:chExt cx="277" cy="101"/>
            </a:xfrm>
          </p:grpSpPr>
          <p:sp>
            <p:nvSpPr>
              <p:cNvPr id="513154" name="Line 130"/>
              <p:cNvSpPr>
                <a:spLocks noChangeShapeType="1"/>
              </p:cNvSpPr>
              <p:nvPr/>
            </p:nvSpPr>
            <p:spPr bwMode="auto">
              <a:xfrm rot="168110">
                <a:off x="1592" y="3291"/>
                <a:ext cx="49" cy="48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155" name="Freeform 131"/>
              <p:cNvSpPr>
                <a:spLocks/>
              </p:cNvSpPr>
              <p:nvPr/>
            </p:nvSpPr>
            <p:spPr bwMode="auto">
              <a:xfrm>
                <a:off x="1364" y="3240"/>
                <a:ext cx="240" cy="71"/>
              </a:xfrm>
              <a:custGeom>
                <a:avLst/>
                <a:gdLst>
                  <a:gd name="T0" fmla="*/ 0 w 288"/>
                  <a:gd name="T1" fmla="*/ 71 h 48"/>
                  <a:gd name="T2" fmla="*/ 120 w 288"/>
                  <a:gd name="T3" fmla="*/ 0 h 48"/>
                  <a:gd name="T4" fmla="*/ 240 w 288"/>
                  <a:gd name="T5" fmla="*/ 71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8" h="48">
                    <a:moveTo>
                      <a:pt x="0" y="48"/>
                    </a:moveTo>
                    <a:cubicBezTo>
                      <a:pt x="48" y="24"/>
                      <a:pt x="96" y="0"/>
                      <a:pt x="144" y="0"/>
                    </a:cubicBezTo>
                    <a:cubicBezTo>
                      <a:pt x="192" y="0"/>
                      <a:pt x="240" y="24"/>
                      <a:pt x="288" y="48"/>
                    </a:cubicBezTo>
                  </a:path>
                </a:pathLst>
              </a:custGeom>
              <a:noFill/>
              <a:ln w="57150" cap="flat" cmpd="sng">
                <a:solidFill>
                  <a:srgbClr val="FF9933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200" b="0" i="1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513156" name="Oval 132"/>
            <p:cNvSpPr>
              <a:spLocks noChangeArrowheads="1"/>
            </p:cNvSpPr>
            <p:nvPr/>
          </p:nvSpPr>
          <p:spPr bwMode="auto">
            <a:xfrm>
              <a:off x="2856" y="3244"/>
              <a:ext cx="72" cy="69"/>
            </a:xfrm>
            <a:prstGeom prst="ellipse">
              <a:avLst/>
            </a:prstGeom>
            <a:solidFill>
              <a:schemeClr val="tx1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98673" name="Group 133"/>
          <p:cNvGrpSpPr>
            <a:grpSpLocks/>
          </p:cNvGrpSpPr>
          <p:nvPr/>
        </p:nvGrpSpPr>
        <p:grpSpPr bwMode="auto">
          <a:xfrm>
            <a:off x="3124200" y="5187082"/>
            <a:ext cx="1371600" cy="1338262"/>
            <a:chOff x="1776" y="3072"/>
            <a:chExt cx="864" cy="1056"/>
          </a:xfrm>
        </p:grpSpPr>
        <p:sp>
          <p:nvSpPr>
            <p:cNvPr id="513158" name="Rectangle 134"/>
            <p:cNvSpPr>
              <a:spLocks noChangeArrowheads="1"/>
            </p:cNvSpPr>
            <p:nvPr/>
          </p:nvSpPr>
          <p:spPr bwMode="auto">
            <a:xfrm>
              <a:off x="1776" y="3072"/>
              <a:ext cx="864" cy="105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59" name="Rectangle 135"/>
            <p:cNvSpPr>
              <a:spLocks noChangeArrowheads="1"/>
            </p:cNvSpPr>
            <p:nvPr/>
          </p:nvSpPr>
          <p:spPr bwMode="auto">
            <a:xfrm>
              <a:off x="2452" y="3115"/>
              <a:ext cx="126" cy="9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60" name="Rectangle 136"/>
            <p:cNvSpPr>
              <a:spLocks noChangeArrowheads="1"/>
            </p:cNvSpPr>
            <p:nvPr/>
          </p:nvSpPr>
          <p:spPr bwMode="auto">
            <a:xfrm>
              <a:off x="2066" y="3115"/>
              <a:ext cx="40" cy="9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61" name="Rectangle 137"/>
            <p:cNvSpPr>
              <a:spLocks noChangeArrowheads="1"/>
            </p:cNvSpPr>
            <p:nvPr/>
          </p:nvSpPr>
          <p:spPr bwMode="auto">
            <a:xfrm>
              <a:off x="1803" y="3586"/>
              <a:ext cx="276" cy="505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000099">
                    <a:gamma/>
                    <a:tint val="50196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62" name="Rectangle 138"/>
            <p:cNvSpPr>
              <a:spLocks noChangeArrowheads="1"/>
            </p:cNvSpPr>
            <p:nvPr/>
          </p:nvSpPr>
          <p:spPr bwMode="auto">
            <a:xfrm>
              <a:off x="2455" y="3115"/>
              <a:ext cx="126" cy="97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63" name="Line 139"/>
            <p:cNvSpPr>
              <a:spLocks noChangeShapeType="1"/>
            </p:cNvSpPr>
            <p:nvPr/>
          </p:nvSpPr>
          <p:spPr bwMode="auto">
            <a:xfrm>
              <a:off x="2125" y="3909"/>
              <a:ext cx="301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64" name="Oval 140"/>
            <p:cNvSpPr>
              <a:spLocks noChangeArrowheads="1"/>
            </p:cNvSpPr>
            <p:nvPr/>
          </p:nvSpPr>
          <p:spPr bwMode="auto">
            <a:xfrm>
              <a:off x="2238" y="3874"/>
              <a:ext cx="72" cy="69"/>
            </a:xfrm>
            <a:prstGeom prst="ellipse">
              <a:avLst/>
            </a:prstGeom>
            <a:solidFill>
              <a:schemeClr val="tx1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165" name="Line 141"/>
            <p:cNvSpPr>
              <a:spLocks noChangeShapeType="1"/>
            </p:cNvSpPr>
            <p:nvPr/>
          </p:nvSpPr>
          <p:spPr bwMode="auto">
            <a:xfrm>
              <a:off x="2088" y="3115"/>
              <a:ext cx="0" cy="97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98692" name="Group 142"/>
            <p:cNvGrpSpPr>
              <a:grpSpLocks/>
            </p:cNvGrpSpPr>
            <p:nvPr/>
          </p:nvGrpSpPr>
          <p:grpSpPr bwMode="auto">
            <a:xfrm>
              <a:off x="1934" y="3758"/>
              <a:ext cx="322" cy="82"/>
              <a:chOff x="1364" y="3240"/>
              <a:chExt cx="277" cy="101"/>
            </a:xfrm>
          </p:grpSpPr>
          <p:sp>
            <p:nvSpPr>
              <p:cNvPr id="513167" name="Line 143"/>
              <p:cNvSpPr>
                <a:spLocks noChangeShapeType="1"/>
              </p:cNvSpPr>
              <p:nvPr/>
            </p:nvSpPr>
            <p:spPr bwMode="auto">
              <a:xfrm rot="168110">
                <a:off x="1592" y="3291"/>
                <a:ext cx="49" cy="48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168" name="Freeform 144"/>
              <p:cNvSpPr>
                <a:spLocks/>
              </p:cNvSpPr>
              <p:nvPr/>
            </p:nvSpPr>
            <p:spPr bwMode="auto">
              <a:xfrm>
                <a:off x="1364" y="3241"/>
                <a:ext cx="240" cy="71"/>
              </a:xfrm>
              <a:custGeom>
                <a:avLst/>
                <a:gdLst>
                  <a:gd name="T0" fmla="*/ 0 w 288"/>
                  <a:gd name="T1" fmla="*/ 71 h 48"/>
                  <a:gd name="T2" fmla="*/ 120 w 288"/>
                  <a:gd name="T3" fmla="*/ 0 h 48"/>
                  <a:gd name="T4" fmla="*/ 240 w 288"/>
                  <a:gd name="T5" fmla="*/ 71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8" h="48">
                    <a:moveTo>
                      <a:pt x="0" y="48"/>
                    </a:moveTo>
                    <a:cubicBezTo>
                      <a:pt x="48" y="24"/>
                      <a:pt x="96" y="0"/>
                      <a:pt x="144" y="0"/>
                    </a:cubicBezTo>
                    <a:cubicBezTo>
                      <a:pt x="192" y="0"/>
                      <a:pt x="240" y="24"/>
                      <a:pt x="288" y="48"/>
                    </a:cubicBezTo>
                  </a:path>
                </a:pathLst>
              </a:custGeom>
              <a:noFill/>
              <a:ln w="57150" cap="flat" cmpd="sng">
                <a:solidFill>
                  <a:srgbClr val="FF9933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200" b="0" i="1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</p:grpSp>
      <p:graphicFrame>
        <p:nvGraphicFramePr>
          <p:cNvPr id="198674" name="Object 146"/>
          <p:cNvGraphicFramePr>
            <a:graphicFrameLocks noGrp="1" noChangeAspect="1"/>
          </p:cNvGraphicFramePr>
          <p:nvPr>
            <p:ph idx="1"/>
          </p:nvPr>
        </p:nvGraphicFramePr>
        <p:xfrm>
          <a:off x="107950" y="425450"/>
          <a:ext cx="6624638" cy="4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022141" imgH="3002890" progId="Origin50.Graph">
                  <p:embed/>
                </p:oleObj>
              </mc:Choice>
              <mc:Fallback>
                <p:oleObj name="Graph" r:id="rId3" imgW="4022141" imgH="3002890" progId="Origin50.Graph">
                  <p:embed/>
                  <p:pic>
                    <p:nvPicPr>
                      <p:cNvPr id="198674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425450"/>
                        <a:ext cx="6624638" cy="494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CC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72" name="Rectangle 148"/>
          <p:cNvSpPr>
            <a:spLocks noChangeArrowheads="1"/>
          </p:cNvSpPr>
          <p:nvPr/>
        </p:nvSpPr>
        <p:spPr bwMode="auto">
          <a:xfrm>
            <a:off x="1258888" y="4471988"/>
            <a:ext cx="32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0</a:t>
            </a:r>
            <a:endParaRPr kumimoji="0" lang="nl-NL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73" name="Rectangle 149"/>
          <p:cNvSpPr>
            <a:spLocks noChangeArrowheads="1"/>
          </p:cNvSpPr>
          <p:nvPr/>
        </p:nvSpPr>
        <p:spPr bwMode="auto">
          <a:xfrm>
            <a:off x="2667000" y="4471988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0.5</a:t>
            </a:r>
            <a:endParaRPr kumimoji="0" lang="nl-NL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74" name="Rectangle 150"/>
          <p:cNvSpPr>
            <a:spLocks noChangeArrowheads="1"/>
          </p:cNvSpPr>
          <p:nvPr/>
        </p:nvSpPr>
        <p:spPr bwMode="auto">
          <a:xfrm>
            <a:off x="4211638" y="4471988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1.0</a:t>
            </a:r>
            <a:endParaRPr kumimoji="0" lang="nl-NL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75" name="Rectangle 151"/>
          <p:cNvSpPr>
            <a:spLocks noChangeArrowheads="1"/>
          </p:cNvSpPr>
          <p:nvPr/>
        </p:nvSpPr>
        <p:spPr bwMode="auto">
          <a:xfrm>
            <a:off x="5691188" y="4471988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1.5</a:t>
            </a:r>
            <a:endParaRPr kumimoji="0" lang="nl-NL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18" name="Text Box 94"/>
          <p:cNvSpPr txBox="1">
            <a:spLocks noChangeArrowheads="1"/>
          </p:cNvSpPr>
          <p:nvPr/>
        </p:nvSpPr>
        <p:spPr bwMode="auto">
          <a:xfrm>
            <a:off x="5003800" y="1176338"/>
            <a:ext cx="1368425" cy="1006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response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to electron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tunneling</a:t>
            </a:r>
          </a:p>
        </p:txBody>
      </p:sp>
      <p:sp>
        <p:nvSpPr>
          <p:cNvPr id="513177" name="Rectangle 153"/>
          <p:cNvSpPr>
            <a:spLocks noChangeArrowheads="1"/>
          </p:cNvSpPr>
          <p:nvPr/>
        </p:nvSpPr>
        <p:spPr bwMode="auto">
          <a:xfrm>
            <a:off x="911225" y="3213100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0.0</a:t>
            </a:r>
            <a:endParaRPr kumimoji="0" lang="nl-NL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78" name="Rectangle 154"/>
          <p:cNvSpPr>
            <a:spLocks noChangeArrowheads="1"/>
          </p:cNvSpPr>
          <p:nvPr/>
        </p:nvSpPr>
        <p:spPr bwMode="auto">
          <a:xfrm>
            <a:off x="900113" y="2420938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0.4</a:t>
            </a:r>
            <a:endParaRPr kumimoji="0" lang="nl-NL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79" name="Rectangle 155"/>
          <p:cNvSpPr>
            <a:spLocks noChangeArrowheads="1"/>
          </p:cNvSpPr>
          <p:nvPr/>
        </p:nvSpPr>
        <p:spPr bwMode="auto">
          <a:xfrm>
            <a:off x="900113" y="1628775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0.8</a:t>
            </a:r>
            <a:endParaRPr kumimoji="0" lang="nl-NL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3180" name="Rectangle 156"/>
          <p:cNvSpPr>
            <a:spLocks noChangeArrowheads="1"/>
          </p:cNvSpPr>
          <p:nvPr/>
        </p:nvSpPr>
        <p:spPr bwMode="auto">
          <a:xfrm>
            <a:off x="855663" y="3895725"/>
            <a:ext cx="620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-0.4</a:t>
            </a:r>
            <a:endParaRPr kumimoji="0" lang="nl-NL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7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Pulse-induced tunneling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68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9B4F835-8093-B97C-D441-0CCA9DEAAA5E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536" name="Group 144">
            <a:extLst>
              <a:ext uri="{FF2B5EF4-FFF2-40B4-BE49-F238E27FC236}">
                <a16:creationId xmlns:a16="http://schemas.microsoft.com/office/drawing/2014/main" id="{5E8271EF-8A56-4BA4-8089-964342ED63E3}"/>
              </a:ext>
            </a:extLst>
          </p:cNvPr>
          <p:cNvGrpSpPr>
            <a:grpSpLocks/>
          </p:cNvGrpSpPr>
          <p:nvPr/>
        </p:nvGrpSpPr>
        <p:grpSpPr bwMode="auto">
          <a:xfrm>
            <a:off x="5043488" y="528638"/>
            <a:ext cx="4098925" cy="3559175"/>
            <a:chOff x="3177" y="333"/>
            <a:chExt cx="2582" cy="2242"/>
          </a:xfrm>
        </p:grpSpPr>
        <p:sp>
          <p:nvSpPr>
            <p:cNvPr id="64587" name="Rectangle 44">
              <a:extLst>
                <a:ext uri="{FF2B5EF4-FFF2-40B4-BE49-F238E27FC236}">
                  <a16:creationId xmlns:a16="http://schemas.microsoft.com/office/drawing/2014/main" id="{2A330CE1-FF6C-4264-B44F-E0AD96767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" y="1945"/>
              <a:ext cx="215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85750" indent="-285750"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285750" marR="0" lvl="0" indent="-28575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9999"/>
                </a:buClr>
                <a:buSzPct val="75000"/>
                <a:buFont typeface="Monotype Sort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Times" panose="02020603050405020304" pitchFamily="18" charset="0"/>
                  <a:ea typeface="+mn-ea"/>
                  <a:cs typeface="+mn-cs"/>
                </a:rPr>
                <a:t>x</a:t>
              </a: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588" name="Rectangle 45">
              <a:extLst>
                <a:ext uri="{FF2B5EF4-FFF2-40B4-BE49-F238E27FC236}">
                  <a16:creationId xmlns:a16="http://schemas.microsoft.com/office/drawing/2014/main" id="{E1B333E7-D9DE-4065-A34D-D1360DE59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4" y="1413"/>
              <a:ext cx="215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85750" indent="-285750"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285750" marR="0" lvl="0" indent="-28575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9999"/>
                </a:buClr>
                <a:buSzPct val="75000"/>
                <a:buFont typeface="Monotype Sort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Times" panose="02020603050405020304" pitchFamily="18" charset="0"/>
                  <a:ea typeface="+mn-ea"/>
                  <a:cs typeface="+mn-cs"/>
                </a:rPr>
                <a:t>y</a:t>
              </a: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589" name="Rectangle 46">
              <a:extLst>
                <a:ext uri="{FF2B5EF4-FFF2-40B4-BE49-F238E27FC236}">
                  <a16:creationId xmlns:a16="http://schemas.microsoft.com/office/drawing/2014/main" id="{38B1B8E8-9B05-43D3-BFFE-B4FC3FC74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" y="333"/>
              <a:ext cx="20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85750" indent="-285750"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285750" marR="0" lvl="0" indent="-28575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9999"/>
                </a:buClr>
                <a:buSzPct val="75000"/>
                <a:buFont typeface="Monotype Sort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Times" panose="02020603050405020304" pitchFamily="18" charset="0"/>
                  <a:ea typeface="+mn-ea"/>
                  <a:cs typeface="+mn-cs"/>
                </a:rPr>
                <a:t>z</a:t>
              </a: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590" name="Text Box 47">
              <a:extLst>
                <a:ext uri="{FF2B5EF4-FFF2-40B4-BE49-F238E27FC236}">
                  <a16:creationId xmlns:a16="http://schemas.microsoft.com/office/drawing/2014/main" id="{B7B59AEF-6B14-4E53-ABBC-21A13034A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422"/>
              <a:ext cx="4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B</a:t>
              </a:r>
              <a:r>
                <a:rPr kumimoji="0" lang="en-US" altLang="en-US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ext</a:t>
              </a:r>
            </a:p>
          </p:txBody>
        </p:sp>
        <p:grpSp>
          <p:nvGrpSpPr>
            <p:cNvPr id="64591" name="Group 48">
              <a:extLst>
                <a:ext uri="{FF2B5EF4-FFF2-40B4-BE49-F238E27FC236}">
                  <a16:creationId xmlns:a16="http://schemas.microsoft.com/office/drawing/2014/main" id="{357C1E17-64FA-440F-89AC-FB000259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8" y="364"/>
              <a:ext cx="2256" cy="2211"/>
              <a:chOff x="1871" y="2109"/>
              <a:chExt cx="2256" cy="2211"/>
            </a:xfrm>
          </p:grpSpPr>
          <p:sp>
            <p:nvSpPr>
              <p:cNvPr id="64596" name="Line 49">
                <a:extLst>
                  <a:ext uri="{FF2B5EF4-FFF2-40B4-BE49-F238E27FC236}">
                    <a16:creationId xmlns:a16="http://schemas.microsoft.com/office/drawing/2014/main" id="{B5A76071-65EE-4F4E-A93A-0D59CF619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1" y="3392"/>
                <a:ext cx="992" cy="614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97" name="Oval 50">
                <a:extLst>
                  <a:ext uri="{FF2B5EF4-FFF2-40B4-BE49-F238E27FC236}">
                    <a16:creationId xmlns:a16="http://schemas.microsoft.com/office/drawing/2014/main" id="{E140826A-1A1D-499E-A0F3-7C8A3FF46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5" y="2477"/>
                <a:ext cx="1843" cy="1843"/>
              </a:xfrm>
              <a:prstGeom prst="ellips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98" name="Oval 51">
                <a:extLst>
                  <a:ext uri="{FF2B5EF4-FFF2-40B4-BE49-F238E27FC236}">
                    <a16:creationId xmlns:a16="http://schemas.microsoft.com/office/drawing/2014/main" id="{8FCDFF1D-F8BB-4EB2-837E-4AEEB8EC8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5" y="3091"/>
                <a:ext cx="1843" cy="615"/>
              </a:xfrm>
              <a:prstGeom prst="ellips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99" name="Line 52">
                <a:extLst>
                  <a:ext uri="{FF2B5EF4-FFF2-40B4-BE49-F238E27FC236}">
                    <a16:creationId xmlns:a16="http://schemas.microsoft.com/office/drawing/2014/main" id="{C0DBE626-5C7E-45D9-954F-9253278F2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6" y="3392"/>
                <a:ext cx="1261" cy="7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600" name="Line 53">
                <a:extLst>
                  <a:ext uri="{FF2B5EF4-FFF2-40B4-BE49-F238E27FC236}">
                    <a16:creationId xmlns:a16="http://schemas.microsoft.com/office/drawing/2014/main" id="{0E4573A3-D58D-4A81-B418-69A839592C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232" y="2743"/>
                <a:ext cx="1267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4592" name="Line 54">
              <a:extLst>
                <a:ext uri="{FF2B5EF4-FFF2-40B4-BE49-F238E27FC236}">
                  <a16:creationId xmlns:a16="http://schemas.microsoft.com/office/drawing/2014/main" id="{E08B55E5-CBC3-4497-8716-C3033F325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5" y="618"/>
              <a:ext cx="0" cy="1015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4593" name="Group 56">
              <a:extLst>
                <a:ext uri="{FF2B5EF4-FFF2-40B4-BE49-F238E27FC236}">
                  <a16:creationId xmlns:a16="http://schemas.microsoft.com/office/drawing/2014/main" id="{92EBCE41-D761-48E7-A023-8AED0967C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3" y="1866"/>
              <a:ext cx="549" cy="275"/>
              <a:chOff x="4370" y="3328"/>
              <a:chExt cx="549" cy="275"/>
            </a:xfrm>
          </p:grpSpPr>
          <p:sp>
            <p:nvSpPr>
              <p:cNvPr id="64594" name="Rectangle 57">
                <a:extLst>
                  <a:ext uri="{FF2B5EF4-FFF2-40B4-BE49-F238E27FC236}">
                    <a16:creationId xmlns:a16="http://schemas.microsoft.com/office/drawing/2014/main" id="{E0C66E3C-4311-4EF1-93F3-4A71C9DA8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3328"/>
                <a:ext cx="549" cy="275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64595" name="Picture 58">
                <a:extLst>
                  <a:ext uri="{FF2B5EF4-FFF2-40B4-BE49-F238E27FC236}">
                    <a16:creationId xmlns:a16="http://schemas.microsoft.com/office/drawing/2014/main" id="{FB5D4FF4-AE5F-449E-AB66-1579F5020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1" y="3352"/>
                <a:ext cx="491" cy="2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43EF7B7-5A79-4D87-8BEB-8BF4DA5C8E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30503" y="-10231"/>
            <a:ext cx="9144001" cy="762000"/>
          </a:xfrm>
        </p:spPr>
        <p:txBody>
          <a:bodyPr/>
          <a:lstStyle/>
          <a:p>
            <a:pPr eaLnBrk="1" hangingPunct="1"/>
            <a:r>
              <a:rPr lang="nl-NL" altLang="en-US" sz="2800" dirty="0"/>
              <a:t>Spin-orbit coupling combined with </a:t>
            </a:r>
            <a:r>
              <a:rPr lang="nl-NL" altLang="en-US" sz="2800" i="1" u="sng" dirty="0"/>
              <a:t>controlled</a:t>
            </a:r>
            <a:r>
              <a:rPr lang="nl-NL" altLang="en-US" sz="2800" dirty="0"/>
              <a:t> electric fields</a:t>
            </a:r>
          </a:p>
        </p:txBody>
      </p:sp>
      <p:pic>
        <p:nvPicPr>
          <p:cNvPr id="187397" name="Picture 5">
            <a:extLst>
              <a:ext uri="{FF2B5EF4-FFF2-40B4-BE49-F238E27FC236}">
                <a16:creationId xmlns:a16="http://schemas.microsoft.com/office/drawing/2014/main" id="{FCF136F1-826E-4498-99F7-F47BE98A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814388"/>
            <a:ext cx="1719262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401" name="Text Box 9">
            <a:extLst>
              <a:ext uri="{FF2B5EF4-FFF2-40B4-BE49-F238E27FC236}">
                <a16:creationId xmlns:a16="http://schemas.microsoft.com/office/drawing/2014/main" id="{74A5B734-B33A-4B23-9FD7-D33F9FF57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2876550"/>
            <a:ext cx="23669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Excite a local gate!</a:t>
            </a:r>
          </a:p>
        </p:txBody>
      </p:sp>
      <p:grpSp>
        <p:nvGrpSpPr>
          <p:cNvPr id="187402" name="Group 10">
            <a:extLst>
              <a:ext uri="{FF2B5EF4-FFF2-40B4-BE49-F238E27FC236}">
                <a16:creationId xmlns:a16="http://schemas.microsoft.com/office/drawing/2014/main" id="{E5E59E6F-BE23-4D81-A7C7-FE33499CD98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1080294" y="2832894"/>
            <a:ext cx="1471612" cy="241300"/>
            <a:chOff x="2423" y="2582"/>
            <a:chExt cx="2895" cy="1164"/>
          </a:xfrm>
        </p:grpSpPr>
        <p:sp>
          <p:nvSpPr>
            <p:cNvPr id="64584" name="Freeform 11">
              <a:extLst>
                <a:ext uri="{FF2B5EF4-FFF2-40B4-BE49-F238E27FC236}">
                  <a16:creationId xmlns:a16="http://schemas.microsoft.com/office/drawing/2014/main" id="{A67B19AF-6E51-49C8-BD75-8A70AA24B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" y="2582"/>
              <a:ext cx="1571" cy="1164"/>
            </a:xfrm>
            <a:custGeom>
              <a:avLst/>
              <a:gdLst>
                <a:gd name="T0" fmla="*/ 0 w 1571"/>
                <a:gd name="T1" fmla="*/ 593 h 1164"/>
                <a:gd name="T2" fmla="*/ 93 w 1571"/>
                <a:gd name="T3" fmla="*/ 0 h 1164"/>
                <a:gd name="T4" fmla="*/ 268 w 1571"/>
                <a:gd name="T5" fmla="*/ 1164 h 1164"/>
                <a:gd name="T6" fmla="*/ 442 w 1571"/>
                <a:gd name="T7" fmla="*/ 0 h 1164"/>
                <a:gd name="T8" fmla="*/ 615 w 1571"/>
                <a:gd name="T9" fmla="*/ 1164 h 1164"/>
                <a:gd name="T10" fmla="*/ 792 w 1571"/>
                <a:gd name="T11" fmla="*/ 12 h 1164"/>
                <a:gd name="T12" fmla="*/ 967 w 1571"/>
                <a:gd name="T13" fmla="*/ 1164 h 1164"/>
                <a:gd name="T14" fmla="*/ 1143 w 1571"/>
                <a:gd name="T15" fmla="*/ 0 h 1164"/>
                <a:gd name="T16" fmla="*/ 1316 w 1571"/>
                <a:gd name="T17" fmla="*/ 1164 h 1164"/>
                <a:gd name="T18" fmla="*/ 1489 w 1571"/>
                <a:gd name="T19" fmla="*/ 0 h 1164"/>
                <a:gd name="T20" fmla="*/ 1571 w 1571"/>
                <a:gd name="T21" fmla="*/ 587 h 11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71" h="1164">
                  <a:moveTo>
                    <a:pt x="0" y="593"/>
                  </a:moveTo>
                  <a:cubicBezTo>
                    <a:pt x="46" y="296"/>
                    <a:pt x="93" y="0"/>
                    <a:pt x="93" y="0"/>
                  </a:cubicBezTo>
                  <a:lnTo>
                    <a:pt x="268" y="1164"/>
                  </a:lnTo>
                  <a:lnTo>
                    <a:pt x="442" y="0"/>
                  </a:lnTo>
                  <a:lnTo>
                    <a:pt x="615" y="1164"/>
                  </a:lnTo>
                  <a:lnTo>
                    <a:pt x="792" y="12"/>
                  </a:lnTo>
                  <a:lnTo>
                    <a:pt x="967" y="1164"/>
                  </a:lnTo>
                  <a:lnTo>
                    <a:pt x="1143" y="0"/>
                  </a:lnTo>
                  <a:lnTo>
                    <a:pt x="1316" y="1164"/>
                  </a:lnTo>
                  <a:lnTo>
                    <a:pt x="1489" y="0"/>
                  </a:lnTo>
                  <a:lnTo>
                    <a:pt x="1571" y="587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4585" name="Line 12">
              <a:extLst>
                <a:ext uri="{FF2B5EF4-FFF2-40B4-BE49-F238E27FC236}">
                  <a16:creationId xmlns:a16="http://schemas.microsoft.com/office/drawing/2014/main" id="{F903345E-A4FA-4487-8C46-2B31231E6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23" y="3168"/>
              <a:ext cx="6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4586" name="Line 13">
              <a:extLst>
                <a:ext uri="{FF2B5EF4-FFF2-40B4-BE49-F238E27FC236}">
                  <a16:creationId xmlns:a16="http://schemas.microsoft.com/office/drawing/2014/main" id="{C194375C-23EA-4089-9000-83FE175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54" y="3170"/>
              <a:ext cx="6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87406" name="Group 14">
            <a:extLst>
              <a:ext uri="{FF2B5EF4-FFF2-40B4-BE49-F238E27FC236}">
                <a16:creationId xmlns:a16="http://schemas.microsoft.com/office/drawing/2014/main" id="{9822D3B7-800F-4D1F-B94F-CEE04521DA1D}"/>
              </a:ext>
            </a:extLst>
          </p:cNvPr>
          <p:cNvGrpSpPr>
            <a:grpSpLocks/>
          </p:cNvGrpSpPr>
          <p:nvPr/>
        </p:nvGrpSpPr>
        <p:grpSpPr bwMode="auto">
          <a:xfrm>
            <a:off x="1800225" y="2038350"/>
            <a:ext cx="2674938" cy="762000"/>
            <a:chOff x="3873" y="2162"/>
            <a:chExt cx="1685" cy="480"/>
          </a:xfrm>
        </p:grpSpPr>
        <p:sp>
          <p:nvSpPr>
            <p:cNvPr id="64575" name="Line 15">
              <a:extLst>
                <a:ext uri="{FF2B5EF4-FFF2-40B4-BE49-F238E27FC236}">
                  <a16:creationId xmlns:a16="http://schemas.microsoft.com/office/drawing/2014/main" id="{49D5C2DE-8384-499B-8ED5-7BB35D792D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73" y="2430"/>
              <a:ext cx="3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4576" name="Line 16">
              <a:extLst>
                <a:ext uri="{FF2B5EF4-FFF2-40B4-BE49-F238E27FC236}">
                  <a16:creationId xmlns:a16="http://schemas.microsoft.com/office/drawing/2014/main" id="{5794F65C-0331-47D9-B153-D1A8FE8FA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2" y="2317"/>
              <a:ext cx="0" cy="2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4577" name="Line 17">
              <a:extLst>
                <a:ext uri="{FF2B5EF4-FFF2-40B4-BE49-F238E27FC236}">
                  <a16:creationId xmlns:a16="http://schemas.microsoft.com/office/drawing/2014/main" id="{C0B83A2D-AA60-48CA-A337-87649CF5A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2317"/>
              <a:ext cx="0" cy="2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4578" name="Line 18">
              <a:extLst>
                <a:ext uri="{FF2B5EF4-FFF2-40B4-BE49-F238E27FC236}">
                  <a16:creationId xmlns:a16="http://schemas.microsoft.com/office/drawing/2014/main" id="{B81CF2AA-4176-4FCB-BB12-74DD79D20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9" y="2430"/>
              <a:ext cx="2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4579" name="Group 19">
              <a:extLst>
                <a:ext uri="{FF2B5EF4-FFF2-40B4-BE49-F238E27FC236}">
                  <a16:creationId xmlns:a16="http://schemas.microsoft.com/office/drawing/2014/main" id="{A47271C8-5F21-4831-92A2-2E1CDCD847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3" y="2162"/>
              <a:ext cx="995" cy="480"/>
              <a:chOff x="3532" y="2374"/>
              <a:chExt cx="995" cy="480"/>
            </a:xfrm>
          </p:grpSpPr>
          <p:sp>
            <p:nvSpPr>
              <p:cNvPr id="64580" name="Freeform 20">
                <a:extLst>
                  <a:ext uri="{FF2B5EF4-FFF2-40B4-BE49-F238E27FC236}">
                    <a16:creationId xmlns:a16="http://schemas.microsoft.com/office/drawing/2014/main" id="{925DD419-5575-41E6-BE87-A6C7E8E8681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652" y="2571"/>
                <a:ext cx="247" cy="182"/>
              </a:xfrm>
              <a:custGeom>
                <a:avLst/>
                <a:gdLst>
                  <a:gd name="T0" fmla="*/ 0 w 6017"/>
                  <a:gd name="T1" fmla="*/ 5 h 3708"/>
                  <a:gd name="T2" fmla="*/ 1 w 6017"/>
                  <a:gd name="T3" fmla="*/ 1 h 3708"/>
                  <a:gd name="T4" fmla="*/ 2 w 6017"/>
                  <a:gd name="T5" fmla="*/ 9 h 3708"/>
                  <a:gd name="T6" fmla="*/ 4 w 6017"/>
                  <a:gd name="T7" fmla="*/ 1 h 3708"/>
                  <a:gd name="T8" fmla="*/ 5 w 6017"/>
                  <a:gd name="T9" fmla="*/ 9 h 3708"/>
                  <a:gd name="T10" fmla="*/ 7 w 6017"/>
                  <a:gd name="T11" fmla="*/ 1 h 3708"/>
                  <a:gd name="T12" fmla="*/ 8 w 6017"/>
                  <a:gd name="T13" fmla="*/ 9 h 3708"/>
                  <a:gd name="T14" fmla="*/ 10 w 6017"/>
                  <a:gd name="T15" fmla="*/ 1 h 3708"/>
                  <a:gd name="T16" fmla="*/ 10 w 6017"/>
                  <a:gd name="T17" fmla="*/ 5 h 37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17" h="3708">
                    <a:moveTo>
                      <a:pt x="0" y="2110"/>
                    </a:moveTo>
                    <a:cubicBezTo>
                      <a:pt x="94" y="1810"/>
                      <a:pt x="330" y="48"/>
                      <a:pt x="557" y="313"/>
                    </a:cubicBezTo>
                    <a:cubicBezTo>
                      <a:pt x="784" y="578"/>
                      <a:pt x="1084" y="3708"/>
                      <a:pt x="1365" y="3701"/>
                    </a:cubicBezTo>
                    <a:cubicBezTo>
                      <a:pt x="1646" y="3694"/>
                      <a:pt x="1955" y="270"/>
                      <a:pt x="2242" y="270"/>
                    </a:cubicBezTo>
                    <a:cubicBezTo>
                      <a:pt x="2529" y="270"/>
                      <a:pt x="2804" y="3699"/>
                      <a:pt x="3087" y="3701"/>
                    </a:cubicBezTo>
                    <a:cubicBezTo>
                      <a:pt x="3370" y="3703"/>
                      <a:pt x="3652" y="284"/>
                      <a:pt x="3938" y="282"/>
                    </a:cubicBezTo>
                    <a:cubicBezTo>
                      <a:pt x="4224" y="280"/>
                      <a:pt x="4513" y="3689"/>
                      <a:pt x="4802" y="3688"/>
                    </a:cubicBezTo>
                    <a:cubicBezTo>
                      <a:pt x="5091" y="3687"/>
                      <a:pt x="5469" y="552"/>
                      <a:pt x="5672" y="276"/>
                    </a:cubicBezTo>
                    <a:cubicBezTo>
                      <a:pt x="5875" y="0"/>
                      <a:pt x="5945" y="1669"/>
                      <a:pt x="6017" y="2035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81" name="Freeform 21">
                <a:extLst>
                  <a:ext uri="{FF2B5EF4-FFF2-40B4-BE49-F238E27FC236}">
                    <a16:creationId xmlns:a16="http://schemas.microsoft.com/office/drawing/2014/main" id="{2DA095E3-31B4-4D9E-B7C5-05FD158F5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578"/>
                <a:ext cx="320" cy="138"/>
              </a:xfrm>
              <a:custGeom>
                <a:avLst/>
                <a:gdLst>
                  <a:gd name="T0" fmla="*/ 0 w 1760"/>
                  <a:gd name="T1" fmla="*/ 33 h 576"/>
                  <a:gd name="T2" fmla="*/ 19 w 1760"/>
                  <a:gd name="T3" fmla="*/ 33 h 576"/>
                  <a:gd name="T4" fmla="*/ 19 w 1760"/>
                  <a:gd name="T5" fmla="*/ 0 h 576"/>
                  <a:gd name="T6" fmla="*/ 39 w 1760"/>
                  <a:gd name="T7" fmla="*/ 0 h 576"/>
                  <a:gd name="T8" fmla="*/ 39 w 1760"/>
                  <a:gd name="T9" fmla="*/ 33 h 576"/>
                  <a:gd name="T10" fmla="*/ 58 w 1760"/>
                  <a:gd name="T11" fmla="*/ 33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0" h="576">
                    <a:moveTo>
                      <a:pt x="0" y="576"/>
                    </a:moveTo>
                    <a:lnTo>
                      <a:pt x="583" y="576"/>
                    </a:lnTo>
                    <a:lnTo>
                      <a:pt x="583" y="0"/>
                    </a:lnTo>
                    <a:lnTo>
                      <a:pt x="1165" y="0"/>
                    </a:lnTo>
                    <a:lnTo>
                      <a:pt x="1165" y="576"/>
                    </a:lnTo>
                    <a:lnTo>
                      <a:pt x="1760" y="576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82" name="Text Box 22">
                <a:extLst>
                  <a:ext uri="{FF2B5EF4-FFF2-40B4-BE49-F238E27FC236}">
                    <a16:creationId xmlns:a16="http://schemas.microsoft.com/office/drawing/2014/main" id="{49DB2DC6-0872-4549-A5F6-E646E7B499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4" y="2374"/>
                <a:ext cx="292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lfaen" panose="010A0502050306030303" pitchFamily="18" charset="0"/>
                    <a:ea typeface="+mn-ea"/>
                    <a:cs typeface="+mn-cs"/>
                  </a:rPr>
                  <a:t>+</a:t>
                </a:r>
                <a:endParaRPr kumimoji="0" lang="en-US" alt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lfaen" panose="010A050205030603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583" name="Oval 23">
                <a:extLst>
                  <a:ext uri="{FF2B5EF4-FFF2-40B4-BE49-F238E27FC236}">
                    <a16:creationId xmlns:a16="http://schemas.microsoft.com/office/drawing/2014/main" id="{7AFDEFA5-D709-4353-B01A-D0F5E104E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2460"/>
                <a:ext cx="995" cy="37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7416" name="Freeform 24">
            <a:extLst>
              <a:ext uri="{FF2B5EF4-FFF2-40B4-BE49-F238E27FC236}">
                <a16:creationId xmlns:a16="http://schemas.microsoft.com/office/drawing/2014/main" id="{430ED4C7-A17B-4462-A851-FBFC185A1F17}"/>
              </a:ext>
            </a:extLst>
          </p:cNvPr>
          <p:cNvSpPr>
            <a:spLocks/>
          </p:cNvSpPr>
          <p:nvPr/>
        </p:nvSpPr>
        <p:spPr bwMode="auto">
          <a:xfrm>
            <a:off x="630238" y="993775"/>
            <a:ext cx="279400" cy="292100"/>
          </a:xfrm>
          <a:custGeom>
            <a:avLst/>
            <a:gdLst>
              <a:gd name="T0" fmla="*/ 0 w 176"/>
              <a:gd name="T1" fmla="*/ 0 h 184"/>
              <a:gd name="T2" fmla="*/ 241935000 w 176"/>
              <a:gd name="T3" fmla="*/ 141128750 h 184"/>
              <a:gd name="T4" fmla="*/ 443547500 w 176"/>
              <a:gd name="T5" fmla="*/ 463708750 h 1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6" h="184">
                <a:moveTo>
                  <a:pt x="0" y="0"/>
                </a:moveTo>
                <a:cubicBezTo>
                  <a:pt x="16" y="9"/>
                  <a:pt x="67" y="25"/>
                  <a:pt x="96" y="56"/>
                </a:cubicBezTo>
                <a:cubicBezTo>
                  <a:pt x="125" y="87"/>
                  <a:pt x="159" y="157"/>
                  <a:pt x="176" y="184"/>
                </a:cubicBezTo>
              </a:path>
            </a:pathLst>
          </a:custGeom>
          <a:noFill/>
          <a:ln w="38100" cmpd="sng">
            <a:solidFill>
              <a:schemeClr val="bg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7417" name="Freeform 25">
            <a:extLst>
              <a:ext uri="{FF2B5EF4-FFF2-40B4-BE49-F238E27FC236}">
                <a16:creationId xmlns:a16="http://schemas.microsoft.com/office/drawing/2014/main" id="{D4853992-7506-471A-80AE-4D37886A5F6F}"/>
              </a:ext>
            </a:extLst>
          </p:cNvPr>
          <p:cNvSpPr>
            <a:spLocks/>
          </p:cNvSpPr>
          <p:nvPr/>
        </p:nvSpPr>
        <p:spPr bwMode="auto">
          <a:xfrm flipH="1">
            <a:off x="1273175" y="938213"/>
            <a:ext cx="279400" cy="292100"/>
          </a:xfrm>
          <a:custGeom>
            <a:avLst/>
            <a:gdLst>
              <a:gd name="T0" fmla="*/ 0 w 176"/>
              <a:gd name="T1" fmla="*/ 0 h 184"/>
              <a:gd name="T2" fmla="*/ 241935000 w 176"/>
              <a:gd name="T3" fmla="*/ 141128750 h 184"/>
              <a:gd name="T4" fmla="*/ 443547500 w 176"/>
              <a:gd name="T5" fmla="*/ 463708750 h 1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6" h="184">
                <a:moveTo>
                  <a:pt x="0" y="0"/>
                </a:moveTo>
                <a:cubicBezTo>
                  <a:pt x="16" y="9"/>
                  <a:pt x="67" y="25"/>
                  <a:pt x="96" y="56"/>
                </a:cubicBezTo>
                <a:cubicBezTo>
                  <a:pt x="125" y="87"/>
                  <a:pt x="159" y="157"/>
                  <a:pt x="176" y="184"/>
                </a:cubicBezTo>
              </a:path>
            </a:pathLst>
          </a:custGeom>
          <a:noFill/>
          <a:ln w="38100" cmpd="sng">
            <a:solidFill>
              <a:schemeClr val="bg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7418" name="Text Box 26">
            <a:extLst>
              <a:ext uri="{FF2B5EF4-FFF2-40B4-BE49-F238E27FC236}">
                <a16:creationId xmlns:a16="http://schemas.microsoft.com/office/drawing/2014/main" id="{1BBF3B42-39BC-4E11-97F4-2A8C395BC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629025"/>
            <a:ext cx="60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DC</a:t>
            </a:r>
          </a:p>
        </p:txBody>
      </p:sp>
      <p:sp>
        <p:nvSpPr>
          <p:cNvPr id="64523" name="Line 27">
            <a:extLst>
              <a:ext uri="{FF2B5EF4-FFF2-40B4-BE49-F238E27FC236}">
                <a16:creationId xmlns:a16="http://schemas.microsoft.com/office/drawing/2014/main" id="{FFBE273A-AB83-47FD-B7C2-635E9F2D79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0713" y="3460750"/>
            <a:ext cx="93662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187535" name="Group 143">
            <a:extLst>
              <a:ext uri="{FF2B5EF4-FFF2-40B4-BE49-F238E27FC236}">
                <a16:creationId xmlns:a16="http://schemas.microsoft.com/office/drawing/2014/main" id="{37EECB2E-1C10-4306-B983-8FDF123B1F94}"/>
              </a:ext>
            </a:extLst>
          </p:cNvPr>
          <p:cNvGrpSpPr>
            <a:grpSpLocks/>
          </p:cNvGrpSpPr>
          <p:nvPr/>
        </p:nvGrpSpPr>
        <p:grpSpPr bwMode="auto">
          <a:xfrm rot="-1134665">
            <a:off x="6786563" y="2362200"/>
            <a:ext cx="1473200" cy="492125"/>
            <a:chOff x="4268" y="1638"/>
            <a:chExt cx="712" cy="228"/>
          </a:xfrm>
        </p:grpSpPr>
        <p:grpSp>
          <p:nvGrpSpPr>
            <p:cNvPr id="64568" name="Group 38">
              <a:extLst>
                <a:ext uri="{FF2B5EF4-FFF2-40B4-BE49-F238E27FC236}">
                  <a16:creationId xmlns:a16="http://schemas.microsoft.com/office/drawing/2014/main" id="{870E2210-A328-4944-B9BE-67BE65196D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8" y="1647"/>
              <a:ext cx="712" cy="219"/>
              <a:chOff x="4066" y="3571"/>
              <a:chExt cx="712" cy="219"/>
            </a:xfrm>
          </p:grpSpPr>
          <p:sp>
            <p:nvSpPr>
              <p:cNvPr id="64573" name="Line 39">
                <a:extLst>
                  <a:ext uri="{FF2B5EF4-FFF2-40B4-BE49-F238E27FC236}">
                    <a16:creationId xmlns:a16="http://schemas.microsoft.com/office/drawing/2014/main" id="{2556E0C6-DA78-4521-8C8B-000D39E7C3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0" y="3571"/>
                <a:ext cx="650" cy="219"/>
              </a:xfrm>
              <a:prstGeom prst="line">
                <a:avLst/>
              </a:prstGeom>
              <a:noFill/>
              <a:ln w="57150">
                <a:solidFill>
                  <a:srgbClr val="00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74" name="Rectangle 40">
                <a:extLst>
                  <a:ext uri="{FF2B5EF4-FFF2-40B4-BE49-F238E27FC236}">
                    <a16:creationId xmlns:a16="http://schemas.microsoft.com/office/drawing/2014/main" id="{657B495D-6FB8-477A-9C55-20858F074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90073">
                <a:off x="4066" y="3628"/>
                <a:ext cx="712" cy="109"/>
              </a:xfrm>
              <a:prstGeom prst="rect">
                <a:avLst/>
              </a:prstGeom>
              <a:solidFill>
                <a:schemeClr val="bg1">
                  <a:alpha val="7294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569" name="Group 41">
              <a:extLst>
                <a:ext uri="{FF2B5EF4-FFF2-40B4-BE49-F238E27FC236}">
                  <a16:creationId xmlns:a16="http://schemas.microsoft.com/office/drawing/2014/main" id="{4C4DE966-A525-42D0-A8D0-7F993B4C79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1" y="1646"/>
              <a:ext cx="538" cy="174"/>
              <a:chOff x="3829" y="3662"/>
              <a:chExt cx="538" cy="174"/>
            </a:xfrm>
          </p:grpSpPr>
          <p:sp>
            <p:nvSpPr>
              <p:cNvPr id="64571" name="Line 42">
                <a:extLst>
                  <a:ext uri="{FF2B5EF4-FFF2-40B4-BE49-F238E27FC236}">
                    <a16:creationId xmlns:a16="http://schemas.microsoft.com/office/drawing/2014/main" id="{D1EBCA2A-AB7D-438D-947B-4FA6651E2B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7" y="3662"/>
                <a:ext cx="494" cy="174"/>
              </a:xfrm>
              <a:prstGeom prst="line">
                <a:avLst/>
              </a:prstGeom>
              <a:noFill/>
              <a:ln w="57150">
                <a:solidFill>
                  <a:srgbClr val="00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72" name="Rectangle 43">
                <a:extLst>
                  <a:ext uri="{FF2B5EF4-FFF2-40B4-BE49-F238E27FC236}">
                    <a16:creationId xmlns:a16="http://schemas.microsoft.com/office/drawing/2014/main" id="{46004BF9-51E2-4F1B-83D9-2576E3D23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90073">
                <a:off x="3829" y="3697"/>
                <a:ext cx="538" cy="109"/>
              </a:xfrm>
              <a:prstGeom prst="rect">
                <a:avLst/>
              </a:prstGeom>
              <a:solidFill>
                <a:schemeClr val="bg1">
                  <a:alpha val="43137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4570" name="Line 55">
              <a:extLst>
                <a:ext uri="{FF2B5EF4-FFF2-40B4-BE49-F238E27FC236}">
                  <a16:creationId xmlns:a16="http://schemas.microsoft.com/office/drawing/2014/main" id="{9D91ADF2-0CE0-405F-9754-42A5F1F19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9" y="1638"/>
              <a:ext cx="394" cy="136"/>
            </a:xfrm>
            <a:prstGeom prst="line">
              <a:avLst/>
            </a:prstGeom>
            <a:noFill/>
            <a:ln w="5715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87475" name="Rectangle 83">
            <a:extLst>
              <a:ext uri="{FF2B5EF4-FFF2-40B4-BE49-F238E27FC236}">
                <a16:creationId xmlns:a16="http://schemas.microsoft.com/office/drawing/2014/main" id="{08EA3127-657A-4304-B109-97EB80E17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6188075"/>
            <a:ext cx="3365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­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7476" name="Rectangle 84">
            <a:extLst>
              <a:ext uri="{FF2B5EF4-FFF2-40B4-BE49-F238E27FC236}">
                <a16:creationId xmlns:a16="http://schemas.microsoft.com/office/drawing/2014/main" id="{0D205531-876D-41BA-B756-879F3B3C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3" y="4300538"/>
            <a:ext cx="3365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¯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87477" name="Group 85">
            <a:extLst>
              <a:ext uri="{FF2B5EF4-FFF2-40B4-BE49-F238E27FC236}">
                <a16:creationId xmlns:a16="http://schemas.microsoft.com/office/drawing/2014/main" id="{4DCD331C-4A96-4C49-89B6-3C09C0CB88F6}"/>
              </a:ext>
            </a:extLst>
          </p:cNvPr>
          <p:cNvGrpSpPr>
            <a:grpSpLocks/>
          </p:cNvGrpSpPr>
          <p:nvPr/>
        </p:nvGrpSpPr>
        <p:grpSpPr bwMode="auto">
          <a:xfrm>
            <a:off x="7367588" y="5024438"/>
            <a:ext cx="1216025" cy="735012"/>
            <a:chOff x="4712" y="1452"/>
            <a:chExt cx="766" cy="463"/>
          </a:xfrm>
        </p:grpSpPr>
        <p:grpSp>
          <p:nvGrpSpPr>
            <p:cNvPr id="64559" name="Group 86">
              <a:extLst>
                <a:ext uri="{FF2B5EF4-FFF2-40B4-BE49-F238E27FC236}">
                  <a16:creationId xmlns:a16="http://schemas.microsoft.com/office/drawing/2014/main" id="{CB9D7D21-6746-49FB-AE30-C8C5451F5811}"/>
                </a:ext>
              </a:extLst>
            </p:cNvPr>
            <p:cNvGrpSpPr>
              <a:grpSpLocks/>
            </p:cNvGrpSpPr>
            <p:nvPr/>
          </p:nvGrpSpPr>
          <p:grpSpPr bwMode="auto">
            <a:xfrm rot="3372849">
              <a:off x="4992" y="1256"/>
              <a:ext cx="290" cy="682"/>
              <a:chOff x="5005" y="1537"/>
              <a:chExt cx="141" cy="456"/>
            </a:xfrm>
          </p:grpSpPr>
          <p:sp>
            <p:nvSpPr>
              <p:cNvPr id="64561" name="Freeform 87">
                <a:extLst>
                  <a:ext uri="{FF2B5EF4-FFF2-40B4-BE49-F238E27FC236}">
                    <a16:creationId xmlns:a16="http://schemas.microsoft.com/office/drawing/2014/main" id="{125C1906-45AD-4533-922B-7D50A106A70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15" y="1602"/>
                <a:ext cx="68" cy="66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62" name="Freeform 88">
                <a:extLst>
                  <a:ext uri="{FF2B5EF4-FFF2-40B4-BE49-F238E27FC236}">
                    <a16:creationId xmlns:a16="http://schemas.microsoft.com/office/drawing/2014/main" id="{A690005E-7553-4C3E-BF1A-CF92043A99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2" y="1671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63" name="Freeform 89">
                <a:extLst>
                  <a:ext uri="{FF2B5EF4-FFF2-40B4-BE49-F238E27FC236}">
                    <a16:creationId xmlns:a16="http://schemas.microsoft.com/office/drawing/2014/main" id="{F08ACA3A-3825-4F74-9A30-3B8DF54D41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9" y="1736"/>
                <a:ext cx="68" cy="69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1 h 238"/>
                  <a:gd name="T4" fmla="*/ 3 w 176"/>
                  <a:gd name="T5" fmla="*/ 20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64" name="Freeform 90">
                <a:extLst>
                  <a:ext uri="{FF2B5EF4-FFF2-40B4-BE49-F238E27FC236}">
                    <a16:creationId xmlns:a16="http://schemas.microsoft.com/office/drawing/2014/main" id="{9C9F1AC2-9740-47C7-8394-286C6AC1F4B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67" y="1808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65" name="Freeform 91">
                <a:extLst>
                  <a:ext uri="{FF2B5EF4-FFF2-40B4-BE49-F238E27FC236}">
                    <a16:creationId xmlns:a16="http://schemas.microsoft.com/office/drawing/2014/main" id="{618B098E-899B-4852-81A7-77B5D10988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5" y="1873"/>
                <a:ext cx="67" cy="66"/>
              </a:xfrm>
              <a:custGeom>
                <a:avLst/>
                <a:gdLst>
                  <a:gd name="T0" fmla="*/ 0 w 176"/>
                  <a:gd name="T1" fmla="*/ 0 h 238"/>
                  <a:gd name="T2" fmla="*/ 25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66" name="Freeform 92">
                <a:extLst>
                  <a:ext uri="{FF2B5EF4-FFF2-40B4-BE49-F238E27FC236}">
                    <a16:creationId xmlns:a16="http://schemas.microsoft.com/office/drawing/2014/main" id="{C99CC593-D527-4B3E-BB77-B89F65A987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55" y="1940"/>
                <a:ext cx="36" cy="53"/>
              </a:xfrm>
              <a:custGeom>
                <a:avLst/>
                <a:gdLst>
                  <a:gd name="T0" fmla="*/ 0 w 43"/>
                  <a:gd name="T1" fmla="*/ 0 h 90"/>
                  <a:gd name="T2" fmla="*/ 25 w 43"/>
                  <a:gd name="T3" fmla="*/ 8 h 90"/>
                  <a:gd name="T4" fmla="*/ 29 w 43"/>
                  <a:gd name="T5" fmla="*/ 31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67" name="Freeform 93">
                <a:extLst>
                  <a:ext uri="{FF2B5EF4-FFF2-40B4-BE49-F238E27FC236}">
                    <a16:creationId xmlns:a16="http://schemas.microsoft.com/office/drawing/2014/main" id="{2FFDEA1F-EF53-42E4-AD91-CDB947D25725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7" y="1537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4560" name="AutoShape 94">
              <a:extLst>
                <a:ext uri="{FF2B5EF4-FFF2-40B4-BE49-F238E27FC236}">
                  <a16:creationId xmlns:a16="http://schemas.microsoft.com/office/drawing/2014/main" id="{04E986A0-EDDB-4290-9BEE-2078E8475E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83251">
              <a:off x="4730" y="1757"/>
              <a:ext cx="140" cy="17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87488" name="Line 96">
            <a:extLst>
              <a:ext uri="{FF2B5EF4-FFF2-40B4-BE49-F238E27FC236}">
                <a16:creationId xmlns:a16="http://schemas.microsoft.com/office/drawing/2014/main" id="{F2029E66-05A0-4762-A72B-CB064AEBE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9588" y="6459538"/>
            <a:ext cx="18843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7489" name="Line 97">
            <a:extLst>
              <a:ext uri="{FF2B5EF4-FFF2-40B4-BE49-F238E27FC236}">
                <a16:creationId xmlns:a16="http://schemas.microsoft.com/office/drawing/2014/main" id="{93D7C7E2-5585-4FEF-B273-F4F188CF27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2763" y="4581525"/>
            <a:ext cx="18843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7490" name="Freeform 98">
            <a:extLst>
              <a:ext uri="{FF2B5EF4-FFF2-40B4-BE49-F238E27FC236}">
                <a16:creationId xmlns:a16="http://schemas.microsoft.com/office/drawing/2014/main" id="{1B7350B8-372F-4B26-9714-670522A02EB0}"/>
              </a:ext>
            </a:extLst>
          </p:cNvPr>
          <p:cNvSpPr>
            <a:spLocks/>
          </p:cNvSpPr>
          <p:nvPr/>
        </p:nvSpPr>
        <p:spPr bwMode="auto">
          <a:xfrm>
            <a:off x="6580188" y="4611688"/>
            <a:ext cx="557212" cy="1768475"/>
          </a:xfrm>
          <a:custGeom>
            <a:avLst/>
            <a:gdLst>
              <a:gd name="T0" fmla="*/ 110886775 w 351"/>
              <a:gd name="T1" fmla="*/ 2147483646 h 1050"/>
              <a:gd name="T2" fmla="*/ 587195086 w 351"/>
              <a:gd name="T3" fmla="*/ 2147483646 h 1050"/>
              <a:gd name="T4" fmla="*/ 874492640 w 351"/>
              <a:gd name="T5" fmla="*/ 1597082824 h 1050"/>
              <a:gd name="T6" fmla="*/ 652719089 w 351"/>
              <a:gd name="T7" fmla="*/ 734715465 h 1050"/>
              <a:gd name="T8" fmla="*/ 0 w 351"/>
              <a:gd name="T9" fmla="*/ 0 h 10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1" h="1050">
                <a:moveTo>
                  <a:pt x="44" y="1050"/>
                </a:moveTo>
                <a:cubicBezTo>
                  <a:pt x="77" y="1017"/>
                  <a:pt x="183" y="935"/>
                  <a:pt x="233" y="854"/>
                </a:cubicBezTo>
                <a:cubicBezTo>
                  <a:pt x="283" y="773"/>
                  <a:pt x="343" y="662"/>
                  <a:pt x="347" y="563"/>
                </a:cubicBezTo>
                <a:cubicBezTo>
                  <a:pt x="351" y="464"/>
                  <a:pt x="317" y="353"/>
                  <a:pt x="259" y="259"/>
                </a:cubicBezTo>
                <a:cubicBezTo>
                  <a:pt x="201" y="165"/>
                  <a:pt x="54" y="54"/>
                  <a:pt x="0" y="0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7491" name="Freeform 99">
            <a:extLst>
              <a:ext uri="{FF2B5EF4-FFF2-40B4-BE49-F238E27FC236}">
                <a16:creationId xmlns:a16="http://schemas.microsoft.com/office/drawing/2014/main" id="{C90155E7-CC10-423F-AAAE-0A26C86BD2B1}"/>
              </a:ext>
            </a:extLst>
          </p:cNvPr>
          <p:cNvSpPr>
            <a:spLocks/>
          </p:cNvSpPr>
          <p:nvPr/>
        </p:nvSpPr>
        <p:spPr bwMode="auto">
          <a:xfrm flipH="1" flipV="1">
            <a:off x="5918200" y="4659313"/>
            <a:ext cx="557213" cy="1768475"/>
          </a:xfrm>
          <a:custGeom>
            <a:avLst/>
            <a:gdLst>
              <a:gd name="T0" fmla="*/ 110886975 w 351"/>
              <a:gd name="T1" fmla="*/ 2147483646 h 1050"/>
              <a:gd name="T2" fmla="*/ 587197727 w 351"/>
              <a:gd name="T3" fmla="*/ 2147483646 h 1050"/>
              <a:gd name="T4" fmla="*/ 874495797 w 351"/>
              <a:gd name="T5" fmla="*/ 1597082824 h 1050"/>
              <a:gd name="T6" fmla="*/ 652721848 w 351"/>
              <a:gd name="T7" fmla="*/ 734715465 h 1050"/>
              <a:gd name="T8" fmla="*/ 0 w 351"/>
              <a:gd name="T9" fmla="*/ 0 h 10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1" h="1050">
                <a:moveTo>
                  <a:pt x="44" y="1050"/>
                </a:moveTo>
                <a:cubicBezTo>
                  <a:pt x="77" y="1017"/>
                  <a:pt x="183" y="935"/>
                  <a:pt x="233" y="854"/>
                </a:cubicBezTo>
                <a:cubicBezTo>
                  <a:pt x="283" y="773"/>
                  <a:pt x="343" y="662"/>
                  <a:pt x="347" y="563"/>
                </a:cubicBezTo>
                <a:cubicBezTo>
                  <a:pt x="351" y="464"/>
                  <a:pt x="317" y="353"/>
                  <a:pt x="259" y="259"/>
                </a:cubicBezTo>
                <a:cubicBezTo>
                  <a:pt x="201" y="165"/>
                  <a:pt x="54" y="54"/>
                  <a:pt x="0" y="0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7492" name="Line 100">
            <a:extLst>
              <a:ext uri="{FF2B5EF4-FFF2-40B4-BE49-F238E27FC236}">
                <a16:creationId xmlns:a16="http://schemas.microsoft.com/office/drawing/2014/main" id="{CB61CBC0-5A31-4905-8D69-085DE9A19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0250" y="4641850"/>
            <a:ext cx="0" cy="1747838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 type="arrow" w="lg" len="med"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7508" name="Rectangle 116">
            <a:extLst>
              <a:ext uri="{FF2B5EF4-FFF2-40B4-BE49-F238E27FC236}">
                <a16:creationId xmlns:a16="http://schemas.microsoft.com/office/drawing/2014/main" id="{B70D1538-EB4B-4C54-9E87-B77C47ED6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6186488"/>
            <a:ext cx="3365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­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7509" name="Rectangle 117">
            <a:extLst>
              <a:ext uri="{FF2B5EF4-FFF2-40B4-BE49-F238E27FC236}">
                <a16:creationId xmlns:a16="http://schemas.microsoft.com/office/drawing/2014/main" id="{7D4128D9-ED58-42EA-B9F6-FBC623D8A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4298950"/>
            <a:ext cx="3365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¯</a:t>
            </a:r>
            <a:endParaRPr kumimoji="0" lang="en-US" altLang="en-US" sz="4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87510" name="Group 118">
            <a:extLst>
              <a:ext uri="{FF2B5EF4-FFF2-40B4-BE49-F238E27FC236}">
                <a16:creationId xmlns:a16="http://schemas.microsoft.com/office/drawing/2014/main" id="{8C0BCCA5-EB98-46D1-9489-1020F3C11056}"/>
              </a:ext>
            </a:extLst>
          </p:cNvPr>
          <p:cNvGrpSpPr>
            <a:grpSpLocks/>
          </p:cNvGrpSpPr>
          <p:nvPr/>
        </p:nvGrpSpPr>
        <p:grpSpPr bwMode="auto">
          <a:xfrm>
            <a:off x="2233613" y="4703763"/>
            <a:ext cx="504825" cy="1673225"/>
            <a:chOff x="1407" y="2509"/>
            <a:chExt cx="318" cy="1054"/>
          </a:xfrm>
        </p:grpSpPr>
        <p:grpSp>
          <p:nvGrpSpPr>
            <p:cNvPr id="64550" name="Group 119">
              <a:extLst>
                <a:ext uri="{FF2B5EF4-FFF2-40B4-BE49-F238E27FC236}">
                  <a16:creationId xmlns:a16="http://schemas.microsoft.com/office/drawing/2014/main" id="{81281225-B73F-4365-B4A5-ACDA71480CCD}"/>
                </a:ext>
              </a:extLst>
            </p:cNvPr>
            <p:cNvGrpSpPr>
              <a:grpSpLocks/>
            </p:cNvGrpSpPr>
            <p:nvPr/>
          </p:nvGrpSpPr>
          <p:grpSpPr bwMode="auto">
            <a:xfrm rot="-149073">
              <a:off x="1407" y="2509"/>
              <a:ext cx="318" cy="867"/>
              <a:chOff x="5005" y="1537"/>
              <a:chExt cx="141" cy="456"/>
            </a:xfrm>
          </p:grpSpPr>
          <p:sp>
            <p:nvSpPr>
              <p:cNvPr id="64552" name="Freeform 120">
                <a:extLst>
                  <a:ext uri="{FF2B5EF4-FFF2-40B4-BE49-F238E27FC236}">
                    <a16:creationId xmlns:a16="http://schemas.microsoft.com/office/drawing/2014/main" id="{47A1D99B-516A-425F-9349-6E77E83650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15" y="1602"/>
                <a:ext cx="68" cy="66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53" name="Freeform 121">
                <a:extLst>
                  <a:ext uri="{FF2B5EF4-FFF2-40B4-BE49-F238E27FC236}">
                    <a16:creationId xmlns:a16="http://schemas.microsoft.com/office/drawing/2014/main" id="{F8FC12D1-D13A-4F49-ACF4-57E367E03A86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2" y="1671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54" name="Freeform 122">
                <a:extLst>
                  <a:ext uri="{FF2B5EF4-FFF2-40B4-BE49-F238E27FC236}">
                    <a16:creationId xmlns:a16="http://schemas.microsoft.com/office/drawing/2014/main" id="{44479944-767D-4472-BED3-D887C6CADAA1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9" y="1736"/>
                <a:ext cx="68" cy="69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1 h 238"/>
                  <a:gd name="T4" fmla="*/ 3 w 176"/>
                  <a:gd name="T5" fmla="*/ 20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55" name="Freeform 123">
                <a:extLst>
                  <a:ext uri="{FF2B5EF4-FFF2-40B4-BE49-F238E27FC236}">
                    <a16:creationId xmlns:a16="http://schemas.microsoft.com/office/drawing/2014/main" id="{9DC90B40-4E99-49BC-A34B-697CDC3D41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67" y="1808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56" name="Freeform 124">
                <a:extLst>
                  <a:ext uri="{FF2B5EF4-FFF2-40B4-BE49-F238E27FC236}">
                    <a16:creationId xmlns:a16="http://schemas.microsoft.com/office/drawing/2014/main" id="{6FAE7F22-FA74-4108-9640-1E97298C754D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5" y="1873"/>
                <a:ext cx="67" cy="66"/>
              </a:xfrm>
              <a:custGeom>
                <a:avLst/>
                <a:gdLst>
                  <a:gd name="T0" fmla="*/ 0 w 176"/>
                  <a:gd name="T1" fmla="*/ 0 h 238"/>
                  <a:gd name="T2" fmla="*/ 25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57" name="Freeform 125">
                <a:extLst>
                  <a:ext uri="{FF2B5EF4-FFF2-40B4-BE49-F238E27FC236}">
                    <a16:creationId xmlns:a16="http://schemas.microsoft.com/office/drawing/2014/main" id="{12045C8B-41A9-466B-B1A9-2793725006BA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55" y="1940"/>
                <a:ext cx="36" cy="53"/>
              </a:xfrm>
              <a:custGeom>
                <a:avLst/>
                <a:gdLst>
                  <a:gd name="T0" fmla="*/ 0 w 43"/>
                  <a:gd name="T1" fmla="*/ 0 h 90"/>
                  <a:gd name="T2" fmla="*/ 25 w 43"/>
                  <a:gd name="T3" fmla="*/ 8 h 90"/>
                  <a:gd name="T4" fmla="*/ 29 w 43"/>
                  <a:gd name="T5" fmla="*/ 31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58" name="Freeform 126">
                <a:extLst>
                  <a:ext uri="{FF2B5EF4-FFF2-40B4-BE49-F238E27FC236}">
                    <a16:creationId xmlns:a16="http://schemas.microsoft.com/office/drawing/2014/main" id="{D5D59AAA-B290-45FD-84C3-C992AE310CCD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7" y="1537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571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4551" name="AutoShape 127">
              <a:extLst>
                <a:ext uri="{FF2B5EF4-FFF2-40B4-BE49-F238E27FC236}">
                  <a16:creationId xmlns:a16="http://schemas.microsoft.com/office/drawing/2014/main" id="{98BE778C-98EC-45BF-A0E5-634A433715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694826">
              <a:off x="1538" y="3339"/>
              <a:ext cx="153" cy="22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87520" name="Line 128">
            <a:extLst>
              <a:ext uri="{FF2B5EF4-FFF2-40B4-BE49-F238E27FC236}">
                <a16:creationId xmlns:a16="http://schemas.microsoft.com/office/drawing/2014/main" id="{86691C69-6B80-47A4-A92E-B657D887F8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9988" y="6457950"/>
            <a:ext cx="18843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7521" name="Line 129">
            <a:extLst>
              <a:ext uri="{FF2B5EF4-FFF2-40B4-BE49-F238E27FC236}">
                <a16:creationId xmlns:a16="http://schemas.microsoft.com/office/drawing/2014/main" id="{EFD31974-D142-46E9-8EEC-4BFF5EF9C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3163" y="4579938"/>
            <a:ext cx="18843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7522" name="Line 130">
            <a:extLst>
              <a:ext uri="{FF2B5EF4-FFF2-40B4-BE49-F238E27FC236}">
                <a16:creationId xmlns:a16="http://schemas.microsoft.com/office/drawing/2014/main" id="{D5D272B1-9D41-42F9-8175-B684C3C96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0650" y="4640263"/>
            <a:ext cx="0" cy="1747837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 type="arrow" w="lg" len="med"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87523" name="Picture 131">
            <a:extLst>
              <a:ext uri="{FF2B5EF4-FFF2-40B4-BE49-F238E27FC236}">
                <a16:creationId xmlns:a16="http://schemas.microsoft.com/office/drawing/2014/main" id="{BAEDCB44-BA78-48A8-8DFA-AF2205A0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2041525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524" name="AutoShape 132">
            <a:extLst>
              <a:ext uri="{FF2B5EF4-FFF2-40B4-BE49-F238E27FC236}">
                <a16:creationId xmlns:a16="http://schemas.microsoft.com/office/drawing/2014/main" id="{41EDB6BA-DA10-4E1A-B3D2-7B9D0AD0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5" y="5013325"/>
            <a:ext cx="1228725" cy="965200"/>
          </a:xfrm>
          <a:prstGeom prst="rightArrow">
            <a:avLst>
              <a:gd name="adj1" fmla="val 60204"/>
              <a:gd name="adj2" fmla="val 45352"/>
            </a:avLst>
          </a:prstGeom>
          <a:solidFill>
            <a:srgbClr val="DBDE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187534" name="Group 142">
            <a:extLst>
              <a:ext uri="{FF2B5EF4-FFF2-40B4-BE49-F238E27FC236}">
                <a16:creationId xmlns:a16="http://schemas.microsoft.com/office/drawing/2014/main" id="{D310567D-6462-46D2-9147-D789F7318D65}"/>
              </a:ext>
            </a:extLst>
          </p:cNvPr>
          <p:cNvGrpSpPr>
            <a:grpSpLocks/>
          </p:cNvGrpSpPr>
          <p:nvPr/>
        </p:nvGrpSpPr>
        <p:grpSpPr bwMode="auto">
          <a:xfrm>
            <a:off x="5589588" y="2254250"/>
            <a:ext cx="2289175" cy="638175"/>
            <a:chOff x="3504" y="1079"/>
            <a:chExt cx="1442" cy="402"/>
          </a:xfrm>
        </p:grpSpPr>
        <p:grpSp>
          <p:nvGrpSpPr>
            <p:cNvPr id="64543" name="Group 135">
              <a:extLst>
                <a:ext uri="{FF2B5EF4-FFF2-40B4-BE49-F238E27FC236}">
                  <a16:creationId xmlns:a16="http://schemas.microsoft.com/office/drawing/2014/main" id="{DAC2DD25-5146-4D49-93A9-A1DFE45CDFF8}"/>
                </a:ext>
              </a:extLst>
            </p:cNvPr>
            <p:cNvGrpSpPr>
              <a:grpSpLocks/>
            </p:cNvGrpSpPr>
            <p:nvPr/>
          </p:nvGrpSpPr>
          <p:grpSpPr bwMode="auto">
            <a:xfrm rot="-2150259">
              <a:off x="4234" y="1079"/>
              <a:ext cx="712" cy="219"/>
              <a:chOff x="4066" y="3571"/>
              <a:chExt cx="712" cy="219"/>
            </a:xfrm>
          </p:grpSpPr>
          <p:sp>
            <p:nvSpPr>
              <p:cNvPr id="64548" name="Line 136">
                <a:extLst>
                  <a:ext uri="{FF2B5EF4-FFF2-40B4-BE49-F238E27FC236}">
                    <a16:creationId xmlns:a16="http://schemas.microsoft.com/office/drawing/2014/main" id="{C786EB1D-04F3-4F4D-869D-7CCD6C755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0" y="3571"/>
                <a:ext cx="650" cy="219"/>
              </a:xfrm>
              <a:prstGeom prst="line">
                <a:avLst/>
              </a:prstGeom>
              <a:noFill/>
              <a:ln w="57150">
                <a:solidFill>
                  <a:srgbClr val="00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49" name="Rectangle 137">
                <a:extLst>
                  <a:ext uri="{FF2B5EF4-FFF2-40B4-BE49-F238E27FC236}">
                    <a16:creationId xmlns:a16="http://schemas.microsoft.com/office/drawing/2014/main" id="{88504F15-DFFB-4643-BC73-B9BCFA3D5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90073">
                <a:off x="4066" y="3628"/>
                <a:ext cx="712" cy="109"/>
              </a:xfrm>
              <a:prstGeom prst="rect">
                <a:avLst/>
              </a:prstGeom>
              <a:solidFill>
                <a:schemeClr val="bg1">
                  <a:alpha val="7294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544" name="Group 138">
              <a:extLst>
                <a:ext uri="{FF2B5EF4-FFF2-40B4-BE49-F238E27FC236}">
                  <a16:creationId xmlns:a16="http://schemas.microsoft.com/office/drawing/2014/main" id="{D07EAD82-E7F6-41AB-BB7D-8C60D234C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6" y="1307"/>
              <a:ext cx="538" cy="174"/>
              <a:chOff x="3829" y="3662"/>
              <a:chExt cx="538" cy="174"/>
            </a:xfrm>
          </p:grpSpPr>
          <p:sp>
            <p:nvSpPr>
              <p:cNvPr id="64546" name="Line 139">
                <a:extLst>
                  <a:ext uri="{FF2B5EF4-FFF2-40B4-BE49-F238E27FC236}">
                    <a16:creationId xmlns:a16="http://schemas.microsoft.com/office/drawing/2014/main" id="{59FF6248-EF53-49C7-9F82-A3E69E721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7" y="3662"/>
                <a:ext cx="494" cy="174"/>
              </a:xfrm>
              <a:prstGeom prst="line">
                <a:avLst/>
              </a:prstGeom>
              <a:noFill/>
              <a:ln w="57150">
                <a:solidFill>
                  <a:srgbClr val="00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547" name="Rectangle 140">
                <a:extLst>
                  <a:ext uri="{FF2B5EF4-FFF2-40B4-BE49-F238E27FC236}">
                    <a16:creationId xmlns:a16="http://schemas.microsoft.com/office/drawing/2014/main" id="{1E0C3146-5C7A-4E7F-8595-157C1306D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90073">
                <a:off x="3829" y="3697"/>
                <a:ext cx="538" cy="109"/>
              </a:xfrm>
              <a:prstGeom prst="rect">
                <a:avLst/>
              </a:prstGeom>
              <a:solidFill>
                <a:schemeClr val="bg1">
                  <a:alpha val="43137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2B2B8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4545" name="Line 141">
              <a:extLst>
                <a:ext uri="{FF2B5EF4-FFF2-40B4-BE49-F238E27FC236}">
                  <a16:creationId xmlns:a16="http://schemas.microsoft.com/office/drawing/2014/main" id="{43E35464-9D5A-4884-82E2-D6AA8620D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305"/>
              <a:ext cx="759" cy="82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87537" name="Picture 145">
            <a:extLst>
              <a:ext uri="{FF2B5EF4-FFF2-40B4-BE49-F238E27FC236}">
                <a16:creationId xmlns:a16="http://schemas.microsoft.com/office/drawing/2014/main" id="{A25028AD-1FC5-42BB-870F-4C20BD5AD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5830888"/>
            <a:ext cx="1533525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570E358-C7D8-FE8A-7C8B-855C52FE8FCF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40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1" grpId="0"/>
      <p:bldP spid="187418" grpId="0"/>
      <p:bldP spid="187475" grpId="0"/>
      <p:bldP spid="187476" grpId="0"/>
      <p:bldP spid="187508" grpId="0"/>
      <p:bldP spid="187509" grpId="0"/>
      <p:bldP spid="1875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4076429-E40A-4C72-86FA-198CBBF57E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Detection and pulse scheme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55061074-0E76-4001-8D00-90C95DA53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0" y="3890963"/>
            <a:ext cx="606425" cy="1431925"/>
          </a:xfrm>
          <a:prstGeom prst="rect">
            <a:avLst/>
          </a:prstGeom>
          <a:gradFill rotWithShape="1">
            <a:gsLst>
              <a:gs pos="0">
                <a:srgbClr val="9FD0DA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B9A93215-0AD7-43F3-ADF0-85998E1D3B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95925" y="3886200"/>
            <a:ext cx="61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1DA51ECD-CB87-441D-A9CC-7696707E18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3724275"/>
            <a:ext cx="0" cy="161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833B5E3C-B626-46CF-8B07-7EFBBA5980C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469857" y="4953794"/>
            <a:ext cx="0" cy="769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67" name="Rectangle 7">
            <a:extLst>
              <a:ext uri="{FF2B5EF4-FFF2-40B4-BE49-F238E27FC236}">
                <a16:creationId xmlns:a16="http://schemas.microsoft.com/office/drawing/2014/main" id="{83649E5F-6107-4146-9355-420ED8FFA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837113"/>
            <a:ext cx="515937" cy="57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68" name="Rectangle 8">
            <a:extLst>
              <a:ext uri="{FF2B5EF4-FFF2-40B4-BE49-F238E27FC236}">
                <a16:creationId xmlns:a16="http://schemas.microsoft.com/office/drawing/2014/main" id="{52C38FA1-CD46-4D79-83FA-930321B7C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8575" y="5024438"/>
            <a:ext cx="600075" cy="768350"/>
          </a:xfrm>
          <a:prstGeom prst="rect">
            <a:avLst/>
          </a:prstGeom>
          <a:gradFill rotWithShape="1">
            <a:gsLst>
              <a:gs pos="0">
                <a:srgbClr val="9FD0DA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A84D0901-01A7-4DCC-9397-DB70BB7E78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4288" y="5024438"/>
            <a:ext cx="6080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70" name="Text Box 10">
            <a:extLst>
              <a:ext uri="{FF2B5EF4-FFF2-40B4-BE49-F238E27FC236}">
                <a16:creationId xmlns:a16="http://schemas.microsoft.com/office/drawing/2014/main" id="{D3994CBD-7AD2-4FF1-B324-CCD1A7863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775" y="4994275"/>
            <a:ext cx="1841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6571" name="Line 11">
            <a:extLst>
              <a:ext uri="{FF2B5EF4-FFF2-40B4-BE49-F238E27FC236}">
                <a16:creationId xmlns:a16="http://schemas.microsoft.com/office/drawing/2014/main" id="{C6E83FB1-2DCA-411A-8C28-6E76E8DE0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888" y="3790950"/>
            <a:ext cx="0" cy="2168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72" name="Text Box 12">
            <a:extLst>
              <a:ext uri="{FF2B5EF4-FFF2-40B4-BE49-F238E27FC236}">
                <a16:creationId xmlns:a16="http://schemas.microsoft.com/office/drawing/2014/main" id="{D0884516-0FED-48A1-AD57-B34B5A0A9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1975" y="3692525"/>
            <a:ext cx="1841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6573" name="Rectangle 13">
            <a:extLst>
              <a:ext uri="{FF2B5EF4-FFF2-40B4-BE49-F238E27FC236}">
                <a16:creationId xmlns:a16="http://schemas.microsoft.com/office/drawing/2014/main" id="{84F08DD6-1778-4CF0-A710-90FB3564A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650" y="4837113"/>
            <a:ext cx="515938" cy="57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74" name="Rectangle 14">
            <a:extLst>
              <a:ext uri="{FF2B5EF4-FFF2-40B4-BE49-F238E27FC236}">
                <a16:creationId xmlns:a16="http://schemas.microsoft.com/office/drawing/2014/main" id="{F7B40700-FE1F-48B5-A1D1-11479C6E1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0" y="5588000"/>
            <a:ext cx="509588" cy="57150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75" name="Line 15">
            <a:extLst>
              <a:ext uri="{FF2B5EF4-FFF2-40B4-BE49-F238E27FC236}">
                <a16:creationId xmlns:a16="http://schemas.microsoft.com/office/drawing/2014/main" id="{B0E2CC6A-3A8A-4634-9D31-859E34395C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6350" y="3748088"/>
            <a:ext cx="14288" cy="2165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76" name="Line 16">
            <a:extLst>
              <a:ext uri="{FF2B5EF4-FFF2-40B4-BE49-F238E27FC236}">
                <a16:creationId xmlns:a16="http://schemas.microsoft.com/office/drawing/2014/main" id="{F286C557-6740-4DBA-A03A-C3D879BC844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237413" y="5510213"/>
            <a:ext cx="0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77" name="Rectangle 17">
            <a:extLst>
              <a:ext uri="{FF2B5EF4-FFF2-40B4-BE49-F238E27FC236}">
                <a16:creationId xmlns:a16="http://schemas.microsoft.com/office/drawing/2014/main" id="{AEA281C3-CAEC-452E-8566-8D2D54B9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538" y="4014788"/>
            <a:ext cx="515937" cy="571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213010" name="Group 18">
            <a:extLst>
              <a:ext uri="{FF2B5EF4-FFF2-40B4-BE49-F238E27FC236}">
                <a16:creationId xmlns:a16="http://schemas.microsoft.com/office/drawing/2014/main" id="{AE6B9F22-78BD-4C30-9456-A90265EA274F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5711825" y="4587875"/>
            <a:ext cx="153988" cy="581025"/>
            <a:chOff x="2177" y="1067"/>
            <a:chExt cx="97" cy="366"/>
          </a:xfrm>
        </p:grpSpPr>
        <p:sp>
          <p:nvSpPr>
            <p:cNvPr id="66633" name="Oval 19">
              <a:extLst>
                <a:ext uri="{FF2B5EF4-FFF2-40B4-BE49-F238E27FC236}">
                  <a16:creationId xmlns:a16="http://schemas.microsoft.com/office/drawing/2014/main" id="{154DFF1C-30CE-49D8-B664-2DF136AA4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34" name="Line 20">
              <a:extLst>
                <a:ext uri="{FF2B5EF4-FFF2-40B4-BE49-F238E27FC236}">
                  <a16:creationId xmlns:a16="http://schemas.microsoft.com/office/drawing/2014/main" id="{E886AADE-4396-4161-8BFD-4A6480E6E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66579" name="Object 21">
            <a:extLst>
              <a:ext uri="{FF2B5EF4-FFF2-40B4-BE49-F238E27FC236}">
                <a16:creationId xmlns:a16="http://schemas.microsoft.com/office/drawing/2014/main" id="{9F843BAC-D4D2-4599-B670-B7BCB61DEA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" y="896938"/>
          <a:ext cx="2509838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1177138" imgH="991514" progId="CorelDRAW.Graphic.11">
                  <p:embed/>
                </p:oleObj>
              </mc:Choice>
              <mc:Fallback>
                <p:oleObj name="CorelDRAW" r:id="rId3" imgW="1177138" imgH="991514" progId="CorelDRAW.Graphic.11">
                  <p:embed/>
                  <p:pic>
                    <p:nvPicPr>
                      <p:cNvPr id="66579" name="Object 21">
                        <a:extLst>
                          <a:ext uri="{FF2B5EF4-FFF2-40B4-BE49-F238E27FC236}">
                            <a16:creationId xmlns:a16="http://schemas.microsoft.com/office/drawing/2014/main" id="{9F843BAC-D4D2-4599-B670-B7BCB61DEA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896938"/>
                        <a:ext cx="2509838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0" name="Line 22">
            <a:extLst>
              <a:ext uri="{FF2B5EF4-FFF2-40B4-BE49-F238E27FC236}">
                <a16:creationId xmlns:a16="http://schemas.microsoft.com/office/drawing/2014/main" id="{591638E3-BFD7-4A14-83F2-687E9906E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2100" y="2806700"/>
            <a:ext cx="546100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81" name="Oval 23">
            <a:extLst>
              <a:ext uri="{FF2B5EF4-FFF2-40B4-BE49-F238E27FC236}">
                <a16:creationId xmlns:a16="http://schemas.microsoft.com/office/drawing/2014/main" id="{F6A429B8-A4D7-43E8-9903-D1E8B11B0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2906713"/>
            <a:ext cx="1427162" cy="990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213016" name="Group 24">
            <a:extLst>
              <a:ext uri="{FF2B5EF4-FFF2-40B4-BE49-F238E27FC236}">
                <a16:creationId xmlns:a16="http://schemas.microsoft.com/office/drawing/2014/main" id="{7290F5F6-1CE8-41DA-98C8-EBA40A9F6832}"/>
              </a:ext>
            </a:extLst>
          </p:cNvPr>
          <p:cNvGrpSpPr>
            <a:grpSpLocks/>
          </p:cNvGrpSpPr>
          <p:nvPr/>
        </p:nvGrpSpPr>
        <p:grpSpPr bwMode="auto">
          <a:xfrm>
            <a:off x="6834188" y="2947988"/>
            <a:ext cx="831850" cy="3367087"/>
            <a:chOff x="4187" y="2986"/>
            <a:chExt cx="512" cy="2121"/>
          </a:xfrm>
        </p:grpSpPr>
        <p:sp>
          <p:nvSpPr>
            <p:cNvPr id="66624" name="Rectangle 25">
              <a:extLst>
                <a:ext uri="{FF2B5EF4-FFF2-40B4-BE49-F238E27FC236}">
                  <a16:creationId xmlns:a16="http://schemas.microsoft.com/office/drawing/2014/main" id="{D0FCB6CC-E502-4E82-872C-26BDEB76E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" y="2986"/>
              <a:ext cx="512" cy="2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25" name="Text Box 26">
              <a:extLst>
                <a:ext uri="{FF2B5EF4-FFF2-40B4-BE49-F238E27FC236}">
                  <a16:creationId xmlns:a16="http://schemas.microsoft.com/office/drawing/2014/main" id="{0649FEE5-3BCF-405D-B6EB-9996BF135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8" y="4039"/>
              <a:ext cx="113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6626" name="Line 27">
              <a:extLst>
                <a:ext uri="{FF2B5EF4-FFF2-40B4-BE49-F238E27FC236}">
                  <a16:creationId xmlns:a16="http://schemas.microsoft.com/office/drawing/2014/main" id="{7F073B64-0637-4CE9-A4E4-6635D14F5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3281"/>
              <a:ext cx="0" cy="1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27" name="Text Box 28">
              <a:extLst>
                <a:ext uri="{FF2B5EF4-FFF2-40B4-BE49-F238E27FC236}">
                  <a16:creationId xmlns:a16="http://schemas.microsoft.com/office/drawing/2014/main" id="{E0E44831-E97B-4D6E-9EF2-D6FD974E8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6" y="3219"/>
              <a:ext cx="113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6628" name="Rectangle 29">
              <a:extLst>
                <a:ext uri="{FF2B5EF4-FFF2-40B4-BE49-F238E27FC236}">
                  <a16:creationId xmlns:a16="http://schemas.microsoft.com/office/drawing/2014/main" id="{36DF2009-1B4C-4198-AFF8-B5CB307A5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" y="3958"/>
              <a:ext cx="325" cy="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29" name="Rectangle 30">
              <a:extLst>
                <a:ext uri="{FF2B5EF4-FFF2-40B4-BE49-F238E27FC236}">
                  <a16:creationId xmlns:a16="http://schemas.microsoft.com/office/drawing/2014/main" id="{E34A86BD-0E3B-48DE-844E-41E6D8D3E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4413"/>
              <a:ext cx="321" cy="3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30" name="Line 31">
              <a:extLst>
                <a:ext uri="{FF2B5EF4-FFF2-40B4-BE49-F238E27FC236}">
                  <a16:creationId xmlns:a16="http://schemas.microsoft.com/office/drawing/2014/main" id="{7852106D-1375-47E6-9E18-820996A451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86" y="3254"/>
              <a:ext cx="9" cy="1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31" name="Line 32">
              <a:extLst>
                <a:ext uri="{FF2B5EF4-FFF2-40B4-BE49-F238E27FC236}">
                  <a16:creationId xmlns:a16="http://schemas.microsoft.com/office/drawing/2014/main" id="{24BCB1FC-83CD-407B-B490-FA12F22E09A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41" y="4364"/>
              <a:ext cx="0" cy="5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32" name="Rectangle 33">
              <a:extLst>
                <a:ext uri="{FF2B5EF4-FFF2-40B4-BE49-F238E27FC236}">
                  <a16:creationId xmlns:a16="http://schemas.microsoft.com/office/drawing/2014/main" id="{9605038C-5CFA-48B5-AF64-7F2D67F77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1" y="3422"/>
              <a:ext cx="325" cy="3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13026" name="Group 34">
            <a:extLst>
              <a:ext uri="{FF2B5EF4-FFF2-40B4-BE49-F238E27FC236}">
                <a16:creationId xmlns:a16="http://schemas.microsoft.com/office/drawing/2014/main" id="{97A6DE73-7904-4A68-B776-EE9534C17519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5707063" y="4592638"/>
            <a:ext cx="153987" cy="581025"/>
            <a:chOff x="2177" y="1067"/>
            <a:chExt cx="97" cy="366"/>
          </a:xfrm>
        </p:grpSpPr>
        <p:sp>
          <p:nvSpPr>
            <p:cNvPr id="66622" name="Oval 35">
              <a:extLst>
                <a:ext uri="{FF2B5EF4-FFF2-40B4-BE49-F238E27FC236}">
                  <a16:creationId xmlns:a16="http://schemas.microsoft.com/office/drawing/2014/main" id="{99533B4E-0D61-430C-8846-89FA9CA9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23" name="Line 36">
              <a:extLst>
                <a:ext uri="{FF2B5EF4-FFF2-40B4-BE49-F238E27FC236}">
                  <a16:creationId xmlns:a16="http://schemas.microsoft.com/office/drawing/2014/main" id="{A858A68E-A911-4B00-B969-DBD92184CC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13029" name="Group 37">
            <a:extLst>
              <a:ext uri="{FF2B5EF4-FFF2-40B4-BE49-F238E27FC236}">
                <a16:creationId xmlns:a16="http://schemas.microsoft.com/office/drawing/2014/main" id="{ACDD7D3F-E754-408F-9CA3-5A4B617F445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702300" y="4584700"/>
            <a:ext cx="153988" cy="581025"/>
            <a:chOff x="2177" y="1067"/>
            <a:chExt cx="97" cy="366"/>
          </a:xfrm>
        </p:grpSpPr>
        <p:sp>
          <p:nvSpPr>
            <p:cNvPr id="66620" name="Oval 38">
              <a:extLst>
                <a:ext uri="{FF2B5EF4-FFF2-40B4-BE49-F238E27FC236}">
                  <a16:creationId xmlns:a16="http://schemas.microsoft.com/office/drawing/2014/main" id="{D3B378BE-7179-4406-856F-01CF8786D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159"/>
              <a:ext cx="97" cy="12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21" name="Line 39">
              <a:extLst>
                <a:ext uri="{FF2B5EF4-FFF2-40B4-BE49-F238E27FC236}">
                  <a16:creationId xmlns:a16="http://schemas.microsoft.com/office/drawing/2014/main" id="{F5B95263-74CA-4A38-8896-31AAB0FB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106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13032" name="Group 40">
            <a:extLst>
              <a:ext uri="{FF2B5EF4-FFF2-40B4-BE49-F238E27FC236}">
                <a16:creationId xmlns:a16="http://schemas.microsoft.com/office/drawing/2014/main" id="{097A796E-5A96-4A39-8478-BFEC682E72BC}"/>
              </a:ext>
            </a:extLst>
          </p:cNvPr>
          <p:cNvGrpSpPr>
            <a:grpSpLocks/>
          </p:cNvGrpSpPr>
          <p:nvPr/>
        </p:nvGrpSpPr>
        <p:grpSpPr bwMode="auto">
          <a:xfrm>
            <a:off x="6618288" y="4230688"/>
            <a:ext cx="701675" cy="400050"/>
            <a:chOff x="4177" y="2825"/>
            <a:chExt cx="442" cy="252"/>
          </a:xfrm>
        </p:grpSpPr>
        <p:sp>
          <p:nvSpPr>
            <p:cNvPr id="66617" name="Freeform 41">
              <a:extLst>
                <a:ext uri="{FF2B5EF4-FFF2-40B4-BE49-F238E27FC236}">
                  <a16:creationId xmlns:a16="http://schemas.microsoft.com/office/drawing/2014/main" id="{A9A0D757-4B87-4ADE-AED2-ED3F7746760E}"/>
                </a:ext>
              </a:extLst>
            </p:cNvPr>
            <p:cNvSpPr>
              <a:spLocks/>
            </p:cNvSpPr>
            <p:nvPr/>
          </p:nvSpPr>
          <p:spPr bwMode="auto">
            <a:xfrm rot="1070690">
              <a:off x="4177" y="2933"/>
              <a:ext cx="442" cy="123"/>
            </a:xfrm>
            <a:custGeom>
              <a:avLst/>
              <a:gdLst>
                <a:gd name="T0" fmla="*/ 0 w 346"/>
                <a:gd name="T1" fmla="*/ 65 h 183"/>
                <a:gd name="T2" fmla="*/ 281 w 346"/>
                <a:gd name="T3" fmla="*/ 3 h 183"/>
                <a:gd name="T4" fmla="*/ 565 w 346"/>
                <a:gd name="T5" fmla="*/ 83 h 1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6" h="183">
                  <a:moveTo>
                    <a:pt x="0" y="143"/>
                  </a:moveTo>
                  <a:cubicBezTo>
                    <a:pt x="29" y="120"/>
                    <a:pt x="114" y="0"/>
                    <a:pt x="172" y="7"/>
                  </a:cubicBezTo>
                  <a:cubicBezTo>
                    <a:pt x="230" y="14"/>
                    <a:pt x="310" y="146"/>
                    <a:pt x="346" y="183"/>
                  </a:cubicBezTo>
                </a:path>
              </a:pathLst>
            </a:cu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18" name="Line 42">
              <a:extLst>
                <a:ext uri="{FF2B5EF4-FFF2-40B4-BE49-F238E27FC236}">
                  <a16:creationId xmlns:a16="http://schemas.microsoft.com/office/drawing/2014/main" id="{3A75A30F-11C9-4EB9-915D-9F49A1686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3" y="2825"/>
              <a:ext cx="239" cy="2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19" name="Line 43">
              <a:extLst>
                <a:ext uri="{FF2B5EF4-FFF2-40B4-BE49-F238E27FC236}">
                  <a16:creationId xmlns:a16="http://schemas.microsoft.com/office/drawing/2014/main" id="{0A8F6674-F8F0-4E38-8BF7-E1B0140F5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3" y="2838"/>
              <a:ext cx="239" cy="23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13036" name="Group 44">
            <a:extLst>
              <a:ext uri="{FF2B5EF4-FFF2-40B4-BE49-F238E27FC236}">
                <a16:creationId xmlns:a16="http://schemas.microsoft.com/office/drawing/2014/main" id="{A2B0A04B-8D5C-48ED-91A0-ECDFA22F24ED}"/>
              </a:ext>
            </a:extLst>
          </p:cNvPr>
          <p:cNvGrpSpPr>
            <a:grpSpLocks/>
          </p:cNvGrpSpPr>
          <p:nvPr/>
        </p:nvGrpSpPr>
        <p:grpSpPr bwMode="auto">
          <a:xfrm rot="4748658">
            <a:off x="7493000" y="4446588"/>
            <a:ext cx="541338" cy="792162"/>
            <a:chOff x="2340" y="1194"/>
            <a:chExt cx="361" cy="528"/>
          </a:xfrm>
        </p:grpSpPr>
        <p:grpSp>
          <p:nvGrpSpPr>
            <p:cNvPr id="66608" name="Group 45">
              <a:extLst>
                <a:ext uri="{FF2B5EF4-FFF2-40B4-BE49-F238E27FC236}">
                  <a16:creationId xmlns:a16="http://schemas.microsoft.com/office/drawing/2014/main" id="{71FA9FE8-D276-46BA-868C-E9E814CE7BEB}"/>
                </a:ext>
              </a:extLst>
            </p:cNvPr>
            <p:cNvGrpSpPr>
              <a:grpSpLocks/>
            </p:cNvGrpSpPr>
            <p:nvPr/>
          </p:nvGrpSpPr>
          <p:grpSpPr bwMode="auto">
            <a:xfrm rot="-2400000">
              <a:off x="2340" y="1194"/>
              <a:ext cx="189" cy="489"/>
              <a:chOff x="5005" y="1537"/>
              <a:chExt cx="141" cy="456"/>
            </a:xfrm>
          </p:grpSpPr>
          <p:sp>
            <p:nvSpPr>
              <p:cNvPr id="66610" name="Freeform 46">
                <a:extLst>
                  <a:ext uri="{FF2B5EF4-FFF2-40B4-BE49-F238E27FC236}">
                    <a16:creationId xmlns:a16="http://schemas.microsoft.com/office/drawing/2014/main" id="{90E996AC-37F2-468E-A7ED-87C50A44C75D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15" y="1602"/>
                <a:ext cx="68" cy="66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611" name="Freeform 47">
                <a:extLst>
                  <a:ext uri="{FF2B5EF4-FFF2-40B4-BE49-F238E27FC236}">
                    <a16:creationId xmlns:a16="http://schemas.microsoft.com/office/drawing/2014/main" id="{608774AD-8C6F-44BC-9E5D-F9102382DDB9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2" y="1671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612" name="Freeform 48">
                <a:extLst>
                  <a:ext uri="{FF2B5EF4-FFF2-40B4-BE49-F238E27FC236}">
                    <a16:creationId xmlns:a16="http://schemas.microsoft.com/office/drawing/2014/main" id="{08B52867-6F2D-4675-A04D-8C7C3943DF8C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9" y="1736"/>
                <a:ext cx="68" cy="69"/>
              </a:xfrm>
              <a:custGeom>
                <a:avLst/>
                <a:gdLst>
                  <a:gd name="T0" fmla="*/ 0 w 176"/>
                  <a:gd name="T1" fmla="*/ 0 h 238"/>
                  <a:gd name="T2" fmla="*/ 26 w 176"/>
                  <a:gd name="T3" fmla="*/ 11 h 238"/>
                  <a:gd name="T4" fmla="*/ 3 w 176"/>
                  <a:gd name="T5" fmla="*/ 20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613" name="Freeform 49">
                <a:extLst>
                  <a:ext uri="{FF2B5EF4-FFF2-40B4-BE49-F238E27FC236}">
                    <a16:creationId xmlns:a16="http://schemas.microsoft.com/office/drawing/2014/main" id="{1B2FD043-9997-4588-A94D-1339824EBEB0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67" y="1808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614" name="Freeform 50">
                <a:extLst>
                  <a:ext uri="{FF2B5EF4-FFF2-40B4-BE49-F238E27FC236}">
                    <a16:creationId xmlns:a16="http://schemas.microsoft.com/office/drawing/2014/main" id="{7D5F16FF-24EE-42A1-972D-95A554359977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 flipH="1">
                <a:off x="5005" y="1873"/>
                <a:ext cx="67" cy="66"/>
              </a:xfrm>
              <a:custGeom>
                <a:avLst/>
                <a:gdLst>
                  <a:gd name="T0" fmla="*/ 0 w 176"/>
                  <a:gd name="T1" fmla="*/ 0 h 238"/>
                  <a:gd name="T2" fmla="*/ 25 w 176"/>
                  <a:gd name="T3" fmla="*/ 10 h 238"/>
                  <a:gd name="T4" fmla="*/ 3 w 176"/>
                  <a:gd name="T5" fmla="*/ 18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615" name="Freeform 51">
                <a:extLst>
                  <a:ext uri="{FF2B5EF4-FFF2-40B4-BE49-F238E27FC236}">
                    <a16:creationId xmlns:a16="http://schemas.microsoft.com/office/drawing/2014/main" id="{365D8DFF-C098-430F-9E9B-B35F9F28A23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55" y="1940"/>
                <a:ext cx="36" cy="53"/>
              </a:xfrm>
              <a:custGeom>
                <a:avLst/>
                <a:gdLst>
                  <a:gd name="T0" fmla="*/ 0 w 43"/>
                  <a:gd name="T1" fmla="*/ 0 h 90"/>
                  <a:gd name="T2" fmla="*/ 25 w 43"/>
                  <a:gd name="T3" fmla="*/ 8 h 90"/>
                  <a:gd name="T4" fmla="*/ 29 w 43"/>
                  <a:gd name="T5" fmla="*/ 31 h 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" h="90">
                    <a:moveTo>
                      <a:pt x="0" y="0"/>
                    </a:moveTo>
                    <a:cubicBezTo>
                      <a:pt x="14" y="4"/>
                      <a:pt x="29" y="9"/>
                      <a:pt x="36" y="24"/>
                    </a:cubicBezTo>
                    <a:cubicBezTo>
                      <a:pt x="43" y="39"/>
                      <a:pt x="42" y="64"/>
                      <a:pt x="42" y="9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616" name="Freeform 52">
                <a:extLst>
                  <a:ext uri="{FF2B5EF4-FFF2-40B4-BE49-F238E27FC236}">
                    <a16:creationId xmlns:a16="http://schemas.microsoft.com/office/drawing/2014/main" id="{0A89BBE5-A373-4C1D-BD08-E4FB3A75CF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35092">
                <a:off x="5077" y="1537"/>
                <a:ext cx="69" cy="68"/>
              </a:xfrm>
              <a:custGeom>
                <a:avLst/>
                <a:gdLst>
                  <a:gd name="T0" fmla="*/ 0 w 176"/>
                  <a:gd name="T1" fmla="*/ 0 h 238"/>
                  <a:gd name="T2" fmla="*/ 27 w 176"/>
                  <a:gd name="T3" fmla="*/ 11 h 238"/>
                  <a:gd name="T4" fmla="*/ 3 w 176"/>
                  <a:gd name="T5" fmla="*/ 19 h 23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" h="238">
                    <a:moveTo>
                      <a:pt x="0" y="0"/>
                    </a:moveTo>
                    <a:cubicBezTo>
                      <a:pt x="85" y="44"/>
                      <a:pt x="170" y="88"/>
                      <a:pt x="173" y="128"/>
                    </a:cubicBezTo>
                    <a:cubicBezTo>
                      <a:pt x="176" y="168"/>
                      <a:pt x="44" y="220"/>
                      <a:pt x="18" y="238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6609" name="AutoShape 53">
              <a:extLst>
                <a:ext uri="{FF2B5EF4-FFF2-40B4-BE49-F238E27FC236}">
                  <a16:creationId xmlns:a16="http://schemas.microsoft.com/office/drawing/2014/main" id="{EA16237A-57F0-44C6-8D36-A4D523F810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443900">
              <a:off x="2585" y="1600"/>
              <a:ext cx="116" cy="12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13046" name="Group 54">
            <a:extLst>
              <a:ext uri="{FF2B5EF4-FFF2-40B4-BE49-F238E27FC236}">
                <a16:creationId xmlns:a16="http://schemas.microsoft.com/office/drawing/2014/main" id="{82D053EC-5DB2-43B5-ABCF-EF072C351BC3}"/>
              </a:ext>
            </a:extLst>
          </p:cNvPr>
          <p:cNvGrpSpPr>
            <a:grpSpLocks/>
          </p:cNvGrpSpPr>
          <p:nvPr/>
        </p:nvGrpSpPr>
        <p:grpSpPr bwMode="auto">
          <a:xfrm>
            <a:off x="6638925" y="4021138"/>
            <a:ext cx="701675" cy="568325"/>
            <a:chOff x="3566" y="4237"/>
            <a:chExt cx="442" cy="358"/>
          </a:xfrm>
        </p:grpSpPr>
        <p:sp>
          <p:nvSpPr>
            <p:cNvPr id="66604" name="Freeform 55">
              <a:extLst>
                <a:ext uri="{FF2B5EF4-FFF2-40B4-BE49-F238E27FC236}">
                  <a16:creationId xmlns:a16="http://schemas.microsoft.com/office/drawing/2014/main" id="{4AA926AD-4C77-44F6-969E-02D154F9A9E4}"/>
                </a:ext>
              </a:extLst>
            </p:cNvPr>
            <p:cNvSpPr>
              <a:spLocks/>
            </p:cNvSpPr>
            <p:nvPr/>
          </p:nvSpPr>
          <p:spPr bwMode="auto">
            <a:xfrm rot="1070690">
              <a:off x="3566" y="4472"/>
              <a:ext cx="442" cy="123"/>
            </a:xfrm>
            <a:custGeom>
              <a:avLst/>
              <a:gdLst>
                <a:gd name="T0" fmla="*/ 0 w 346"/>
                <a:gd name="T1" fmla="*/ 65 h 183"/>
                <a:gd name="T2" fmla="*/ 281 w 346"/>
                <a:gd name="T3" fmla="*/ 3 h 183"/>
                <a:gd name="T4" fmla="*/ 565 w 346"/>
                <a:gd name="T5" fmla="*/ 83 h 1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6" h="183">
                  <a:moveTo>
                    <a:pt x="0" y="143"/>
                  </a:moveTo>
                  <a:cubicBezTo>
                    <a:pt x="29" y="120"/>
                    <a:pt x="114" y="0"/>
                    <a:pt x="172" y="7"/>
                  </a:cubicBezTo>
                  <a:cubicBezTo>
                    <a:pt x="230" y="14"/>
                    <a:pt x="310" y="146"/>
                    <a:pt x="346" y="183"/>
                  </a:cubicBezTo>
                </a:path>
              </a:pathLst>
            </a:cu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6605" name="Group 56">
              <a:extLst>
                <a:ext uri="{FF2B5EF4-FFF2-40B4-BE49-F238E27FC236}">
                  <a16:creationId xmlns:a16="http://schemas.microsoft.com/office/drawing/2014/main" id="{9011FF96-F8FB-4B7B-BEC6-BAFF99287F9D}"/>
                </a:ext>
              </a:extLst>
            </p:cNvPr>
            <p:cNvGrpSpPr>
              <a:grpSpLocks/>
            </p:cNvGrpSpPr>
            <p:nvPr/>
          </p:nvGrpSpPr>
          <p:grpSpPr bwMode="auto">
            <a:xfrm rot="1046406">
              <a:off x="3670" y="4237"/>
              <a:ext cx="187" cy="356"/>
              <a:chOff x="528" y="1728"/>
              <a:chExt cx="768" cy="1392"/>
            </a:xfrm>
          </p:grpSpPr>
          <p:sp>
            <p:nvSpPr>
              <p:cNvPr id="66606" name="Freeform 57">
                <a:extLst>
                  <a:ext uri="{FF2B5EF4-FFF2-40B4-BE49-F238E27FC236}">
                    <a16:creationId xmlns:a16="http://schemas.microsoft.com/office/drawing/2014/main" id="{8588AB7D-49B7-4D76-B7C4-8EA625470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" y="2448"/>
                <a:ext cx="528" cy="672"/>
              </a:xfrm>
              <a:custGeom>
                <a:avLst/>
                <a:gdLst>
                  <a:gd name="T0" fmla="*/ 0 w 528"/>
                  <a:gd name="T1" fmla="*/ 0 h 672"/>
                  <a:gd name="T2" fmla="*/ 288 w 528"/>
                  <a:gd name="T3" fmla="*/ 288 h 672"/>
                  <a:gd name="T4" fmla="*/ 528 w 528"/>
                  <a:gd name="T5" fmla="*/ 672 h 67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28" h="672">
                    <a:moveTo>
                      <a:pt x="0" y="0"/>
                    </a:moveTo>
                    <a:cubicBezTo>
                      <a:pt x="100" y="88"/>
                      <a:pt x="200" y="176"/>
                      <a:pt x="288" y="288"/>
                    </a:cubicBezTo>
                    <a:cubicBezTo>
                      <a:pt x="376" y="400"/>
                      <a:pt x="488" y="592"/>
                      <a:pt x="528" y="672"/>
                    </a:cubicBezTo>
                  </a:path>
                </a:pathLst>
              </a:cu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607" name="Freeform 58">
                <a:extLst>
                  <a:ext uri="{FF2B5EF4-FFF2-40B4-BE49-F238E27FC236}">
                    <a16:creationId xmlns:a16="http://schemas.microsoft.com/office/drawing/2014/main" id="{2B3F3F9E-4EA9-4940-A204-6839ADB1D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1728"/>
                <a:ext cx="240" cy="1392"/>
              </a:xfrm>
              <a:custGeom>
                <a:avLst/>
                <a:gdLst>
                  <a:gd name="T0" fmla="*/ 0 w 240"/>
                  <a:gd name="T1" fmla="*/ 1392 h 1392"/>
                  <a:gd name="T2" fmla="*/ 96 w 240"/>
                  <a:gd name="T3" fmla="*/ 576 h 1392"/>
                  <a:gd name="T4" fmla="*/ 240 w 240"/>
                  <a:gd name="T5" fmla="*/ 0 h 13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40" h="1392">
                    <a:moveTo>
                      <a:pt x="0" y="1392"/>
                    </a:moveTo>
                    <a:cubicBezTo>
                      <a:pt x="28" y="1100"/>
                      <a:pt x="56" y="808"/>
                      <a:pt x="96" y="576"/>
                    </a:cubicBezTo>
                    <a:cubicBezTo>
                      <a:pt x="136" y="344"/>
                      <a:pt x="216" y="104"/>
                      <a:pt x="240" y="0"/>
                    </a:cubicBezTo>
                  </a:path>
                </a:pathLst>
              </a:custGeom>
              <a:noFill/>
              <a:ln w="38100" cap="flat" cmpd="sng">
                <a:solidFill>
                  <a:srgbClr val="00CC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3051" name="Freeform 59">
            <a:extLst>
              <a:ext uri="{FF2B5EF4-FFF2-40B4-BE49-F238E27FC236}">
                <a16:creationId xmlns:a16="http://schemas.microsoft.com/office/drawing/2014/main" id="{70D3FC9B-C913-4DF4-8B31-ABBCE5996B7E}"/>
              </a:ext>
            </a:extLst>
          </p:cNvPr>
          <p:cNvSpPr>
            <a:spLocks/>
          </p:cNvSpPr>
          <p:nvPr/>
        </p:nvSpPr>
        <p:spPr bwMode="auto">
          <a:xfrm flipV="1">
            <a:off x="3619500" y="3103563"/>
            <a:ext cx="831850" cy="588962"/>
          </a:xfrm>
          <a:custGeom>
            <a:avLst/>
            <a:gdLst>
              <a:gd name="T0" fmla="*/ 0 w 6017"/>
              <a:gd name="T1" fmla="*/ 53232603 h 3708"/>
              <a:gd name="T2" fmla="*/ 10645938 w 6017"/>
              <a:gd name="T3" fmla="*/ 7896665 h 3708"/>
              <a:gd name="T4" fmla="*/ 26089288 w 6017"/>
              <a:gd name="T5" fmla="*/ 93371443 h 3708"/>
              <a:gd name="T6" fmla="*/ 42851404 w 6017"/>
              <a:gd name="T7" fmla="*/ 6811819 h 3708"/>
              <a:gd name="T8" fmla="*/ 59002041 w 6017"/>
              <a:gd name="T9" fmla="*/ 93371443 h 3708"/>
              <a:gd name="T10" fmla="*/ 75267148 w 6017"/>
              <a:gd name="T11" fmla="*/ 7114559 h 3708"/>
              <a:gd name="T12" fmla="*/ 91780829 w 6017"/>
              <a:gd name="T13" fmla="*/ 93043448 h 3708"/>
              <a:gd name="T14" fmla="*/ 108409258 w 6017"/>
              <a:gd name="T15" fmla="*/ 6963189 h 3708"/>
              <a:gd name="T16" fmla="*/ 115003228 w 6017"/>
              <a:gd name="T17" fmla="*/ 51340396 h 37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17" h="3708">
                <a:moveTo>
                  <a:pt x="0" y="2110"/>
                </a:moveTo>
                <a:cubicBezTo>
                  <a:pt x="94" y="1810"/>
                  <a:pt x="330" y="48"/>
                  <a:pt x="557" y="313"/>
                </a:cubicBezTo>
                <a:cubicBezTo>
                  <a:pt x="784" y="578"/>
                  <a:pt x="1084" y="3708"/>
                  <a:pt x="1365" y="3701"/>
                </a:cubicBezTo>
                <a:cubicBezTo>
                  <a:pt x="1646" y="3694"/>
                  <a:pt x="1955" y="270"/>
                  <a:pt x="2242" y="270"/>
                </a:cubicBezTo>
                <a:cubicBezTo>
                  <a:pt x="2529" y="270"/>
                  <a:pt x="2804" y="3699"/>
                  <a:pt x="3087" y="3701"/>
                </a:cubicBezTo>
                <a:cubicBezTo>
                  <a:pt x="3370" y="3703"/>
                  <a:pt x="3652" y="284"/>
                  <a:pt x="3938" y="282"/>
                </a:cubicBezTo>
                <a:cubicBezTo>
                  <a:pt x="4224" y="280"/>
                  <a:pt x="4513" y="3689"/>
                  <a:pt x="4802" y="3688"/>
                </a:cubicBezTo>
                <a:cubicBezTo>
                  <a:pt x="5091" y="3687"/>
                  <a:pt x="5469" y="552"/>
                  <a:pt x="5672" y="276"/>
                </a:cubicBezTo>
                <a:cubicBezTo>
                  <a:pt x="5875" y="0"/>
                  <a:pt x="5945" y="1669"/>
                  <a:pt x="6017" y="2035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89" name="Rectangle 60">
            <a:extLst>
              <a:ext uri="{FF2B5EF4-FFF2-40B4-BE49-F238E27FC236}">
                <a16:creationId xmlns:a16="http://schemas.microsoft.com/office/drawing/2014/main" id="{A573E428-1E0E-4F2B-9A97-7DBEB7253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54863"/>
            <a:ext cx="513715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(1) Pauli exclusion: no two electrons in same state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(2) Spin selection rule: transition is spin-conserving</a:t>
            </a:r>
          </a:p>
        </p:txBody>
      </p:sp>
      <p:sp>
        <p:nvSpPr>
          <p:cNvPr id="66590" name="Text Box 61">
            <a:extLst>
              <a:ext uri="{FF2B5EF4-FFF2-40B4-BE49-F238E27FC236}">
                <a16:creationId xmlns:a16="http://schemas.microsoft.com/office/drawing/2014/main" id="{051C2F3E-54B5-4CEA-B186-414C86E3D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88" y="7246938"/>
            <a:ext cx="2446337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5FF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Ono et al.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6565FF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Science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5FF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(’02)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5FF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Johnson et al.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6565FF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PRB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5FF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 (’05)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6565FF"/>
              </a:solidFill>
              <a:effectLst/>
              <a:uLnTx/>
              <a:uFillTx/>
              <a:latin typeface="Sylfaen" panose="010A0502050306030303" pitchFamily="18" charset="0"/>
              <a:ea typeface="+mn-ea"/>
              <a:cs typeface="+mn-cs"/>
            </a:endParaRPr>
          </a:p>
        </p:txBody>
      </p:sp>
      <p:sp>
        <p:nvSpPr>
          <p:cNvPr id="213054" name="Freeform 62">
            <a:extLst>
              <a:ext uri="{FF2B5EF4-FFF2-40B4-BE49-F238E27FC236}">
                <a16:creationId xmlns:a16="http://schemas.microsoft.com/office/drawing/2014/main" id="{2C71C678-688E-462D-A758-03F9A29C9E60}"/>
              </a:ext>
            </a:extLst>
          </p:cNvPr>
          <p:cNvSpPr>
            <a:spLocks/>
          </p:cNvSpPr>
          <p:nvPr/>
        </p:nvSpPr>
        <p:spPr bwMode="auto">
          <a:xfrm>
            <a:off x="3587750" y="3236913"/>
            <a:ext cx="1033463" cy="338137"/>
          </a:xfrm>
          <a:custGeom>
            <a:avLst/>
            <a:gdLst>
              <a:gd name="T0" fmla="*/ 0 w 996"/>
              <a:gd name="T1" fmla="*/ 0 h 407"/>
              <a:gd name="T2" fmla="*/ 559853678 w 996"/>
              <a:gd name="T3" fmla="*/ 0 h 407"/>
              <a:gd name="T4" fmla="*/ 559853678 w 996"/>
              <a:gd name="T5" fmla="*/ 280925383 h 407"/>
              <a:gd name="T6" fmla="*/ 1072335113 w 996"/>
              <a:gd name="T7" fmla="*/ 280925383 h 40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6" h="407">
                <a:moveTo>
                  <a:pt x="0" y="0"/>
                </a:moveTo>
                <a:lnTo>
                  <a:pt x="520" y="0"/>
                </a:lnTo>
                <a:lnTo>
                  <a:pt x="520" y="407"/>
                </a:lnTo>
                <a:lnTo>
                  <a:pt x="996" y="407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13055" name="Freeform 63">
            <a:extLst>
              <a:ext uri="{FF2B5EF4-FFF2-40B4-BE49-F238E27FC236}">
                <a16:creationId xmlns:a16="http://schemas.microsoft.com/office/drawing/2014/main" id="{817B9758-D319-4672-974C-446C8C07422B}"/>
              </a:ext>
            </a:extLst>
          </p:cNvPr>
          <p:cNvSpPr>
            <a:spLocks/>
          </p:cNvSpPr>
          <p:nvPr/>
        </p:nvSpPr>
        <p:spPr bwMode="auto">
          <a:xfrm flipH="1">
            <a:off x="3532188" y="3171825"/>
            <a:ext cx="1033462" cy="338138"/>
          </a:xfrm>
          <a:custGeom>
            <a:avLst/>
            <a:gdLst>
              <a:gd name="T0" fmla="*/ 0 w 996"/>
              <a:gd name="T1" fmla="*/ 0 h 407"/>
              <a:gd name="T2" fmla="*/ 559852098 w 996"/>
              <a:gd name="T3" fmla="*/ 0 h 407"/>
              <a:gd name="T4" fmla="*/ 559852098 w 996"/>
              <a:gd name="T5" fmla="*/ 280927044 h 407"/>
              <a:gd name="T6" fmla="*/ 1072333038 w 996"/>
              <a:gd name="T7" fmla="*/ 280927044 h 40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6" h="407">
                <a:moveTo>
                  <a:pt x="0" y="0"/>
                </a:moveTo>
                <a:lnTo>
                  <a:pt x="520" y="0"/>
                </a:lnTo>
                <a:lnTo>
                  <a:pt x="520" y="407"/>
                </a:lnTo>
                <a:lnTo>
                  <a:pt x="996" y="407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6593" name="Text Box 64">
            <a:extLst>
              <a:ext uri="{FF2B5EF4-FFF2-40B4-BE49-F238E27FC236}">
                <a16:creationId xmlns:a16="http://schemas.microsoft.com/office/drawing/2014/main" id="{8D2CD3A8-076D-4A90-8C9F-B94B76D7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113" y="7927975"/>
            <a:ext cx="27289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Koppens et al.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Nature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 (‘06)</a:t>
            </a:r>
          </a:p>
        </p:txBody>
      </p:sp>
      <p:grpSp>
        <p:nvGrpSpPr>
          <p:cNvPr id="213057" name="Group 65">
            <a:extLst>
              <a:ext uri="{FF2B5EF4-FFF2-40B4-BE49-F238E27FC236}">
                <a16:creationId xmlns:a16="http://schemas.microsoft.com/office/drawing/2014/main" id="{406B7C61-99E8-42E6-9760-2FB4C833E410}"/>
              </a:ext>
            </a:extLst>
          </p:cNvPr>
          <p:cNvGrpSpPr>
            <a:grpSpLocks/>
          </p:cNvGrpSpPr>
          <p:nvPr/>
        </p:nvGrpSpPr>
        <p:grpSpPr bwMode="auto">
          <a:xfrm>
            <a:off x="7129463" y="4916488"/>
            <a:ext cx="161925" cy="581025"/>
            <a:chOff x="4835" y="2987"/>
            <a:chExt cx="102" cy="366"/>
          </a:xfrm>
        </p:grpSpPr>
        <p:sp>
          <p:nvSpPr>
            <p:cNvPr id="66602" name="Line 66">
              <a:extLst>
                <a:ext uri="{FF2B5EF4-FFF2-40B4-BE49-F238E27FC236}">
                  <a16:creationId xmlns:a16="http://schemas.microsoft.com/office/drawing/2014/main" id="{BA5D9C4B-2A71-451C-A91B-822AB34BF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5" y="298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03" name="Oval 67">
              <a:extLst>
                <a:ext uri="{FF2B5EF4-FFF2-40B4-BE49-F238E27FC236}">
                  <a16:creationId xmlns:a16="http://schemas.microsoft.com/office/drawing/2014/main" id="{73D41F96-3882-4845-A030-2A2C2A51E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5" y="3137"/>
              <a:ext cx="102" cy="12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13060" name="Group 68">
            <a:extLst>
              <a:ext uri="{FF2B5EF4-FFF2-40B4-BE49-F238E27FC236}">
                <a16:creationId xmlns:a16="http://schemas.microsoft.com/office/drawing/2014/main" id="{E4A6D2CA-A4BE-466E-A319-DE1415ECFD32}"/>
              </a:ext>
            </a:extLst>
          </p:cNvPr>
          <p:cNvGrpSpPr>
            <a:grpSpLocks/>
          </p:cNvGrpSpPr>
          <p:nvPr/>
        </p:nvGrpSpPr>
        <p:grpSpPr bwMode="auto">
          <a:xfrm>
            <a:off x="7134225" y="5276850"/>
            <a:ext cx="160338" cy="581025"/>
            <a:chOff x="4430" y="2428"/>
            <a:chExt cx="101" cy="366"/>
          </a:xfrm>
        </p:grpSpPr>
        <p:sp>
          <p:nvSpPr>
            <p:cNvPr id="66600" name="Line 69">
              <a:extLst>
                <a:ext uri="{FF2B5EF4-FFF2-40B4-BE49-F238E27FC236}">
                  <a16:creationId xmlns:a16="http://schemas.microsoft.com/office/drawing/2014/main" id="{9D6F6B83-BD3C-4F62-BF4D-056AD91E1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3" y="2428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601" name="Oval 70">
              <a:extLst>
                <a:ext uri="{FF2B5EF4-FFF2-40B4-BE49-F238E27FC236}">
                  <a16:creationId xmlns:a16="http://schemas.microsoft.com/office/drawing/2014/main" id="{18089A46-CC0C-4C72-A100-0D0B5C293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584"/>
              <a:ext cx="101" cy="12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13063" name="Group 71">
            <a:extLst>
              <a:ext uri="{FF2B5EF4-FFF2-40B4-BE49-F238E27FC236}">
                <a16:creationId xmlns:a16="http://schemas.microsoft.com/office/drawing/2014/main" id="{A68C8A0B-397B-4687-AB90-6809A5041D6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131050" y="5337175"/>
            <a:ext cx="161925" cy="581025"/>
            <a:chOff x="4835" y="2987"/>
            <a:chExt cx="102" cy="366"/>
          </a:xfrm>
        </p:grpSpPr>
        <p:sp>
          <p:nvSpPr>
            <p:cNvPr id="66598" name="Line 72">
              <a:extLst>
                <a:ext uri="{FF2B5EF4-FFF2-40B4-BE49-F238E27FC236}">
                  <a16:creationId xmlns:a16="http://schemas.microsoft.com/office/drawing/2014/main" id="{A96AF136-D149-4707-B12E-B71B8E71F7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5" y="2987"/>
              <a:ext cx="0" cy="3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6599" name="Oval 73">
              <a:extLst>
                <a:ext uri="{FF2B5EF4-FFF2-40B4-BE49-F238E27FC236}">
                  <a16:creationId xmlns:a16="http://schemas.microsoft.com/office/drawing/2014/main" id="{5ECCC693-F0E0-4D6B-9795-A0E882671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5" y="3137"/>
              <a:ext cx="102" cy="12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2B2B8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2B2B8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2B2B8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2B2B8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6597" name="Text Box 74">
            <a:extLst>
              <a:ext uri="{FF2B5EF4-FFF2-40B4-BE49-F238E27FC236}">
                <a16:creationId xmlns:a16="http://schemas.microsoft.com/office/drawing/2014/main" id="{0C75E70D-CF1A-4B6B-83AE-E9DB977F4E1D}"/>
              </a:ext>
            </a:extLst>
          </p:cNvPr>
          <p:cNvSpPr txBox="1">
            <a:spLocks noChangeArrowheads="1"/>
          </p:cNvSpPr>
          <p:nvPr/>
        </p:nvSpPr>
        <p:spPr bwMode="auto">
          <a:xfrm rot="-1495769">
            <a:off x="346075" y="279400"/>
            <a:ext cx="1420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Reminder</a:t>
            </a:r>
          </a:p>
        </p:txBody>
      </p:sp>
      <p:grpSp>
        <p:nvGrpSpPr>
          <p:cNvPr id="75" name="Group 72">
            <a:extLst>
              <a:ext uri="{FF2B5EF4-FFF2-40B4-BE49-F238E27FC236}">
                <a16:creationId xmlns:a16="http://schemas.microsoft.com/office/drawing/2014/main" id="{25BEAE7E-77C4-4519-8617-445BBA441976}"/>
              </a:ext>
            </a:extLst>
          </p:cNvPr>
          <p:cNvGrpSpPr>
            <a:grpSpLocks/>
          </p:cNvGrpSpPr>
          <p:nvPr/>
        </p:nvGrpSpPr>
        <p:grpSpPr bwMode="auto">
          <a:xfrm>
            <a:off x="667066" y="4011612"/>
            <a:ext cx="2596357" cy="2030412"/>
            <a:chOff x="529" y="2378"/>
            <a:chExt cx="1048" cy="875"/>
          </a:xfrm>
        </p:grpSpPr>
        <p:pic>
          <p:nvPicPr>
            <p:cNvPr id="76" name="Picture 73">
              <a:extLst>
                <a:ext uri="{FF2B5EF4-FFF2-40B4-BE49-F238E27FC236}">
                  <a16:creationId xmlns:a16="http://schemas.microsoft.com/office/drawing/2014/main" id="{A39907E7-3512-42C6-8530-7D1F7017C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" y="2378"/>
              <a:ext cx="1048" cy="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7A1CC5BE-E2C9-4227-8CD6-8552FB6C6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2622"/>
              <a:ext cx="599" cy="233"/>
            </a:xfrm>
            <a:custGeom>
              <a:avLst/>
              <a:gdLst>
                <a:gd name="T0" fmla="*/ 586 w 599"/>
                <a:gd name="T1" fmla="*/ 201 h 233"/>
                <a:gd name="T2" fmla="*/ 556 w 599"/>
                <a:gd name="T3" fmla="*/ 151 h 233"/>
                <a:gd name="T4" fmla="*/ 524 w 599"/>
                <a:gd name="T5" fmla="*/ 107 h 233"/>
                <a:gd name="T6" fmla="*/ 487 w 599"/>
                <a:gd name="T7" fmla="*/ 72 h 233"/>
                <a:gd name="T8" fmla="*/ 450 w 599"/>
                <a:gd name="T9" fmla="*/ 44 h 233"/>
                <a:gd name="T10" fmla="*/ 410 w 599"/>
                <a:gd name="T11" fmla="*/ 22 h 233"/>
                <a:gd name="T12" fmla="*/ 370 w 599"/>
                <a:gd name="T13" fmla="*/ 7 h 233"/>
                <a:gd name="T14" fmla="*/ 327 w 599"/>
                <a:gd name="T15" fmla="*/ 0 h 233"/>
                <a:gd name="T16" fmla="*/ 285 w 599"/>
                <a:gd name="T17" fmla="*/ 0 h 233"/>
                <a:gd name="T18" fmla="*/ 243 w 599"/>
                <a:gd name="T19" fmla="*/ 7 h 233"/>
                <a:gd name="T20" fmla="*/ 201 w 599"/>
                <a:gd name="T21" fmla="*/ 22 h 233"/>
                <a:gd name="T22" fmla="*/ 159 w 599"/>
                <a:gd name="T23" fmla="*/ 44 h 233"/>
                <a:gd name="T24" fmla="*/ 121 w 599"/>
                <a:gd name="T25" fmla="*/ 72 h 233"/>
                <a:gd name="T26" fmla="*/ 82 w 599"/>
                <a:gd name="T27" fmla="*/ 107 h 233"/>
                <a:gd name="T28" fmla="*/ 47 w 599"/>
                <a:gd name="T29" fmla="*/ 151 h 233"/>
                <a:gd name="T30" fmla="*/ 15 w 599"/>
                <a:gd name="T31" fmla="*/ 201 h 233"/>
                <a:gd name="T32" fmla="*/ 9 w 599"/>
                <a:gd name="T33" fmla="*/ 233 h 233"/>
                <a:gd name="T34" fmla="*/ 39 w 599"/>
                <a:gd name="T35" fmla="*/ 181 h 233"/>
                <a:gd name="T36" fmla="*/ 72 w 599"/>
                <a:gd name="T37" fmla="*/ 134 h 233"/>
                <a:gd name="T38" fmla="*/ 109 w 599"/>
                <a:gd name="T39" fmla="*/ 97 h 233"/>
                <a:gd name="T40" fmla="*/ 146 w 599"/>
                <a:gd name="T41" fmla="*/ 65 h 233"/>
                <a:gd name="T42" fmla="*/ 184 w 599"/>
                <a:gd name="T43" fmla="*/ 40 h 233"/>
                <a:gd name="T44" fmla="*/ 225 w 599"/>
                <a:gd name="T45" fmla="*/ 23 h 233"/>
                <a:gd name="T46" fmla="*/ 265 w 599"/>
                <a:gd name="T47" fmla="*/ 13 h 233"/>
                <a:gd name="T48" fmla="*/ 307 w 599"/>
                <a:gd name="T49" fmla="*/ 10 h 233"/>
                <a:gd name="T50" fmla="*/ 347 w 599"/>
                <a:gd name="T51" fmla="*/ 13 h 233"/>
                <a:gd name="T52" fmla="*/ 387 w 599"/>
                <a:gd name="T53" fmla="*/ 23 h 233"/>
                <a:gd name="T54" fmla="*/ 425 w 599"/>
                <a:gd name="T55" fmla="*/ 40 h 233"/>
                <a:gd name="T56" fmla="*/ 464 w 599"/>
                <a:gd name="T57" fmla="*/ 65 h 233"/>
                <a:gd name="T58" fmla="*/ 499 w 599"/>
                <a:gd name="T59" fmla="*/ 95 h 233"/>
                <a:gd name="T60" fmla="*/ 532 w 599"/>
                <a:gd name="T61" fmla="*/ 134 h 233"/>
                <a:gd name="T62" fmla="*/ 563 w 599"/>
                <a:gd name="T63" fmla="*/ 179 h 233"/>
                <a:gd name="T64" fmla="*/ 591 w 599"/>
                <a:gd name="T65" fmla="*/ 233 h 2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233">
                  <a:moveTo>
                    <a:pt x="599" y="228"/>
                  </a:moveTo>
                  <a:lnTo>
                    <a:pt x="586" y="201"/>
                  </a:lnTo>
                  <a:lnTo>
                    <a:pt x="573" y="174"/>
                  </a:lnTo>
                  <a:lnTo>
                    <a:pt x="556" y="151"/>
                  </a:lnTo>
                  <a:lnTo>
                    <a:pt x="541" y="129"/>
                  </a:lnTo>
                  <a:lnTo>
                    <a:pt x="524" y="107"/>
                  </a:lnTo>
                  <a:lnTo>
                    <a:pt x="506" y="89"/>
                  </a:lnTo>
                  <a:lnTo>
                    <a:pt x="487" y="72"/>
                  </a:lnTo>
                  <a:lnTo>
                    <a:pt x="469" y="57"/>
                  </a:lnTo>
                  <a:lnTo>
                    <a:pt x="450" y="44"/>
                  </a:lnTo>
                  <a:lnTo>
                    <a:pt x="430" y="32"/>
                  </a:lnTo>
                  <a:lnTo>
                    <a:pt x="410" y="22"/>
                  </a:lnTo>
                  <a:lnTo>
                    <a:pt x="390" y="13"/>
                  </a:lnTo>
                  <a:lnTo>
                    <a:pt x="370" y="7"/>
                  </a:lnTo>
                  <a:lnTo>
                    <a:pt x="348" y="3"/>
                  </a:lnTo>
                  <a:lnTo>
                    <a:pt x="327" y="0"/>
                  </a:lnTo>
                  <a:lnTo>
                    <a:pt x="307" y="0"/>
                  </a:lnTo>
                  <a:lnTo>
                    <a:pt x="285" y="0"/>
                  </a:lnTo>
                  <a:lnTo>
                    <a:pt x="263" y="3"/>
                  </a:lnTo>
                  <a:lnTo>
                    <a:pt x="243" y="7"/>
                  </a:lnTo>
                  <a:lnTo>
                    <a:pt x="221" y="13"/>
                  </a:lnTo>
                  <a:lnTo>
                    <a:pt x="201" y="22"/>
                  </a:lnTo>
                  <a:lnTo>
                    <a:pt x="179" y="32"/>
                  </a:lnTo>
                  <a:lnTo>
                    <a:pt x="159" y="44"/>
                  </a:lnTo>
                  <a:lnTo>
                    <a:pt x="139" y="57"/>
                  </a:lnTo>
                  <a:lnTo>
                    <a:pt x="121" y="72"/>
                  </a:lnTo>
                  <a:lnTo>
                    <a:pt x="101" y="89"/>
                  </a:lnTo>
                  <a:lnTo>
                    <a:pt x="82" y="107"/>
                  </a:lnTo>
                  <a:lnTo>
                    <a:pt x="66" y="127"/>
                  </a:lnTo>
                  <a:lnTo>
                    <a:pt x="47" y="151"/>
                  </a:lnTo>
                  <a:lnTo>
                    <a:pt x="30" y="174"/>
                  </a:lnTo>
                  <a:lnTo>
                    <a:pt x="15" y="201"/>
                  </a:lnTo>
                  <a:lnTo>
                    <a:pt x="0" y="228"/>
                  </a:lnTo>
                  <a:lnTo>
                    <a:pt x="9" y="233"/>
                  </a:lnTo>
                  <a:lnTo>
                    <a:pt x="24" y="206"/>
                  </a:lnTo>
                  <a:lnTo>
                    <a:pt x="39" y="181"/>
                  </a:lnTo>
                  <a:lnTo>
                    <a:pt x="56" y="156"/>
                  </a:lnTo>
                  <a:lnTo>
                    <a:pt x="72" y="134"/>
                  </a:lnTo>
                  <a:lnTo>
                    <a:pt x="91" y="114"/>
                  </a:lnTo>
                  <a:lnTo>
                    <a:pt x="109" y="97"/>
                  </a:lnTo>
                  <a:lnTo>
                    <a:pt x="127" y="80"/>
                  </a:lnTo>
                  <a:lnTo>
                    <a:pt x="146" y="65"/>
                  </a:lnTo>
                  <a:lnTo>
                    <a:pt x="166" y="52"/>
                  </a:lnTo>
                  <a:lnTo>
                    <a:pt x="184" y="40"/>
                  </a:lnTo>
                  <a:lnTo>
                    <a:pt x="204" y="32"/>
                  </a:lnTo>
                  <a:lnTo>
                    <a:pt x="225" y="23"/>
                  </a:lnTo>
                  <a:lnTo>
                    <a:pt x="245" y="17"/>
                  </a:lnTo>
                  <a:lnTo>
                    <a:pt x="265" y="13"/>
                  </a:lnTo>
                  <a:lnTo>
                    <a:pt x="286" y="10"/>
                  </a:lnTo>
                  <a:lnTo>
                    <a:pt x="307" y="10"/>
                  </a:lnTo>
                  <a:lnTo>
                    <a:pt x="327" y="10"/>
                  </a:lnTo>
                  <a:lnTo>
                    <a:pt x="347" y="13"/>
                  </a:lnTo>
                  <a:lnTo>
                    <a:pt x="367" y="17"/>
                  </a:lnTo>
                  <a:lnTo>
                    <a:pt x="387" y="23"/>
                  </a:lnTo>
                  <a:lnTo>
                    <a:pt x="407" y="32"/>
                  </a:lnTo>
                  <a:lnTo>
                    <a:pt x="425" y="40"/>
                  </a:lnTo>
                  <a:lnTo>
                    <a:pt x="444" y="52"/>
                  </a:lnTo>
                  <a:lnTo>
                    <a:pt x="464" y="65"/>
                  </a:lnTo>
                  <a:lnTo>
                    <a:pt x="481" y="80"/>
                  </a:lnTo>
                  <a:lnTo>
                    <a:pt x="499" y="95"/>
                  </a:lnTo>
                  <a:lnTo>
                    <a:pt x="516" y="114"/>
                  </a:lnTo>
                  <a:lnTo>
                    <a:pt x="532" y="134"/>
                  </a:lnTo>
                  <a:lnTo>
                    <a:pt x="548" y="156"/>
                  </a:lnTo>
                  <a:lnTo>
                    <a:pt x="563" y="179"/>
                  </a:lnTo>
                  <a:lnTo>
                    <a:pt x="578" y="206"/>
                  </a:lnTo>
                  <a:lnTo>
                    <a:pt x="591" y="233"/>
                  </a:lnTo>
                  <a:lnTo>
                    <a:pt x="599" y="22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09DC4DA5-9AB3-4DDB-9781-32A1857E8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" y="2806"/>
              <a:ext cx="58" cy="79"/>
            </a:xfrm>
            <a:custGeom>
              <a:avLst/>
              <a:gdLst>
                <a:gd name="T0" fmla="*/ 58 w 58"/>
                <a:gd name="T1" fmla="*/ 79 h 79"/>
                <a:gd name="T2" fmla="*/ 56 w 58"/>
                <a:gd name="T3" fmla="*/ 0 h 79"/>
                <a:gd name="T4" fmla="*/ 56 w 58"/>
                <a:gd name="T5" fmla="*/ 0 h 79"/>
                <a:gd name="T6" fmla="*/ 55 w 58"/>
                <a:gd name="T7" fmla="*/ 2 h 79"/>
                <a:gd name="T8" fmla="*/ 53 w 58"/>
                <a:gd name="T9" fmla="*/ 3 h 79"/>
                <a:gd name="T10" fmla="*/ 51 w 58"/>
                <a:gd name="T11" fmla="*/ 5 h 79"/>
                <a:gd name="T12" fmla="*/ 50 w 58"/>
                <a:gd name="T13" fmla="*/ 7 h 79"/>
                <a:gd name="T14" fmla="*/ 48 w 58"/>
                <a:gd name="T15" fmla="*/ 9 h 79"/>
                <a:gd name="T16" fmla="*/ 46 w 58"/>
                <a:gd name="T17" fmla="*/ 9 h 79"/>
                <a:gd name="T18" fmla="*/ 45 w 58"/>
                <a:gd name="T19" fmla="*/ 10 h 79"/>
                <a:gd name="T20" fmla="*/ 43 w 58"/>
                <a:gd name="T21" fmla="*/ 12 h 79"/>
                <a:gd name="T22" fmla="*/ 43 w 58"/>
                <a:gd name="T23" fmla="*/ 14 h 79"/>
                <a:gd name="T24" fmla="*/ 41 w 58"/>
                <a:gd name="T25" fmla="*/ 14 h 79"/>
                <a:gd name="T26" fmla="*/ 40 w 58"/>
                <a:gd name="T27" fmla="*/ 15 h 79"/>
                <a:gd name="T28" fmla="*/ 38 w 58"/>
                <a:gd name="T29" fmla="*/ 17 h 79"/>
                <a:gd name="T30" fmla="*/ 36 w 58"/>
                <a:gd name="T31" fmla="*/ 17 h 79"/>
                <a:gd name="T32" fmla="*/ 35 w 58"/>
                <a:gd name="T33" fmla="*/ 19 h 79"/>
                <a:gd name="T34" fmla="*/ 33 w 58"/>
                <a:gd name="T35" fmla="*/ 19 h 79"/>
                <a:gd name="T36" fmla="*/ 30 w 58"/>
                <a:gd name="T37" fmla="*/ 20 h 79"/>
                <a:gd name="T38" fmla="*/ 28 w 58"/>
                <a:gd name="T39" fmla="*/ 20 h 79"/>
                <a:gd name="T40" fmla="*/ 26 w 58"/>
                <a:gd name="T41" fmla="*/ 22 h 79"/>
                <a:gd name="T42" fmla="*/ 25 w 58"/>
                <a:gd name="T43" fmla="*/ 22 h 79"/>
                <a:gd name="T44" fmla="*/ 23 w 58"/>
                <a:gd name="T45" fmla="*/ 24 h 79"/>
                <a:gd name="T46" fmla="*/ 21 w 58"/>
                <a:gd name="T47" fmla="*/ 24 h 79"/>
                <a:gd name="T48" fmla="*/ 20 w 58"/>
                <a:gd name="T49" fmla="*/ 24 h 79"/>
                <a:gd name="T50" fmla="*/ 18 w 58"/>
                <a:gd name="T51" fmla="*/ 25 h 79"/>
                <a:gd name="T52" fmla="*/ 15 w 58"/>
                <a:gd name="T53" fmla="*/ 25 h 79"/>
                <a:gd name="T54" fmla="*/ 13 w 58"/>
                <a:gd name="T55" fmla="*/ 25 h 79"/>
                <a:gd name="T56" fmla="*/ 11 w 58"/>
                <a:gd name="T57" fmla="*/ 25 h 79"/>
                <a:gd name="T58" fmla="*/ 10 w 58"/>
                <a:gd name="T59" fmla="*/ 25 h 79"/>
                <a:gd name="T60" fmla="*/ 8 w 58"/>
                <a:gd name="T61" fmla="*/ 25 h 79"/>
                <a:gd name="T62" fmla="*/ 5 w 58"/>
                <a:gd name="T63" fmla="*/ 27 h 79"/>
                <a:gd name="T64" fmla="*/ 3 w 58"/>
                <a:gd name="T65" fmla="*/ 27 h 79"/>
                <a:gd name="T66" fmla="*/ 1 w 58"/>
                <a:gd name="T67" fmla="*/ 27 h 79"/>
                <a:gd name="T68" fmla="*/ 0 w 58"/>
                <a:gd name="T69" fmla="*/ 27 h 79"/>
                <a:gd name="T70" fmla="*/ 58 w 58"/>
                <a:gd name="T71" fmla="*/ 79 h 79"/>
                <a:gd name="T72" fmla="*/ 58 w 58"/>
                <a:gd name="T73" fmla="*/ 79 h 7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79">
                  <a:moveTo>
                    <a:pt x="58" y="79"/>
                  </a:moveTo>
                  <a:lnTo>
                    <a:pt x="56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1" y="5"/>
                  </a:lnTo>
                  <a:lnTo>
                    <a:pt x="50" y="7"/>
                  </a:lnTo>
                  <a:lnTo>
                    <a:pt x="48" y="9"/>
                  </a:lnTo>
                  <a:lnTo>
                    <a:pt x="46" y="9"/>
                  </a:lnTo>
                  <a:lnTo>
                    <a:pt x="45" y="10"/>
                  </a:lnTo>
                  <a:lnTo>
                    <a:pt x="43" y="12"/>
                  </a:lnTo>
                  <a:lnTo>
                    <a:pt x="43" y="14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8" y="17"/>
                  </a:lnTo>
                  <a:lnTo>
                    <a:pt x="36" y="17"/>
                  </a:lnTo>
                  <a:lnTo>
                    <a:pt x="35" y="19"/>
                  </a:lnTo>
                  <a:lnTo>
                    <a:pt x="33" y="19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6" y="22"/>
                  </a:lnTo>
                  <a:lnTo>
                    <a:pt x="25" y="22"/>
                  </a:lnTo>
                  <a:lnTo>
                    <a:pt x="23" y="24"/>
                  </a:lnTo>
                  <a:lnTo>
                    <a:pt x="21" y="24"/>
                  </a:lnTo>
                  <a:lnTo>
                    <a:pt x="20" y="24"/>
                  </a:lnTo>
                  <a:lnTo>
                    <a:pt x="18" y="25"/>
                  </a:lnTo>
                  <a:lnTo>
                    <a:pt x="15" y="25"/>
                  </a:lnTo>
                  <a:lnTo>
                    <a:pt x="13" y="25"/>
                  </a:lnTo>
                  <a:lnTo>
                    <a:pt x="11" y="25"/>
                  </a:lnTo>
                  <a:lnTo>
                    <a:pt x="10" y="25"/>
                  </a:lnTo>
                  <a:lnTo>
                    <a:pt x="8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1" y="27"/>
                  </a:lnTo>
                  <a:lnTo>
                    <a:pt x="0" y="27"/>
                  </a:lnTo>
                  <a:lnTo>
                    <a:pt x="58" y="7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ABEE639A-5B83-4A29-814A-ADAE4CF7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" y="2851"/>
              <a:ext cx="3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1" u="none" strike="noStrike" kern="1200" cap="none" spc="0" normalizeH="0" baseline="0" noProof="0">
                  <a:ln>
                    <a:noFill/>
                  </a:ln>
                  <a:solidFill>
                    <a:srgbClr val="1F1A17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I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endParaRPr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A207F9DC-3D91-4BF0-98BF-F71409CC6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928"/>
              <a:ext cx="90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1F1A17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CPS</a:t>
              </a:r>
              <a:endPara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81" name="Line 80">
            <a:extLst>
              <a:ext uri="{FF2B5EF4-FFF2-40B4-BE49-F238E27FC236}">
                <a16:creationId xmlns:a16="http://schemas.microsoft.com/office/drawing/2014/main" id="{9B1AD21E-A04E-4085-A3A9-B9D93B9D3A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1949" y="5792787"/>
            <a:ext cx="546100" cy="166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35CB988-3DAB-4653-88CB-DFA113EE0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7571" y="5580062"/>
            <a:ext cx="1130300" cy="736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49EC8A-FC9D-43C6-B490-51C063926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219" y="5692628"/>
            <a:ext cx="695004" cy="451143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22AC3FD-85AD-D1CD-EA7F-9D38DA20F966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41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7361 -3.703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2 -0.00278 L 0.16112 -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111 0.0 C 0.18455 -0.00185 0.20816 -0.0037 0.22518 0.0 C 0.24219 0.0037 0.25261 0.01296 0.2632 0.02222 " pathEditMode="relative" rAng="0" ptsTypes="aaA">
                                      <p:cBhvr>
                                        <p:cTn id="25" dur="20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7361 -3.7037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61 -1.11111E-6 L 0.16111 -1.11111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6111 0.0 C 0.18455 -0.00185 0.20816 -0.0037 0.22518 0.0 C 0.24219 0.0037 0.25261 0.01296 0.2632 0.0222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-0.00417 L 0.07465 -0.0041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13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71" dur="2000" fill="hold"/>
                                        <p:tgtEl>
                                          <p:spTgt spid="213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66 -0.00139 L 0.16632 -0.00324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213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16 -0.00417 C 0.17257 -0.0044 0.20851 -0.00926 0.225 -0.00579 C 0.2415 -0.00232 0.25365 0.01181 0.26111 0.01643 " pathEditMode="relative" rAng="0" ptsTypes="aaa">
                                      <p:cBhvr>
                                        <p:cTn id="97" dur="2000" fill="hold"/>
                                        <p:tgtEl>
                                          <p:spTgt spid="213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764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CE14C6E-A304-4D20-9196-F80203DC3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Electrically driven Rabi oscillations</a:t>
            </a: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2DEE19EF-AB7F-4DB4-9B4B-01993C260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88988"/>
            <a:ext cx="56499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f</a:t>
            </a:r>
            <a:r>
              <a:rPr kumimoji="0" lang="en-US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AC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=15.2GHz</a:t>
            </a:r>
          </a:p>
        </p:txBody>
      </p:sp>
      <p:sp>
        <p:nvSpPr>
          <p:cNvPr id="223236" name="Text Box 4">
            <a:extLst>
              <a:ext uri="{FF2B5EF4-FFF2-40B4-BE49-F238E27FC236}">
                <a16:creationId xmlns:a16="http://schemas.microsoft.com/office/drawing/2014/main" id="{56DA9BDC-7188-4095-9FE1-CA467C4F0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88" y="4945063"/>
            <a:ext cx="34528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Rabi frequency depends linear on electric field amplitude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8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23237" name="Text Box 5">
            <a:extLst>
              <a:ext uri="{FF2B5EF4-FFF2-40B4-BE49-F238E27FC236}">
                <a16:creationId xmlns:a16="http://schemas.microsoft.com/office/drawing/2014/main" id="{E7D5C8D5-4D13-409A-91BF-D88B2D248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563" y="779463"/>
            <a:ext cx="21082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f</a:t>
            </a:r>
            <a:r>
              <a:rPr kumimoji="0" lang="en-US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AC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=14GHz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C7F0883F-7AF3-4A7C-8B9D-752293736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7083425"/>
            <a:ext cx="1616075" cy="263525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68615" name="Picture 7">
            <a:extLst>
              <a:ext uri="{FF2B5EF4-FFF2-40B4-BE49-F238E27FC236}">
                <a16:creationId xmlns:a16="http://schemas.microsoft.com/office/drawing/2014/main" id="{C81C7C83-AF69-4826-9730-F7B0F849B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0"/>
          <a:stretch>
            <a:fillRect/>
          </a:stretch>
        </p:blipFill>
        <p:spPr bwMode="auto">
          <a:xfrm>
            <a:off x="0" y="1160463"/>
            <a:ext cx="4829175" cy="389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8616" name="Group 8">
            <a:extLst>
              <a:ext uri="{FF2B5EF4-FFF2-40B4-BE49-F238E27FC236}">
                <a16:creationId xmlns:a16="http://schemas.microsoft.com/office/drawing/2014/main" id="{6DD71583-3FB6-4133-8202-73A4E7D3D03B}"/>
              </a:ext>
            </a:extLst>
          </p:cNvPr>
          <p:cNvGrpSpPr>
            <a:grpSpLocks/>
          </p:cNvGrpSpPr>
          <p:nvPr/>
        </p:nvGrpSpPr>
        <p:grpSpPr bwMode="auto">
          <a:xfrm>
            <a:off x="2068513" y="5006975"/>
            <a:ext cx="828675" cy="406400"/>
            <a:chOff x="2371" y="1791"/>
            <a:chExt cx="522" cy="256"/>
          </a:xfrm>
        </p:grpSpPr>
        <p:sp>
          <p:nvSpPr>
            <p:cNvPr id="68619" name="Freeform 9">
              <a:extLst>
                <a:ext uri="{FF2B5EF4-FFF2-40B4-BE49-F238E27FC236}">
                  <a16:creationId xmlns:a16="http://schemas.microsoft.com/office/drawing/2014/main" id="{CAFB6EDA-9D7F-4CEA-9D6C-82E1D7ED8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" y="1801"/>
              <a:ext cx="112" cy="118"/>
            </a:xfrm>
            <a:custGeom>
              <a:avLst/>
              <a:gdLst>
                <a:gd name="T0" fmla="*/ 0 w 8"/>
                <a:gd name="T1" fmla="*/ 1160 h 12"/>
                <a:gd name="T2" fmla="*/ 588 w 8"/>
                <a:gd name="T3" fmla="*/ 98 h 12"/>
                <a:gd name="T4" fmla="*/ 784 w 8"/>
                <a:gd name="T5" fmla="*/ 197 h 12"/>
                <a:gd name="T6" fmla="*/ 392 w 8"/>
                <a:gd name="T7" fmla="*/ 1160 h 12"/>
                <a:gd name="T8" fmla="*/ 0 w 8"/>
                <a:gd name="T9" fmla="*/ 1160 h 12"/>
                <a:gd name="T10" fmla="*/ 588 w 8"/>
                <a:gd name="T11" fmla="*/ 98 h 12"/>
                <a:gd name="T12" fmla="*/ 784 w 8"/>
                <a:gd name="T13" fmla="*/ 0 h 12"/>
                <a:gd name="T14" fmla="*/ 784 w 8"/>
                <a:gd name="T15" fmla="*/ 98 h 12"/>
                <a:gd name="T16" fmla="*/ 784 w 8"/>
                <a:gd name="T17" fmla="*/ 197 h 12"/>
                <a:gd name="T18" fmla="*/ 588 w 8"/>
                <a:gd name="T19" fmla="*/ 98 h 12"/>
                <a:gd name="T20" fmla="*/ 784 w 8"/>
                <a:gd name="T21" fmla="*/ 0 h 12"/>
                <a:gd name="T22" fmla="*/ 784 w 8"/>
                <a:gd name="T23" fmla="*/ 0 h 12"/>
                <a:gd name="T24" fmla="*/ 784 w 8"/>
                <a:gd name="T25" fmla="*/ 0 h 12"/>
                <a:gd name="T26" fmla="*/ 784 w 8"/>
                <a:gd name="T27" fmla="*/ 0 h 12"/>
                <a:gd name="T28" fmla="*/ 1176 w 8"/>
                <a:gd name="T29" fmla="*/ 98 h 12"/>
                <a:gd name="T30" fmla="*/ 784 w 8"/>
                <a:gd name="T31" fmla="*/ 197 h 12"/>
                <a:gd name="T32" fmla="*/ 784 w 8"/>
                <a:gd name="T33" fmla="*/ 98 h 12"/>
                <a:gd name="T34" fmla="*/ 784 w 8"/>
                <a:gd name="T35" fmla="*/ 0 h 12"/>
                <a:gd name="T36" fmla="*/ 1176 w 8"/>
                <a:gd name="T37" fmla="*/ 98 h 12"/>
                <a:gd name="T38" fmla="*/ 1568 w 8"/>
                <a:gd name="T39" fmla="*/ 1160 h 12"/>
                <a:gd name="T40" fmla="*/ 1176 w 8"/>
                <a:gd name="T41" fmla="*/ 1160 h 12"/>
                <a:gd name="T42" fmla="*/ 784 w 8"/>
                <a:gd name="T43" fmla="*/ 197 h 12"/>
                <a:gd name="T44" fmla="*/ 1176 w 8"/>
                <a:gd name="T45" fmla="*/ 98 h 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" h="12">
                  <a:moveTo>
                    <a:pt x="0" y="12"/>
                  </a:moveTo>
                  <a:cubicBezTo>
                    <a:pt x="1" y="7"/>
                    <a:pt x="2" y="3"/>
                    <a:pt x="3" y="1"/>
                  </a:cubicBezTo>
                  <a:lnTo>
                    <a:pt x="4" y="2"/>
                  </a:lnTo>
                  <a:cubicBezTo>
                    <a:pt x="3" y="3"/>
                    <a:pt x="3" y="7"/>
                    <a:pt x="2" y="12"/>
                  </a:cubicBezTo>
                  <a:lnTo>
                    <a:pt x="0" y="12"/>
                  </a:lnTo>
                  <a:close/>
                  <a:moveTo>
                    <a:pt x="3" y="1"/>
                  </a:moveTo>
                  <a:cubicBezTo>
                    <a:pt x="3" y="0"/>
                    <a:pt x="4" y="0"/>
                    <a:pt x="4" y="0"/>
                  </a:cubicBezTo>
                  <a:lnTo>
                    <a:pt x="4" y="1"/>
                  </a:lnTo>
                  <a:cubicBezTo>
                    <a:pt x="4" y="1"/>
                    <a:pt x="4" y="1"/>
                    <a:pt x="4" y="2"/>
                  </a:cubicBezTo>
                  <a:lnTo>
                    <a:pt x="3" y="1"/>
                  </a:lnTo>
                  <a:close/>
                  <a:moveTo>
                    <a:pt x="4" y="0"/>
                  </a:moveTo>
                  <a:lnTo>
                    <a:pt x="4" y="0"/>
                  </a:lnTo>
                  <a:close/>
                  <a:moveTo>
                    <a:pt x="4" y="0"/>
                  </a:moveTo>
                  <a:cubicBezTo>
                    <a:pt x="5" y="0"/>
                    <a:pt x="6" y="0"/>
                    <a:pt x="6" y="1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1"/>
                  </a:cubicBezTo>
                  <a:lnTo>
                    <a:pt x="4" y="0"/>
                  </a:lnTo>
                  <a:close/>
                  <a:moveTo>
                    <a:pt x="6" y="1"/>
                  </a:moveTo>
                  <a:cubicBezTo>
                    <a:pt x="7" y="3"/>
                    <a:pt x="7" y="7"/>
                    <a:pt x="8" y="12"/>
                  </a:cubicBezTo>
                  <a:lnTo>
                    <a:pt x="6" y="12"/>
                  </a:lnTo>
                  <a:cubicBezTo>
                    <a:pt x="6" y="7"/>
                    <a:pt x="5" y="3"/>
                    <a:pt x="4" y="2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5F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8620" name="Freeform 10">
              <a:extLst>
                <a:ext uri="{FF2B5EF4-FFF2-40B4-BE49-F238E27FC236}">
                  <a16:creationId xmlns:a16="http://schemas.microsoft.com/office/drawing/2014/main" id="{97E9D641-CD07-4089-96EE-77A2F97E41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" y="1919"/>
              <a:ext cx="112" cy="128"/>
            </a:xfrm>
            <a:custGeom>
              <a:avLst/>
              <a:gdLst>
                <a:gd name="T0" fmla="*/ 1568 w 8"/>
                <a:gd name="T1" fmla="*/ 0 h 13"/>
                <a:gd name="T2" fmla="*/ 1176 w 8"/>
                <a:gd name="T3" fmla="*/ 1063 h 13"/>
                <a:gd name="T4" fmla="*/ 784 w 8"/>
                <a:gd name="T5" fmla="*/ 1063 h 13"/>
                <a:gd name="T6" fmla="*/ 1176 w 8"/>
                <a:gd name="T7" fmla="*/ 0 h 13"/>
                <a:gd name="T8" fmla="*/ 1568 w 8"/>
                <a:gd name="T9" fmla="*/ 0 h 13"/>
                <a:gd name="T10" fmla="*/ 1176 w 8"/>
                <a:gd name="T11" fmla="*/ 1063 h 13"/>
                <a:gd name="T12" fmla="*/ 784 w 8"/>
                <a:gd name="T13" fmla="*/ 1260 h 13"/>
                <a:gd name="T14" fmla="*/ 784 w 8"/>
                <a:gd name="T15" fmla="*/ 1063 h 13"/>
                <a:gd name="T16" fmla="*/ 784 w 8"/>
                <a:gd name="T17" fmla="*/ 1063 h 13"/>
                <a:gd name="T18" fmla="*/ 1176 w 8"/>
                <a:gd name="T19" fmla="*/ 1063 h 13"/>
                <a:gd name="T20" fmla="*/ 784 w 8"/>
                <a:gd name="T21" fmla="*/ 1260 h 13"/>
                <a:gd name="T22" fmla="*/ 784 w 8"/>
                <a:gd name="T23" fmla="*/ 1260 h 13"/>
                <a:gd name="T24" fmla="*/ 784 w 8"/>
                <a:gd name="T25" fmla="*/ 1162 h 13"/>
                <a:gd name="T26" fmla="*/ 784 w 8"/>
                <a:gd name="T27" fmla="*/ 1260 h 13"/>
                <a:gd name="T28" fmla="*/ 784 w 8"/>
                <a:gd name="T29" fmla="*/ 1260 h 13"/>
                <a:gd name="T30" fmla="*/ 392 w 8"/>
                <a:gd name="T31" fmla="*/ 1063 h 13"/>
                <a:gd name="T32" fmla="*/ 784 w 8"/>
                <a:gd name="T33" fmla="*/ 1063 h 13"/>
                <a:gd name="T34" fmla="*/ 784 w 8"/>
                <a:gd name="T35" fmla="*/ 1063 h 13"/>
                <a:gd name="T36" fmla="*/ 784 w 8"/>
                <a:gd name="T37" fmla="*/ 1260 h 13"/>
                <a:gd name="T38" fmla="*/ 392 w 8"/>
                <a:gd name="T39" fmla="*/ 1063 h 13"/>
                <a:gd name="T40" fmla="*/ 0 w 8"/>
                <a:gd name="T41" fmla="*/ 0 h 13"/>
                <a:gd name="T42" fmla="*/ 392 w 8"/>
                <a:gd name="T43" fmla="*/ 0 h 13"/>
                <a:gd name="T44" fmla="*/ 784 w 8"/>
                <a:gd name="T45" fmla="*/ 1063 h 13"/>
                <a:gd name="T46" fmla="*/ 392 w 8"/>
                <a:gd name="T47" fmla="*/ 1063 h 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cubicBezTo>
                    <a:pt x="7" y="6"/>
                    <a:pt x="7" y="10"/>
                    <a:pt x="6" y="11"/>
                  </a:cubicBezTo>
                  <a:lnTo>
                    <a:pt x="4" y="11"/>
                  </a:lnTo>
                  <a:cubicBezTo>
                    <a:pt x="5" y="9"/>
                    <a:pt x="6" y="6"/>
                    <a:pt x="6" y="0"/>
                  </a:cubicBezTo>
                  <a:lnTo>
                    <a:pt x="8" y="0"/>
                  </a:lnTo>
                  <a:close/>
                  <a:moveTo>
                    <a:pt x="6" y="11"/>
                  </a:moveTo>
                  <a:cubicBezTo>
                    <a:pt x="5" y="12"/>
                    <a:pt x="5" y="13"/>
                    <a:pt x="4" y="13"/>
                  </a:cubicBezTo>
                  <a:lnTo>
                    <a:pt x="4" y="11"/>
                  </a:lnTo>
                  <a:cubicBezTo>
                    <a:pt x="4" y="11"/>
                    <a:pt x="4" y="11"/>
                    <a:pt x="4" y="11"/>
                  </a:cubicBezTo>
                  <a:lnTo>
                    <a:pt x="6" y="11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2"/>
                  </a:lnTo>
                  <a:lnTo>
                    <a:pt x="4" y="13"/>
                  </a:lnTo>
                  <a:close/>
                  <a:moveTo>
                    <a:pt x="4" y="13"/>
                  </a:moveTo>
                  <a:cubicBezTo>
                    <a:pt x="3" y="13"/>
                    <a:pt x="3" y="12"/>
                    <a:pt x="2" y="11"/>
                  </a:cubicBezTo>
                  <a:lnTo>
                    <a:pt x="4" y="11"/>
                  </a:lnTo>
                  <a:cubicBezTo>
                    <a:pt x="4" y="11"/>
                    <a:pt x="4" y="11"/>
                    <a:pt x="4" y="11"/>
                  </a:cubicBezTo>
                  <a:lnTo>
                    <a:pt x="4" y="13"/>
                  </a:lnTo>
                  <a:close/>
                  <a:moveTo>
                    <a:pt x="2" y="11"/>
                  </a:moveTo>
                  <a:cubicBezTo>
                    <a:pt x="2" y="10"/>
                    <a:pt x="1" y="6"/>
                    <a:pt x="0" y="0"/>
                  </a:cubicBezTo>
                  <a:lnTo>
                    <a:pt x="2" y="0"/>
                  </a:lnTo>
                  <a:cubicBezTo>
                    <a:pt x="2" y="6"/>
                    <a:pt x="3" y="9"/>
                    <a:pt x="4" y="11"/>
                  </a:cubicBezTo>
                  <a:lnTo>
                    <a:pt x="2" y="11"/>
                  </a:lnTo>
                  <a:close/>
                </a:path>
              </a:pathLst>
            </a:custGeom>
            <a:solidFill>
              <a:srgbClr val="005F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8621" name="Freeform 11">
              <a:extLst>
                <a:ext uri="{FF2B5EF4-FFF2-40B4-BE49-F238E27FC236}">
                  <a16:creationId xmlns:a16="http://schemas.microsoft.com/office/drawing/2014/main" id="{F8C195EC-457E-4A00-8C88-EEFB12D2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1" y="1791"/>
              <a:ext cx="112" cy="128"/>
            </a:xfrm>
            <a:custGeom>
              <a:avLst/>
              <a:gdLst>
                <a:gd name="T0" fmla="*/ 0 w 8"/>
                <a:gd name="T1" fmla="*/ 1260 h 13"/>
                <a:gd name="T2" fmla="*/ 392 w 8"/>
                <a:gd name="T3" fmla="*/ 197 h 13"/>
                <a:gd name="T4" fmla="*/ 784 w 8"/>
                <a:gd name="T5" fmla="*/ 197 h 13"/>
                <a:gd name="T6" fmla="*/ 392 w 8"/>
                <a:gd name="T7" fmla="*/ 1260 h 13"/>
                <a:gd name="T8" fmla="*/ 0 w 8"/>
                <a:gd name="T9" fmla="*/ 1260 h 13"/>
                <a:gd name="T10" fmla="*/ 392 w 8"/>
                <a:gd name="T11" fmla="*/ 197 h 13"/>
                <a:gd name="T12" fmla="*/ 784 w 8"/>
                <a:gd name="T13" fmla="*/ 0 h 13"/>
                <a:gd name="T14" fmla="*/ 784 w 8"/>
                <a:gd name="T15" fmla="*/ 197 h 13"/>
                <a:gd name="T16" fmla="*/ 784 w 8"/>
                <a:gd name="T17" fmla="*/ 197 h 13"/>
                <a:gd name="T18" fmla="*/ 392 w 8"/>
                <a:gd name="T19" fmla="*/ 197 h 13"/>
                <a:gd name="T20" fmla="*/ 784 w 8"/>
                <a:gd name="T21" fmla="*/ 0 h 13"/>
                <a:gd name="T22" fmla="*/ 784 w 8"/>
                <a:gd name="T23" fmla="*/ 0 h 13"/>
                <a:gd name="T24" fmla="*/ 784 w 8"/>
                <a:gd name="T25" fmla="*/ 98 h 13"/>
                <a:gd name="T26" fmla="*/ 784 w 8"/>
                <a:gd name="T27" fmla="*/ 0 h 13"/>
                <a:gd name="T28" fmla="*/ 784 w 8"/>
                <a:gd name="T29" fmla="*/ 0 h 13"/>
                <a:gd name="T30" fmla="*/ 1176 w 8"/>
                <a:gd name="T31" fmla="*/ 197 h 13"/>
                <a:gd name="T32" fmla="*/ 784 w 8"/>
                <a:gd name="T33" fmla="*/ 197 h 13"/>
                <a:gd name="T34" fmla="*/ 784 w 8"/>
                <a:gd name="T35" fmla="*/ 197 h 13"/>
                <a:gd name="T36" fmla="*/ 784 w 8"/>
                <a:gd name="T37" fmla="*/ 0 h 13"/>
                <a:gd name="T38" fmla="*/ 1176 w 8"/>
                <a:gd name="T39" fmla="*/ 197 h 13"/>
                <a:gd name="T40" fmla="*/ 1568 w 8"/>
                <a:gd name="T41" fmla="*/ 1260 h 13"/>
                <a:gd name="T42" fmla="*/ 1176 w 8"/>
                <a:gd name="T43" fmla="*/ 1260 h 13"/>
                <a:gd name="T44" fmla="*/ 784 w 8"/>
                <a:gd name="T45" fmla="*/ 197 h 13"/>
                <a:gd name="T46" fmla="*/ 1176 w 8"/>
                <a:gd name="T47" fmla="*/ 197 h 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" h="13">
                  <a:moveTo>
                    <a:pt x="0" y="13"/>
                  </a:moveTo>
                  <a:cubicBezTo>
                    <a:pt x="1" y="7"/>
                    <a:pt x="2" y="4"/>
                    <a:pt x="2" y="2"/>
                  </a:cubicBezTo>
                  <a:lnTo>
                    <a:pt x="4" y="2"/>
                  </a:lnTo>
                  <a:cubicBezTo>
                    <a:pt x="3" y="4"/>
                    <a:pt x="2" y="7"/>
                    <a:pt x="2" y="13"/>
                  </a:cubicBezTo>
                  <a:lnTo>
                    <a:pt x="0" y="13"/>
                  </a:lnTo>
                  <a:close/>
                  <a:moveTo>
                    <a:pt x="2" y="2"/>
                  </a:moveTo>
                  <a:cubicBezTo>
                    <a:pt x="3" y="1"/>
                    <a:pt x="3" y="0"/>
                    <a:pt x="4" y="0"/>
                  </a:cubicBezTo>
                  <a:lnTo>
                    <a:pt x="4" y="2"/>
                  </a:lnTo>
                  <a:cubicBezTo>
                    <a:pt x="4" y="2"/>
                    <a:pt x="4" y="2"/>
                    <a:pt x="4" y="2"/>
                  </a:cubicBezTo>
                  <a:lnTo>
                    <a:pt x="2" y="2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4" y="0"/>
                  </a:lnTo>
                  <a:close/>
                  <a:moveTo>
                    <a:pt x="4" y="0"/>
                  </a:moveTo>
                  <a:cubicBezTo>
                    <a:pt x="5" y="0"/>
                    <a:pt x="5" y="1"/>
                    <a:pt x="6" y="2"/>
                  </a:cubicBezTo>
                  <a:lnTo>
                    <a:pt x="4" y="2"/>
                  </a:lnTo>
                  <a:cubicBezTo>
                    <a:pt x="4" y="2"/>
                    <a:pt x="4" y="2"/>
                    <a:pt x="4" y="2"/>
                  </a:cubicBezTo>
                  <a:lnTo>
                    <a:pt x="4" y="0"/>
                  </a:lnTo>
                  <a:close/>
                  <a:moveTo>
                    <a:pt x="6" y="2"/>
                  </a:moveTo>
                  <a:cubicBezTo>
                    <a:pt x="7" y="4"/>
                    <a:pt x="7" y="7"/>
                    <a:pt x="8" y="13"/>
                  </a:cubicBezTo>
                  <a:lnTo>
                    <a:pt x="6" y="13"/>
                  </a:lnTo>
                  <a:cubicBezTo>
                    <a:pt x="6" y="7"/>
                    <a:pt x="5" y="4"/>
                    <a:pt x="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005F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8622" name="Freeform 12">
              <a:extLst>
                <a:ext uri="{FF2B5EF4-FFF2-40B4-BE49-F238E27FC236}">
                  <a16:creationId xmlns:a16="http://schemas.microsoft.com/office/drawing/2014/main" id="{88EED316-AD19-488F-81B0-C67D51088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" y="1919"/>
              <a:ext cx="112" cy="118"/>
            </a:xfrm>
            <a:custGeom>
              <a:avLst/>
              <a:gdLst>
                <a:gd name="T0" fmla="*/ 1568 w 8"/>
                <a:gd name="T1" fmla="*/ 0 h 12"/>
                <a:gd name="T2" fmla="*/ 980 w 8"/>
                <a:gd name="T3" fmla="*/ 1062 h 12"/>
                <a:gd name="T4" fmla="*/ 784 w 8"/>
                <a:gd name="T5" fmla="*/ 1062 h 12"/>
                <a:gd name="T6" fmla="*/ 1176 w 8"/>
                <a:gd name="T7" fmla="*/ 0 h 12"/>
                <a:gd name="T8" fmla="*/ 1568 w 8"/>
                <a:gd name="T9" fmla="*/ 0 h 12"/>
                <a:gd name="T10" fmla="*/ 980 w 8"/>
                <a:gd name="T11" fmla="*/ 1062 h 12"/>
                <a:gd name="T12" fmla="*/ 784 w 8"/>
                <a:gd name="T13" fmla="*/ 1160 h 12"/>
                <a:gd name="T14" fmla="*/ 784 w 8"/>
                <a:gd name="T15" fmla="*/ 1062 h 12"/>
                <a:gd name="T16" fmla="*/ 784 w 8"/>
                <a:gd name="T17" fmla="*/ 1062 h 12"/>
                <a:gd name="T18" fmla="*/ 980 w 8"/>
                <a:gd name="T19" fmla="*/ 1062 h 12"/>
                <a:gd name="T20" fmla="*/ 784 w 8"/>
                <a:gd name="T21" fmla="*/ 1062 h 12"/>
                <a:gd name="T22" fmla="*/ 784 w 8"/>
                <a:gd name="T23" fmla="*/ 1062 h 12"/>
                <a:gd name="T24" fmla="*/ 784 w 8"/>
                <a:gd name="T25" fmla="*/ 1160 h 12"/>
                <a:gd name="T26" fmla="*/ 784 w 8"/>
                <a:gd name="T27" fmla="*/ 1062 h 12"/>
                <a:gd name="T28" fmla="*/ 784 w 8"/>
                <a:gd name="T29" fmla="*/ 1160 h 12"/>
                <a:gd name="T30" fmla="*/ 392 w 8"/>
                <a:gd name="T31" fmla="*/ 1062 h 12"/>
                <a:gd name="T32" fmla="*/ 784 w 8"/>
                <a:gd name="T33" fmla="*/ 1062 h 12"/>
                <a:gd name="T34" fmla="*/ 784 w 8"/>
                <a:gd name="T35" fmla="*/ 1062 h 12"/>
                <a:gd name="T36" fmla="*/ 784 w 8"/>
                <a:gd name="T37" fmla="*/ 1160 h 12"/>
                <a:gd name="T38" fmla="*/ 392 w 8"/>
                <a:gd name="T39" fmla="*/ 1062 h 12"/>
                <a:gd name="T40" fmla="*/ 0 w 8"/>
                <a:gd name="T41" fmla="*/ 0 h 12"/>
                <a:gd name="T42" fmla="*/ 392 w 8"/>
                <a:gd name="T43" fmla="*/ 0 h 12"/>
                <a:gd name="T44" fmla="*/ 784 w 8"/>
                <a:gd name="T45" fmla="*/ 1062 h 12"/>
                <a:gd name="T46" fmla="*/ 392 w 8"/>
                <a:gd name="T47" fmla="*/ 1062 h 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" h="12">
                  <a:moveTo>
                    <a:pt x="8" y="0"/>
                  </a:moveTo>
                  <a:cubicBezTo>
                    <a:pt x="7" y="6"/>
                    <a:pt x="6" y="9"/>
                    <a:pt x="5" y="11"/>
                  </a:cubicBezTo>
                  <a:lnTo>
                    <a:pt x="4" y="11"/>
                  </a:lnTo>
                  <a:cubicBezTo>
                    <a:pt x="5" y="9"/>
                    <a:pt x="5" y="5"/>
                    <a:pt x="6" y="0"/>
                  </a:cubicBezTo>
                  <a:lnTo>
                    <a:pt x="8" y="0"/>
                  </a:lnTo>
                  <a:close/>
                  <a:moveTo>
                    <a:pt x="5" y="11"/>
                  </a:moveTo>
                  <a:cubicBezTo>
                    <a:pt x="5" y="12"/>
                    <a:pt x="4" y="12"/>
                    <a:pt x="4" y="12"/>
                  </a:cubicBezTo>
                  <a:lnTo>
                    <a:pt x="4" y="11"/>
                  </a:lnTo>
                  <a:cubicBezTo>
                    <a:pt x="4" y="11"/>
                    <a:pt x="4" y="11"/>
                    <a:pt x="4" y="11"/>
                  </a:cubicBezTo>
                  <a:lnTo>
                    <a:pt x="5" y="11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4" y="12"/>
                  </a:lnTo>
                  <a:lnTo>
                    <a:pt x="4" y="11"/>
                  </a:lnTo>
                  <a:close/>
                  <a:moveTo>
                    <a:pt x="4" y="12"/>
                  </a:moveTo>
                  <a:cubicBezTo>
                    <a:pt x="3" y="12"/>
                    <a:pt x="3" y="12"/>
                    <a:pt x="2" y="11"/>
                  </a:cubicBezTo>
                  <a:lnTo>
                    <a:pt x="4" y="11"/>
                  </a:lnTo>
                  <a:cubicBezTo>
                    <a:pt x="4" y="11"/>
                    <a:pt x="4" y="11"/>
                    <a:pt x="4" y="11"/>
                  </a:cubicBezTo>
                  <a:lnTo>
                    <a:pt x="4" y="12"/>
                  </a:lnTo>
                  <a:close/>
                  <a:moveTo>
                    <a:pt x="2" y="11"/>
                  </a:moveTo>
                  <a:cubicBezTo>
                    <a:pt x="1" y="9"/>
                    <a:pt x="1" y="6"/>
                    <a:pt x="0" y="0"/>
                  </a:cubicBezTo>
                  <a:lnTo>
                    <a:pt x="2" y="0"/>
                  </a:lnTo>
                  <a:cubicBezTo>
                    <a:pt x="2" y="5"/>
                    <a:pt x="3" y="9"/>
                    <a:pt x="4" y="11"/>
                  </a:cubicBezTo>
                  <a:lnTo>
                    <a:pt x="2" y="11"/>
                  </a:lnTo>
                  <a:close/>
                </a:path>
              </a:pathLst>
            </a:custGeom>
            <a:solidFill>
              <a:srgbClr val="005F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8623" name="Freeform 13">
              <a:extLst>
                <a:ext uri="{FF2B5EF4-FFF2-40B4-BE49-F238E27FC236}">
                  <a16:creationId xmlns:a16="http://schemas.microsoft.com/office/drawing/2014/main" id="{D8F7BDAD-DFD6-46C4-B52E-6C83A2E15D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0" y="1791"/>
              <a:ext cx="112" cy="128"/>
            </a:xfrm>
            <a:custGeom>
              <a:avLst/>
              <a:gdLst>
                <a:gd name="T0" fmla="*/ 0 w 8"/>
                <a:gd name="T1" fmla="*/ 1260 h 13"/>
                <a:gd name="T2" fmla="*/ 392 w 8"/>
                <a:gd name="T3" fmla="*/ 197 h 13"/>
                <a:gd name="T4" fmla="*/ 784 w 8"/>
                <a:gd name="T5" fmla="*/ 197 h 13"/>
                <a:gd name="T6" fmla="*/ 392 w 8"/>
                <a:gd name="T7" fmla="*/ 1260 h 13"/>
                <a:gd name="T8" fmla="*/ 0 w 8"/>
                <a:gd name="T9" fmla="*/ 1260 h 13"/>
                <a:gd name="T10" fmla="*/ 392 w 8"/>
                <a:gd name="T11" fmla="*/ 197 h 13"/>
                <a:gd name="T12" fmla="*/ 784 w 8"/>
                <a:gd name="T13" fmla="*/ 0 h 13"/>
                <a:gd name="T14" fmla="*/ 784 w 8"/>
                <a:gd name="T15" fmla="*/ 197 h 13"/>
                <a:gd name="T16" fmla="*/ 784 w 8"/>
                <a:gd name="T17" fmla="*/ 197 h 13"/>
                <a:gd name="T18" fmla="*/ 392 w 8"/>
                <a:gd name="T19" fmla="*/ 197 h 13"/>
                <a:gd name="T20" fmla="*/ 784 w 8"/>
                <a:gd name="T21" fmla="*/ 0 h 13"/>
                <a:gd name="T22" fmla="*/ 784 w 8"/>
                <a:gd name="T23" fmla="*/ 0 h 13"/>
                <a:gd name="T24" fmla="*/ 784 w 8"/>
                <a:gd name="T25" fmla="*/ 98 h 13"/>
                <a:gd name="T26" fmla="*/ 784 w 8"/>
                <a:gd name="T27" fmla="*/ 0 h 13"/>
                <a:gd name="T28" fmla="*/ 784 w 8"/>
                <a:gd name="T29" fmla="*/ 0 h 13"/>
                <a:gd name="T30" fmla="*/ 1176 w 8"/>
                <a:gd name="T31" fmla="*/ 197 h 13"/>
                <a:gd name="T32" fmla="*/ 784 w 8"/>
                <a:gd name="T33" fmla="*/ 197 h 13"/>
                <a:gd name="T34" fmla="*/ 784 w 8"/>
                <a:gd name="T35" fmla="*/ 197 h 13"/>
                <a:gd name="T36" fmla="*/ 784 w 8"/>
                <a:gd name="T37" fmla="*/ 0 h 13"/>
                <a:gd name="T38" fmla="*/ 1176 w 8"/>
                <a:gd name="T39" fmla="*/ 197 h 13"/>
                <a:gd name="T40" fmla="*/ 1568 w 8"/>
                <a:gd name="T41" fmla="*/ 1260 h 13"/>
                <a:gd name="T42" fmla="*/ 1176 w 8"/>
                <a:gd name="T43" fmla="*/ 1260 h 13"/>
                <a:gd name="T44" fmla="*/ 784 w 8"/>
                <a:gd name="T45" fmla="*/ 197 h 13"/>
                <a:gd name="T46" fmla="*/ 1176 w 8"/>
                <a:gd name="T47" fmla="*/ 197 h 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" h="13">
                  <a:moveTo>
                    <a:pt x="0" y="13"/>
                  </a:moveTo>
                  <a:cubicBezTo>
                    <a:pt x="1" y="7"/>
                    <a:pt x="1" y="3"/>
                    <a:pt x="2" y="2"/>
                  </a:cubicBezTo>
                  <a:lnTo>
                    <a:pt x="4" y="2"/>
                  </a:lnTo>
                  <a:cubicBezTo>
                    <a:pt x="3" y="4"/>
                    <a:pt x="2" y="7"/>
                    <a:pt x="2" y="13"/>
                  </a:cubicBezTo>
                  <a:lnTo>
                    <a:pt x="0" y="13"/>
                  </a:lnTo>
                  <a:close/>
                  <a:moveTo>
                    <a:pt x="2" y="2"/>
                  </a:moveTo>
                  <a:cubicBezTo>
                    <a:pt x="3" y="1"/>
                    <a:pt x="3" y="0"/>
                    <a:pt x="4" y="0"/>
                  </a:cubicBezTo>
                  <a:lnTo>
                    <a:pt x="4" y="2"/>
                  </a:lnTo>
                  <a:cubicBezTo>
                    <a:pt x="4" y="2"/>
                    <a:pt x="4" y="2"/>
                    <a:pt x="4" y="2"/>
                  </a:cubicBezTo>
                  <a:lnTo>
                    <a:pt x="2" y="2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4" y="0"/>
                  </a:lnTo>
                  <a:close/>
                  <a:moveTo>
                    <a:pt x="4" y="0"/>
                  </a:moveTo>
                  <a:cubicBezTo>
                    <a:pt x="5" y="0"/>
                    <a:pt x="5" y="1"/>
                    <a:pt x="6" y="2"/>
                  </a:cubicBezTo>
                  <a:lnTo>
                    <a:pt x="4" y="2"/>
                  </a:lnTo>
                  <a:cubicBezTo>
                    <a:pt x="4" y="2"/>
                    <a:pt x="4" y="2"/>
                    <a:pt x="4" y="2"/>
                  </a:cubicBezTo>
                  <a:lnTo>
                    <a:pt x="4" y="0"/>
                  </a:lnTo>
                  <a:close/>
                  <a:moveTo>
                    <a:pt x="6" y="2"/>
                  </a:moveTo>
                  <a:cubicBezTo>
                    <a:pt x="6" y="3"/>
                    <a:pt x="7" y="7"/>
                    <a:pt x="8" y="13"/>
                  </a:cubicBezTo>
                  <a:lnTo>
                    <a:pt x="6" y="13"/>
                  </a:lnTo>
                  <a:cubicBezTo>
                    <a:pt x="5" y="7"/>
                    <a:pt x="5" y="4"/>
                    <a:pt x="4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005F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8624" name="Freeform 14">
              <a:extLst>
                <a:ext uri="{FF2B5EF4-FFF2-40B4-BE49-F238E27FC236}">
                  <a16:creationId xmlns:a16="http://schemas.microsoft.com/office/drawing/2014/main" id="{7CE2D133-2FD3-4D81-80D4-0A4375F77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1919"/>
              <a:ext cx="98" cy="118"/>
            </a:xfrm>
            <a:custGeom>
              <a:avLst/>
              <a:gdLst>
                <a:gd name="T0" fmla="*/ 1372 w 7"/>
                <a:gd name="T1" fmla="*/ 0 h 12"/>
                <a:gd name="T2" fmla="*/ 980 w 7"/>
                <a:gd name="T3" fmla="*/ 1062 h 12"/>
                <a:gd name="T4" fmla="*/ 784 w 7"/>
                <a:gd name="T5" fmla="*/ 964 h 12"/>
                <a:gd name="T6" fmla="*/ 1176 w 7"/>
                <a:gd name="T7" fmla="*/ 0 h 12"/>
                <a:gd name="T8" fmla="*/ 1372 w 7"/>
                <a:gd name="T9" fmla="*/ 0 h 12"/>
                <a:gd name="T10" fmla="*/ 980 w 7"/>
                <a:gd name="T11" fmla="*/ 1062 h 12"/>
                <a:gd name="T12" fmla="*/ 784 w 7"/>
                <a:gd name="T13" fmla="*/ 1160 h 12"/>
                <a:gd name="T14" fmla="*/ 784 w 7"/>
                <a:gd name="T15" fmla="*/ 1062 h 12"/>
                <a:gd name="T16" fmla="*/ 784 w 7"/>
                <a:gd name="T17" fmla="*/ 964 h 12"/>
                <a:gd name="T18" fmla="*/ 980 w 7"/>
                <a:gd name="T19" fmla="*/ 1062 h 12"/>
                <a:gd name="T20" fmla="*/ 784 w 7"/>
                <a:gd name="T21" fmla="*/ 1160 h 12"/>
                <a:gd name="T22" fmla="*/ 784 w 7"/>
                <a:gd name="T23" fmla="*/ 1160 h 12"/>
                <a:gd name="T24" fmla="*/ 784 w 7"/>
                <a:gd name="T25" fmla="*/ 1160 h 12"/>
                <a:gd name="T26" fmla="*/ 784 w 7"/>
                <a:gd name="T27" fmla="*/ 1160 h 12"/>
                <a:gd name="T28" fmla="*/ 392 w 7"/>
                <a:gd name="T29" fmla="*/ 1062 h 12"/>
                <a:gd name="T30" fmla="*/ 588 w 7"/>
                <a:gd name="T31" fmla="*/ 964 h 12"/>
                <a:gd name="T32" fmla="*/ 784 w 7"/>
                <a:gd name="T33" fmla="*/ 1062 h 12"/>
                <a:gd name="T34" fmla="*/ 784 w 7"/>
                <a:gd name="T35" fmla="*/ 1160 h 12"/>
                <a:gd name="T36" fmla="*/ 392 w 7"/>
                <a:gd name="T37" fmla="*/ 1062 h 12"/>
                <a:gd name="T38" fmla="*/ 0 w 7"/>
                <a:gd name="T39" fmla="*/ 0 h 12"/>
                <a:gd name="T40" fmla="*/ 392 w 7"/>
                <a:gd name="T41" fmla="*/ 0 h 12"/>
                <a:gd name="T42" fmla="*/ 588 w 7"/>
                <a:gd name="T43" fmla="*/ 964 h 12"/>
                <a:gd name="T44" fmla="*/ 392 w 7"/>
                <a:gd name="T45" fmla="*/ 1062 h 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" h="12">
                  <a:moveTo>
                    <a:pt x="7" y="0"/>
                  </a:moveTo>
                  <a:cubicBezTo>
                    <a:pt x="7" y="6"/>
                    <a:pt x="6" y="9"/>
                    <a:pt x="5" y="11"/>
                  </a:cubicBezTo>
                  <a:lnTo>
                    <a:pt x="4" y="10"/>
                  </a:lnTo>
                  <a:cubicBezTo>
                    <a:pt x="5" y="9"/>
                    <a:pt x="5" y="5"/>
                    <a:pt x="6" y="0"/>
                  </a:cubicBezTo>
                  <a:lnTo>
                    <a:pt x="7" y="0"/>
                  </a:lnTo>
                  <a:close/>
                  <a:moveTo>
                    <a:pt x="5" y="11"/>
                  </a:moveTo>
                  <a:cubicBezTo>
                    <a:pt x="5" y="12"/>
                    <a:pt x="4" y="12"/>
                    <a:pt x="4" y="12"/>
                  </a:cubicBezTo>
                  <a:lnTo>
                    <a:pt x="4" y="11"/>
                  </a:lnTo>
                  <a:cubicBezTo>
                    <a:pt x="4" y="11"/>
                    <a:pt x="4" y="11"/>
                    <a:pt x="4" y="10"/>
                  </a:cubicBezTo>
                  <a:lnTo>
                    <a:pt x="5" y="11"/>
                  </a:lnTo>
                  <a:close/>
                  <a:moveTo>
                    <a:pt x="4" y="12"/>
                  </a:moveTo>
                  <a:lnTo>
                    <a:pt x="4" y="12"/>
                  </a:lnTo>
                  <a:close/>
                  <a:moveTo>
                    <a:pt x="4" y="12"/>
                  </a:moveTo>
                  <a:cubicBezTo>
                    <a:pt x="3" y="12"/>
                    <a:pt x="2" y="12"/>
                    <a:pt x="2" y="11"/>
                  </a:cubicBezTo>
                  <a:lnTo>
                    <a:pt x="3" y="10"/>
                  </a:lnTo>
                  <a:cubicBezTo>
                    <a:pt x="4" y="11"/>
                    <a:pt x="4" y="11"/>
                    <a:pt x="4" y="11"/>
                  </a:cubicBezTo>
                  <a:lnTo>
                    <a:pt x="4" y="12"/>
                  </a:lnTo>
                  <a:close/>
                  <a:moveTo>
                    <a:pt x="2" y="11"/>
                  </a:moveTo>
                  <a:cubicBezTo>
                    <a:pt x="1" y="9"/>
                    <a:pt x="0" y="5"/>
                    <a:pt x="0" y="0"/>
                  </a:cubicBezTo>
                  <a:lnTo>
                    <a:pt x="2" y="0"/>
                  </a:lnTo>
                  <a:cubicBezTo>
                    <a:pt x="2" y="5"/>
                    <a:pt x="3" y="9"/>
                    <a:pt x="3" y="10"/>
                  </a:cubicBezTo>
                  <a:lnTo>
                    <a:pt x="2" y="11"/>
                  </a:lnTo>
                  <a:close/>
                </a:path>
              </a:pathLst>
            </a:custGeom>
            <a:solidFill>
              <a:srgbClr val="005F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223247" name="Picture 15">
            <a:extLst>
              <a:ext uri="{FF2B5EF4-FFF2-40B4-BE49-F238E27FC236}">
                <a16:creationId xmlns:a16="http://schemas.microsoft.com/office/drawing/2014/main" id="{DC3A7443-9B9F-485B-A9BA-E67FB79A6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1319213"/>
            <a:ext cx="4306887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618" name="Text Box 41">
            <a:extLst>
              <a:ext uri="{FF2B5EF4-FFF2-40B4-BE49-F238E27FC236}">
                <a16:creationId xmlns:a16="http://schemas.microsoft.com/office/drawing/2014/main" id="{156484FE-5952-4975-94E8-77B321AF3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69063"/>
            <a:ext cx="2803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2B2B8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2B2B8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B2B8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B2B8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Nowack et al.,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Science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Sylfaen" panose="010A0502050306030303" pitchFamily="18" charset="0"/>
                <a:ea typeface="+mn-ea"/>
                <a:cs typeface="+mn-cs"/>
              </a:rPr>
              <a:t> (‘07)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1BE8DC8-4DD9-EC8D-4B43-739A57013E68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42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6" grpId="0"/>
      <p:bldP spid="2232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Trend 2: Scaling up tunnel coupled arrays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17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18" name="Afbeelding 10">
            <a:extLst>
              <a:ext uri="{FF2B5EF4-FFF2-40B4-BE49-F238E27FC236}">
                <a16:creationId xmlns:a16="http://schemas.microsoft.com/office/drawing/2014/main" id="{D73429EC-CBB9-496B-B283-D4D7A3071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t="17585" r="52677" b="26264"/>
          <a:stretch/>
        </p:blipFill>
        <p:spPr>
          <a:xfrm>
            <a:off x="4860032" y="1052736"/>
            <a:ext cx="3863203" cy="21496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16016" y="3233478"/>
            <a:ext cx="3971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C. Volk, A-M.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Zwerver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 et al,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npj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 Q Info 2019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15" y="860555"/>
            <a:ext cx="3384376" cy="23418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591" y="3202422"/>
            <a:ext cx="3419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A.R. Mills et al, Nature Comm 2019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834348" y="3645024"/>
            <a:ext cx="2362153" cy="2458709"/>
            <a:chOff x="2955614" y="1045331"/>
            <a:chExt cx="2532964" cy="263650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3" b="48819"/>
            <a:stretch/>
          </p:blipFill>
          <p:spPr>
            <a:xfrm>
              <a:off x="2955614" y="1045331"/>
              <a:ext cx="2532964" cy="263650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88" t="5734" r="1514" b="89026"/>
            <a:stretch/>
          </p:blipFill>
          <p:spPr>
            <a:xfrm>
              <a:off x="5097696" y="1127984"/>
              <a:ext cx="357052" cy="269966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355976" y="6044624"/>
            <a:ext cx="40324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Mukhopadhyay</a:t>
            </a: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, </a:t>
            </a:r>
            <a:r>
              <a:rPr kumimoji="0" lang="en-AU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Dehollain</a:t>
            </a: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 et al.</a:t>
            </a:r>
            <a:b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</a:b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APL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564439"/>
            <a:ext cx="2831265" cy="2672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25376" y="6114782"/>
            <a:ext cx="361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Mortemousque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 et al, arXiv:1808.06180</a:t>
            </a: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7567FD1-663D-ECEA-34F4-C1C1D87FEDE3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43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2727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Times New Roman" charset="0"/>
              <a:ea typeface="ＭＳ Ｐゴシック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charset="0"/>
                <a:ea typeface="ＭＳ Ｐゴシック"/>
                <a:cs typeface="+mn-cs"/>
              </a:rPr>
              <a:t>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Vision of a scalable spin qubit architecture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52B6CB-469A-9749-BBA9-F468922C4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-32" r="2"/>
          <a:stretch/>
        </p:blipFill>
        <p:spPr>
          <a:xfrm>
            <a:off x="179512" y="836712"/>
            <a:ext cx="8747628" cy="514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CBD94F-8859-0F41-9191-B7EECB0E11A0}"/>
              </a:ext>
            </a:extLst>
          </p:cNvPr>
          <p:cNvSpPr txBox="1"/>
          <p:nvPr/>
        </p:nvSpPr>
        <p:spPr>
          <a:xfrm>
            <a:off x="2843808" y="2153106"/>
            <a:ext cx="1580684" cy="369332"/>
          </a:xfrm>
          <a:prstGeom prst="rect">
            <a:avLst/>
          </a:prstGeom>
          <a:solidFill>
            <a:sysClr val="window" lastClr="FFFFFF">
              <a:lumMod val="8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Local registers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30AA8C-055F-0643-A295-1E62C290307A}"/>
              </a:ext>
            </a:extLst>
          </p:cNvPr>
          <p:cNvSpPr/>
          <p:nvPr/>
        </p:nvSpPr>
        <p:spPr>
          <a:xfrm>
            <a:off x="1551157" y="4208163"/>
            <a:ext cx="1580684" cy="36933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Quantum links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9C40C-BA08-604A-93F2-9DF099171A32}"/>
              </a:ext>
            </a:extLst>
          </p:cNvPr>
          <p:cNvSpPr txBox="1"/>
          <p:nvPr/>
        </p:nvSpPr>
        <p:spPr>
          <a:xfrm>
            <a:off x="5139331" y="2169568"/>
            <a:ext cx="2240982" cy="369332"/>
          </a:xfrm>
          <a:prstGeom prst="rect">
            <a:avLst/>
          </a:prstGeom>
          <a:solidFill>
            <a:sysClr val="window" lastClr="FFFFFF">
              <a:lumMod val="8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Integrated e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lectronics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9F5405-F1A6-134A-A1CB-D68D75714965}"/>
              </a:ext>
            </a:extLst>
          </p:cNvPr>
          <p:cNvSpPr/>
          <p:nvPr/>
        </p:nvSpPr>
        <p:spPr>
          <a:xfrm>
            <a:off x="635000" y="5988922"/>
            <a:ext cx="787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Using the strengths of spin qubits: “Hot, dense and coherent”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Arial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Arial"/>
              </a:rPr>
              <a:t>Vandersypen et al.,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Arial"/>
              </a:rPr>
              <a:t>npj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Arial"/>
              </a:rPr>
              <a:t> Q Info 2017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58F104-5BA3-7382-BE61-B7C7ED6E2424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44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00617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23" name="Group 4"/>
          <p:cNvGrpSpPr>
            <a:grpSpLocks/>
          </p:cNvGrpSpPr>
          <p:nvPr/>
        </p:nvGrpSpPr>
        <p:grpSpPr bwMode="auto">
          <a:xfrm>
            <a:off x="4944840" y="908050"/>
            <a:ext cx="4089105" cy="1428056"/>
            <a:chOff x="669750" y="1058372"/>
            <a:chExt cx="4089923" cy="1427465"/>
          </a:xfrm>
        </p:grpSpPr>
        <p:sp>
          <p:nvSpPr>
            <p:cNvPr id="209934" name="Text Box 8"/>
            <p:cNvSpPr txBox="1">
              <a:spLocks noChangeArrowheads="1"/>
            </p:cNvSpPr>
            <p:nvPr/>
          </p:nvSpPr>
          <p:spPr bwMode="auto">
            <a:xfrm>
              <a:off x="669750" y="1562889"/>
              <a:ext cx="4089923" cy="922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Samkharadze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, </a:t>
              </a: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Zheng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, et al., Science 2018</a:t>
              </a:r>
              <a:b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</a:b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X. </a:t>
              </a: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Mi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 et al., Nature 2018</a:t>
              </a:r>
              <a:b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</a:b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Landig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, </a:t>
              </a: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Koski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, et al., Nature 2018</a:t>
              </a:r>
            </a:p>
          </p:txBody>
        </p:sp>
        <p:sp>
          <p:nvSpPr>
            <p:cNvPr id="209937" name="TextBox 16"/>
            <p:cNvSpPr txBox="1">
              <a:spLocks noChangeArrowheads="1"/>
            </p:cNvSpPr>
            <p:nvPr/>
          </p:nvSpPr>
          <p:spPr bwMode="auto">
            <a:xfrm>
              <a:off x="686841" y="1058372"/>
              <a:ext cx="394176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nl-NL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Strong spin-photon coupling</a:t>
              </a:r>
            </a:p>
          </p:txBody>
        </p:sp>
      </p:grpSp>
      <p:grpSp>
        <p:nvGrpSpPr>
          <p:cNvPr id="209924" name="Group 3"/>
          <p:cNvGrpSpPr>
            <a:grpSpLocks/>
          </p:cNvGrpSpPr>
          <p:nvPr/>
        </p:nvGrpSpPr>
        <p:grpSpPr bwMode="auto">
          <a:xfrm>
            <a:off x="477336" y="3645024"/>
            <a:ext cx="3378200" cy="2160500"/>
            <a:chOff x="5385648" y="1203285"/>
            <a:chExt cx="3378200" cy="2160486"/>
          </a:xfrm>
        </p:grpSpPr>
        <p:pic>
          <p:nvPicPr>
            <p:cNvPr id="209931" name="Picture 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648" y="1603395"/>
              <a:ext cx="3378200" cy="1062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932" name="Text Box 13"/>
            <p:cNvSpPr txBox="1">
              <a:spLocks noChangeArrowheads="1"/>
            </p:cNvSpPr>
            <p:nvPr/>
          </p:nvSpPr>
          <p:spPr bwMode="auto">
            <a:xfrm>
              <a:off x="5738921" y="2731294"/>
              <a:ext cx="2837899" cy="632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nl-NL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Trifunovic</a:t>
              </a:r>
              <a:r>
                <a:rPr kumimoji="0" lang="en-US" altLang="nl-NL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 et al, PRX 2012</a:t>
              </a:r>
            </a:p>
            <a:p>
              <a:pPr marL="0" marR="0" lvl="0" indent="0" algn="l" defTabSz="914400" rtl="0" eaLnBrk="1" fontAlgn="base" latinLnBrk="0" hangingPunct="1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nl-NL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Calibri"/>
                </a:rPr>
                <a:t>Shulman et al, Science 2015</a:t>
              </a:r>
              <a:endParaRPr kumimoji="0" lang="nl-NL" altLang="nl-NL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209933" name="TextBox 17"/>
            <p:cNvSpPr txBox="1">
              <a:spLocks noChangeArrowheads="1"/>
            </p:cNvSpPr>
            <p:nvPr/>
          </p:nvSpPr>
          <p:spPr bwMode="auto">
            <a:xfrm>
              <a:off x="5876971" y="1203285"/>
              <a:ext cx="26015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200" i="1">
                  <a:solidFill>
                    <a:srgbClr val="000099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nl-NL" sz="2000" b="0" i="1" u="none" strike="noStrike" kern="1200" cap="none" spc="0" normalizeH="0" baseline="0" noProof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Capacitive coupling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Trend 3: Distant coupling of spin qubits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5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89428"/>
            <a:ext cx="3955400" cy="220142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85673" y="5661248"/>
            <a:ext cx="357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Fujita et al,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npj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Q Info 2017</a:t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</a:b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Flentje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et al, Nature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Comm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Calibri"/>
              </a:rPr>
              <a:t> 2017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277798" y="3093874"/>
            <a:ext cx="3294476" cy="2340524"/>
            <a:chOff x="1115616" y="1052736"/>
            <a:chExt cx="6552728" cy="5115034"/>
          </a:xfrm>
        </p:grpSpPr>
        <p:pic>
          <p:nvPicPr>
            <p:cNvPr id="28" name="Picture 27" descr="K:\ns\qt\spin-qubits\samples\14_January_4dotdevices_Mohammad_and_Tim\Dose test 20140115\A900 (2)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4" r="13827" b="5769"/>
            <a:stretch/>
          </p:blipFill>
          <p:spPr bwMode="auto">
            <a:xfrm>
              <a:off x="1115616" y="1052736"/>
              <a:ext cx="6552728" cy="5115034"/>
            </a:xfrm>
            <a:prstGeom prst="rect">
              <a:avLst/>
            </a:prstGeom>
            <a:noFill/>
            <a:ln w="22225"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 28"/>
            <p:cNvSpPr/>
            <p:nvPr/>
          </p:nvSpPr>
          <p:spPr>
            <a:xfrm>
              <a:off x="3606740" y="3380045"/>
              <a:ext cx="273248" cy="273248"/>
            </a:xfrm>
            <a:prstGeom prst="ellipse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085743" y="3380045"/>
              <a:ext cx="273248" cy="273248"/>
            </a:xfrm>
            <a:prstGeom prst="ellipse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517358" y="3380045"/>
              <a:ext cx="273248" cy="273248"/>
            </a:xfrm>
            <a:prstGeom prst="ellipse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932040" y="3380045"/>
              <a:ext cx="273248" cy="273248"/>
            </a:xfrm>
            <a:prstGeom prst="ellipse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3" name="Down Arrow 32"/>
            <p:cNvSpPr/>
            <p:nvPr/>
          </p:nvSpPr>
          <p:spPr>
            <a:xfrm rot="10800000">
              <a:off x="3578671" y="3034618"/>
              <a:ext cx="288032" cy="720080"/>
            </a:xfrm>
            <a:prstGeom prst="downArrow">
              <a:avLst>
                <a:gd name="adj1" fmla="val 50000"/>
                <a:gd name="adj2" fmla="val 100265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4932040" y="3250213"/>
              <a:ext cx="288032" cy="720080"/>
            </a:xfrm>
            <a:prstGeom prst="downArrow">
              <a:avLst>
                <a:gd name="adj1" fmla="val 50000"/>
                <a:gd name="adj2" fmla="val 100265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424176" y="2636912"/>
              <a:ext cx="421772" cy="396021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009186" y="2638597"/>
              <a:ext cx="421772" cy="396021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30958" y="4279917"/>
              <a:ext cx="421772" cy="396021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983149" y="4279917"/>
              <a:ext cx="421772" cy="396021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</p:grp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6015751" y="2690574"/>
            <a:ext cx="1785398" cy="40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200" i="1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nl-NL" sz="20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Spin shuttles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6250AEF-7384-79EE-7093-DBF85EBE1FC5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45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316940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1132-8429-83C6-CB73-8448BF8F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756320"/>
          </a:xfrm>
        </p:spPr>
        <p:txBody>
          <a:bodyPr/>
          <a:lstStyle/>
          <a:p>
            <a:pPr algn="ctr"/>
            <a:r>
              <a:rPr lang="en-GB" sz="3200" dirty="0">
                <a:latin typeface="Calibri (Body)"/>
              </a:rPr>
              <a:t>Quantum Dot - Cavity Hybrid Technology</a:t>
            </a:r>
          </a:p>
        </p:txBody>
      </p:sp>
      <p:pic>
        <p:nvPicPr>
          <p:cNvPr id="3" name="Immagine 11">
            <a:extLst>
              <a:ext uri="{FF2B5EF4-FFF2-40B4-BE49-F238E27FC236}">
                <a16:creationId xmlns:a16="http://schemas.microsoft.com/office/drawing/2014/main" id="{D4D0C68E-31D2-AF0A-86F5-3BF8F7698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10" t="8296" r="42742" b="67554"/>
          <a:stretch/>
        </p:blipFill>
        <p:spPr>
          <a:xfrm>
            <a:off x="6037385" y="2411121"/>
            <a:ext cx="1434760" cy="1518073"/>
          </a:xfrm>
          <a:prstGeom prst="rect">
            <a:avLst/>
          </a:prstGeom>
        </p:spPr>
      </p:pic>
      <p:sp>
        <p:nvSpPr>
          <p:cNvPr id="4" name="Titolo 4">
            <a:extLst>
              <a:ext uri="{FF2B5EF4-FFF2-40B4-BE49-F238E27FC236}">
                <a16:creationId xmlns:a16="http://schemas.microsoft.com/office/drawing/2014/main" id="{1CC0256C-0311-7A4F-DB79-2B432C4B5199}"/>
              </a:ext>
            </a:extLst>
          </p:cNvPr>
          <p:cNvSpPr txBox="1">
            <a:spLocks/>
          </p:cNvSpPr>
          <p:nvPr/>
        </p:nvSpPr>
        <p:spPr>
          <a:xfrm>
            <a:off x="2103649" y="1687416"/>
            <a:ext cx="4795495" cy="405000"/>
          </a:xfrm>
          <a:prstGeom prst="rect">
            <a:avLst/>
          </a:prstGeom>
        </p:spPr>
        <p:txBody>
          <a:bodyPr vert="horz" lIns="135000" tIns="0" rIns="54000" bIns="35100" rtlCol="0" anchor="t">
            <a:normAutofit fontScale="850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7" b="1" i="0" kern="1000" spc="-93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0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Roboto Black" panose="02000000000000000000" pitchFamily="2" charset="0"/>
                <a:cs typeface="Arial" panose="020B0604020202020204" pitchFamily="34" charset="0"/>
              </a:rPr>
              <a:t>Building a coherent interface for </a:t>
            </a:r>
            <a:r>
              <a:rPr kumimoji="0" lang="it-IT" sz="1800" b="1" i="0" u="none" strike="noStrike" kern="1000" cap="none" spc="-7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Roboto Black" panose="02000000000000000000" pitchFamily="2" charset="0"/>
                <a:cs typeface="Arial" panose="020B0604020202020204" pitchFamily="34" charset="0"/>
              </a:rPr>
              <a:t>hybrid</a:t>
            </a:r>
            <a:r>
              <a:rPr kumimoji="0" lang="it-IT" sz="1800" b="1" i="0" u="none" strike="noStrike" kern="10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it-IT" sz="1800" b="1" i="0" u="none" strike="noStrike" kern="1000" cap="none" spc="-7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Roboto Black" panose="02000000000000000000" pitchFamily="2" charset="0"/>
                <a:cs typeface="Arial" panose="020B0604020202020204" pitchFamily="34" charset="0"/>
              </a:rPr>
              <a:t>technology</a:t>
            </a:r>
            <a:endParaRPr kumimoji="0" lang="it-IT" sz="1800" b="1" i="0" u="none" strike="noStrike" kern="1000" cap="none" spc="-7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Pro" panose="020B0504020101020102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0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Roboto Black" panose="02000000000000000000" pitchFamily="2" charset="0"/>
                <a:cs typeface="Arial" panose="020B0604020202020204" pitchFamily="34" charset="0"/>
              </a:rPr>
              <a:t>via high </a:t>
            </a:r>
            <a:r>
              <a:rPr kumimoji="0" lang="it-IT" sz="1800" b="1" i="0" u="none" strike="noStrike" kern="1000" cap="none" spc="-7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Roboto Black" panose="02000000000000000000" pitchFamily="2" charset="0"/>
                <a:cs typeface="Arial" panose="020B0604020202020204" pitchFamily="34" charset="0"/>
              </a:rPr>
              <a:t>impedance</a:t>
            </a:r>
            <a:r>
              <a:rPr kumimoji="0" lang="it-IT" sz="1800" b="1" i="0" u="none" strike="noStrike" kern="10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it-IT" sz="1800" b="1" i="0" u="none" strike="noStrike" kern="1000" cap="none" spc="-7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Roboto Black" panose="02000000000000000000" pitchFamily="2" charset="0"/>
                <a:cs typeface="Arial" panose="020B0604020202020204" pitchFamily="34" charset="0"/>
              </a:rPr>
              <a:t>resonators</a:t>
            </a:r>
            <a:endParaRPr kumimoji="0" lang="en-GB" sz="1800" b="1" i="0" u="none" strike="noStrike" kern="1000" cap="none" spc="-7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Pro" panose="020B0504020101020102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Immagine 10">
            <a:extLst>
              <a:ext uri="{FF2B5EF4-FFF2-40B4-BE49-F238E27FC236}">
                <a16:creationId xmlns:a16="http://schemas.microsoft.com/office/drawing/2014/main" id="{FF39A395-1C29-5A2F-B916-262766526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6" r="81275" b="67554"/>
          <a:stretch/>
        </p:blipFill>
        <p:spPr>
          <a:xfrm>
            <a:off x="1157270" y="2411121"/>
            <a:ext cx="1839314" cy="1730258"/>
          </a:xfrm>
          <a:prstGeom prst="rect">
            <a:avLst/>
          </a:prstGeom>
        </p:spPr>
      </p:pic>
      <p:sp>
        <p:nvSpPr>
          <p:cNvPr id="6" name="Rettangolo 13">
            <a:extLst>
              <a:ext uri="{FF2B5EF4-FFF2-40B4-BE49-F238E27FC236}">
                <a16:creationId xmlns:a16="http://schemas.microsoft.com/office/drawing/2014/main" id="{4DEC4FD5-5A5D-2221-5393-A2E13F7B5227}"/>
              </a:ext>
            </a:extLst>
          </p:cNvPr>
          <p:cNvSpPr/>
          <p:nvPr/>
        </p:nvSpPr>
        <p:spPr>
          <a:xfrm>
            <a:off x="1157271" y="2246148"/>
            <a:ext cx="1804753" cy="185995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7" name="Rettangolo 15">
            <a:extLst>
              <a:ext uri="{FF2B5EF4-FFF2-40B4-BE49-F238E27FC236}">
                <a16:creationId xmlns:a16="http://schemas.microsoft.com/office/drawing/2014/main" id="{71EAC9A6-0E83-79E1-F4F9-6E7FE61DCA6B}"/>
              </a:ext>
            </a:extLst>
          </p:cNvPr>
          <p:cNvSpPr/>
          <p:nvPr/>
        </p:nvSpPr>
        <p:spPr>
          <a:xfrm>
            <a:off x="1046433" y="4228625"/>
            <a:ext cx="21237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413C3A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Superconducting circuits platform</a:t>
            </a:r>
          </a:p>
        </p:txBody>
      </p:sp>
      <p:sp>
        <p:nvSpPr>
          <p:cNvPr id="8" name="Rettangolo 16">
            <a:extLst>
              <a:ext uri="{FF2B5EF4-FFF2-40B4-BE49-F238E27FC236}">
                <a16:creationId xmlns:a16="http://schemas.microsoft.com/office/drawing/2014/main" id="{00225B96-F0A4-B03E-559E-86BF62E6856A}"/>
              </a:ext>
            </a:extLst>
          </p:cNvPr>
          <p:cNvSpPr/>
          <p:nvPr/>
        </p:nvSpPr>
        <p:spPr>
          <a:xfrm>
            <a:off x="5947575" y="4091553"/>
            <a:ext cx="1614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413C3A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Semiconductor QDs platform</a:t>
            </a:r>
          </a:p>
        </p:txBody>
      </p:sp>
      <p:sp>
        <p:nvSpPr>
          <p:cNvPr id="9" name="Rettangolo 17">
            <a:extLst>
              <a:ext uri="{FF2B5EF4-FFF2-40B4-BE49-F238E27FC236}">
                <a16:creationId xmlns:a16="http://schemas.microsoft.com/office/drawing/2014/main" id="{438ECD01-4BF6-8150-3435-19C19DB47CF7}"/>
              </a:ext>
            </a:extLst>
          </p:cNvPr>
          <p:cNvSpPr/>
          <p:nvPr/>
        </p:nvSpPr>
        <p:spPr>
          <a:xfrm>
            <a:off x="6037384" y="2169539"/>
            <a:ext cx="1418878" cy="185995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0" name="Picture 1" descr="Screen Clipping">
            <a:extLst>
              <a:ext uri="{FF2B5EF4-FFF2-40B4-BE49-F238E27FC236}">
                <a16:creationId xmlns:a16="http://schemas.microsoft.com/office/drawing/2014/main" id="{F08AB5B1-F27D-E23E-0B99-2CA85C465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 b="2343"/>
          <a:stretch/>
        </p:blipFill>
        <p:spPr>
          <a:xfrm>
            <a:off x="3051762" y="2411121"/>
            <a:ext cx="2677195" cy="1506851"/>
          </a:xfrm>
          <a:prstGeom prst="rect">
            <a:avLst/>
          </a:prstGeom>
        </p:spPr>
      </p:pic>
      <p:sp>
        <p:nvSpPr>
          <p:cNvPr id="11" name="Rettangolo 15">
            <a:extLst>
              <a:ext uri="{FF2B5EF4-FFF2-40B4-BE49-F238E27FC236}">
                <a16:creationId xmlns:a16="http://schemas.microsoft.com/office/drawing/2014/main" id="{1EB7B41A-6DF3-21D7-B3C0-CEC684E6A929}"/>
              </a:ext>
            </a:extLst>
          </p:cNvPr>
          <p:cNvSpPr/>
          <p:nvPr/>
        </p:nvSpPr>
        <p:spPr>
          <a:xfrm>
            <a:off x="3312031" y="3995697"/>
            <a:ext cx="23118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Hybrid QD-resonator devices</a:t>
            </a:r>
          </a:p>
        </p:txBody>
      </p:sp>
      <p:sp>
        <p:nvSpPr>
          <p:cNvPr id="12" name="CasellaDiTesto 1">
            <a:extLst>
              <a:ext uri="{FF2B5EF4-FFF2-40B4-BE49-F238E27FC236}">
                <a16:creationId xmlns:a16="http://schemas.microsoft.com/office/drawing/2014/main" id="{7403AE15-585A-7DB6-4EDF-CA786FA2195E}"/>
              </a:ext>
            </a:extLst>
          </p:cNvPr>
          <p:cNvSpPr txBox="1"/>
          <p:nvPr/>
        </p:nvSpPr>
        <p:spPr>
          <a:xfrm>
            <a:off x="5805087" y="4287760"/>
            <a:ext cx="184731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F407A"/>
              </a:solidFill>
              <a:effectLst/>
              <a:uLnTx/>
              <a:uFillTx/>
              <a:latin typeface="DINPro" panose="020B0504020101020102" pitchFamily="34" charset="0"/>
              <a:ea typeface="ＭＳ Ｐゴシック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AC642B-1ECA-BF08-693C-EF64240559FA}"/>
              </a:ext>
            </a:extLst>
          </p:cNvPr>
          <p:cNvSpPr txBox="1"/>
          <p:nvPr/>
        </p:nvSpPr>
        <p:spPr>
          <a:xfrm>
            <a:off x="1460911" y="5295889"/>
            <a:ext cx="587984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DINPro" panose="020B0504020101020102"/>
                <a:ea typeface="Times New Roman" panose="02020603050405020304" pitchFamily="18" charset="0"/>
                <a:cs typeface="Arial"/>
              </a:rPr>
              <a:t>For investigating light-matter interaction </a:t>
            </a: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DINPro" panose="020B0504020101020102"/>
                <a:ea typeface="Times New Roman" panose="02020603050405020304" pitchFamily="18" charset="0"/>
                <a:cs typeface="Arial"/>
              </a:rPr>
              <a:t>at the fundamental level 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DINPro" panose="020B0504020101020102"/>
                <a:ea typeface="Times New Roman" panose="02020603050405020304" pitchFamily="18" charset="0"/>
                <a:cs typeface="Arial"/>
              </a:rPr>
              <a:t>and implementing a rich set of novel applications </a:t>
            </a: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DINPro" panose="020B0504020101020102"/>
                <a:ea typeface="Times New Roman" panose="02020603050405020304" pitchFamily="18" charset="0"/>
                <a:cs typeface="Arial"/>
              </a:rPr>
              <a:t>in quantum information technology</a:t>
            </a:r>
            <a:endParaRPr kumimoji="0" lang="it-IT" sz="1350" b="1" i="0" u="none" strike="noStrike" kern="1200" cap="none" spc="0" normalizeH="0" baseline="0" noProof="0" dirty="0">
              <a:ln>
                <a:noFill/>
              </a:ln>
              <a:solidFill>
                <a:srgbClr val="413C3A"/>
              </a:solidFill>
              <a:effectLst/>
              <a:uLnTx/>
              <a:uFillTx/>
              <a:latin typeface="DINPro" panose="020B0504020101020102"/>
              <a:ea typeface="ＭＳ Ｐゴシック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FE589-8C5B-10BA-B9DF-55EA47FF2108}"/>
              </a:ext>
            </a:extLst>
          </p:cNvPr>
          <p:cNvSpPr txBox="1"/>
          <p:nvPr/>
        </p:nvSpPr>
        <p:spPr>
          <a:xfrm>
            <a:off x="912589" y="4688440"/>
            <a:ext cx="687477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685800" rtl="0" eaLnBrk="1" fontAlgn="auto" latinLnBrk="0" hangingPunct="1">
              <a:lnSpc>
                <a:spcPct val="107000"/>
              </a:lnSpc>
              <a:spcBef>
                <a:spcPts val="45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 both superconducting and semiconducting platforms have strong potential for 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 technology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on their own, we will explore novel opportunities emerging at the interface between the two hardware.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CF9B0B-BF7B-BACC-8E08-CD9741447CB1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46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4">
            <a:extLst>
              <a:ext uri="{FF2B5EF4-FFF2-40B4-BE49-F238E27FC236}">
                <a16:creationId xmlns:a16="http://schemas.microsoft.com/office/drawing/2014/main" id="{822E0A16-0AC6-4D2A-9133-F89DB75C124C}"/>
              </a:ext>
            </a:extLst>
          </p:cNvPr>
          <p:cNvSpPr txBox="1">
            <a:spLocks/>
          </p:cNvSpPr>
          <p:nvPr/>
        </p:nvSpPr>
        <p:spPr bwMode="gray">
          <a:xfrm>
            <a:off x="242983" y="1322786"/>
            <a:ext cx="4329017" cy="405000"/>
          </a:xfrm>
          <a:prstGeom prst="rect">
            <a:avLst/>
          </a:prstGeom>
          <a:solidFill>
            <a:sysClr val="window" lastClr="FFFFFF"/>
          </a:solidFill>
        </p:spPr>
        <p:txBody>
          <a:bodyPr vert="horz" lIns="108000" tIns="40500" rIns="108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DINPro-Bold" panose="020B0804020101020102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+mj-ea"/>
                <a:cs typeface="+mj-cs"/>
              </a:rPr>
              <a:t>Circuit QED architecture: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INPro" panose="020B0504020101020102"/>
                <a:ea typeface="+mj-ea"/>
                <a:cs typeface="+mj-cs"/>
              </a:rPr>
              <a:t>coherent link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Pro" panose="020B0504020101020102"/>
              <a:ea typeface="+mj-ea"/>
              <a:cs typeface="+mj-cs"/>
            </a:endParaRPr>
          </a:p>
        </p:txBody>
      </p:sp>
      <p:pic>
        <p:nvPicPr>
          <p:cNvPr id="28" name="Grafik 15">
            <a:extLst>
              <a:ext uri="{FF2B5EF4-FFF2-40B4-BE49-F238E27FC236}">
                <a16:creationId xmlns:a16="http://schemas.microsoft.com/office/drawing/2014/main" id="{5F2A5EC2-E3A1-486A-9008-2126301F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3" y="2519572"/>
            <a:ext cx="6041233" cy="1701536"/>
          </a:xfrm>
          <a:prstGeom prst="rect">
            <a:avLst/>
          </a:prstGeom>
        </p:spPr>
      </p:pic>
      <p:sp>
        <p:nvSpPr>
          <p:cNvPr id="29" name="Textfeld 21">
            <a:extLst>
              <a:ext uri="{FF2B5EF4-FFF2-40B4-BE49-F238E27FC236}">
                <a16:creationId xmlns:a16="http://schemas.microsoft.com/office/drawing/2014/main" id="{A150CA53-7C88-434D-97F7-8CE196576B9B}"/>
              </a:ext>
            </a:extLst>
          </p:cNvPr>
          <p:cNvSpPr txBox="1"/>
          <p:nvPr/>
        </p:nvSpPr>
        <p:spPr>
          <a:xfrm>
            <a:off x="2592918" y="1733631"/>
            <a:ext cx="385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Circuit </a:t>
            </a: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Quantum </a:t>
            </a:r>
            <a:r>
              <a:rPr kumimoji="0" lang="de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Electrodynamics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Pro" panose="020B0504020101020102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0" name="Pfeil nach rechts 16">
            <a:extLst>
              <a:ext uri="{FF2B5EF4-FFF2-40B4-BE49-F238E27FC236}">
                <a16:creationId xmlns:a16="http://schemas.microsoft.com/office/drawing/2014/main" id="{62A63281-9057-4858-95E7-6B16F91E4155}"/>
              </a:ext>
            </a:extLst>
          </p:cNvPr>
          <p:cNvSpPr/>
          <p:nvPr/>
        </p:nvSpPr>
        <p:spPr bwMode="auto">
          <a:xfrm rot="5400000">
            <a:off x="4572411" y="4680495"/>
            <a:ext cx="414983" cy="228738"/>
          </a:xfrm>
          <a:prstGeom prst="rightArrow">
            <a:avLst/>
          </a:prstGeom>
          <a:solidFill>
            <a:srgbClr val="0498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7000" rIns="0" bIns="27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42900" rtl="0" eaLnBrk="1" fontAlgn="base" latinLnBrk="0" hangingPunct="1">
              <a:lnSpc>
                <a:spcPts val="1800"/>
              </a:lnSpc>
              <a:spcBef>
                <a:spcPts val="450"/>
              </a:spcBef>
              <a:spcAft>
                <a:spcPct val="0"/>
              </a:spcAft>
              <a:buClr>
                <a:srgbClr val="2A6AB3"/>
              </a:buClr>
              <a:buSzPct val="110000"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31" name="Textfeld 17">
            <a:extLst>
              <a:ext uri="{FF2B5EF4-FFF2-40B4-BE49-F238E27FC236}">
                <a16:creationId xmlns:a16="http://schemas.microsoft.com/office/drawing/2014/main" id="{224979CB-9C60-4410-9FAD-620B54EF53D1}"/>
              </a:ext>
            </a:extLst>
          </p:cNvPr>
          <p:cNvSpPr txBox="1"/>
          <p:nvPr/>
        </p:nvSpPr>
        <p:spPr>
          <a:xfrm>
            <a:off x="2592917" y="5031029"/>
            <a:ext cx="4502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Strong coupling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of the qubit to a</a:t>
            </a:r>
            <a:b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quantum information mediator (photon)</a:t>
            </a:r>
          </a:p>
        </p:txBody>
      </p:sp>
      <p:grpSp>
        <p:nvGrpSpPr>
          <p:cNvPr id="32" name="Gruppieren 51">
            <a:extLst>
              <a:ext uri="{FF2B5EF4-FFF2-40B4-BE49-F238E27FC236}">
                <a16:creationId xmlns:a16="http://schemas.microsoft.com/office/drawing/2014/main" id="{AF34E0FE-D899-41D0-B016-8C0B38397AD4}"/>
              </a:ext>
            </a:extLst>
          </p:cNvPr>
          <p:cNvGrpSpPr/>
          <p:nvPr/>
        </p:nvGrpSpPr>
        <p:grpSpPr>
          <a:xfrm>
            <a:off x="4012752" y="4011929"/>
            <a:ext cx="1508053" cy="560800"/>
            <a:chOff x="5930016" y="3649267"/>
            <a:chExt cx="1928877" cy="928409"/>
          </a:xfrm>
        </p:grpSpPr>
        <p:sp>
          <p:nvSpPr>
            <p:cNvPr id="33" name="Textfeld 52">
              <a:extLst>
                <a:ext uri="{FF2B5EF4-FFF2-40B4-BE49-F238E27FC236}">
                  <a16:creationId xmlns:a16="http://schemas.microsoft.com/office/drawing/2014/main" id="{9C855280-ADB3-4207-8CE2-D9645D718474}"/>
                </a:ext>
              </a:extLst>
            </p:cNvPr>
            <p:cNvSpPr txBox="1"/>
            <p:nvPr/>
          </p:nvSpPr>
          <p:spPr>
            <a:xfrm>
              <a:off x="6109606" y="3660528"/>
              <a:ext cx="1685777" cy="917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INPro" panose="020B0504020101020102" pitchFamily="34" charset="0"/>
                  <a:ea typeface="ＭＳ Ｐゴシック" pitchFamily="34" charset="-128"/>
                  <a:cs typeface="+mn-cs"/>
                </a:rPr>
                <a:t>Interaction of </a:t>
              </a:r>
              <a:b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INPro" panose="020B0504020101020102" pitchFamily="34" charset="0"/>
                  <a:ea typeface="ＭＳ Ｐゴシック" pitchFamily="34" charset="-128"/>
                  <a:cs typeface="+mn-cs"/>
                </a:rPr>
              </a:b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INPro" panose="020B0504020101020102" pitchFamily="34" charset="0"/>
                  <a:ea typeface="ＭＳ Ｐゴシック" pitchFamily="34" charset="-128"/>
                  <a:cs typeface="+mn-cs"/>
                </a:rPr>
                <a:t>distant qubits</a:t>
              </a:r>
            </a:p>
          </p:txBody>
        </p:sp>
        <p:sp>
          <p:nvSpPr>
            <p:cNvPr id="34" name="Abgerundetes Rechteck 53">
              <a:extLst>
                <a:ext uri="{FF2B5EF4-FFF2-40B4-BE49-F238E27FC236}">
                  <a16:creationId xmlns:a16="http://schemas.microsoft.com/office/drawing/2014/main" id="{B5244336-E236-4D1F-B493-4C888277CCF1}"/>
                </a:ext>
              </a:extLst>
            </p:cNvPr>
            <p:cNvSpPr/>
            <p:nvPr/>
          </p:nvSpPr>
          <p:spPr bwMode="auto">
            <a:xfrm>
              <a:off x="5930016" y="3649267"/>
              <a:ext cx="1928877" cy="84185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7000" rIns="0" bIns="27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42900" rtl="0" eaLnBrk="1" fontAlgn="base" latinLnBrk="0" hangingPunct="1">
                <a:lnSpc>
                  <a:spcPts val="1800"/>
                </a:lnSpc>
                <a:spcBef>
                  <a:spcPts val="45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</p:grpSp>
      <p:pic>
        <p:nvPicPr>
          <p:cNvPr id="35" name="Grafik 30">
            <a:extLst>
              <a:ext uri="{FF2B5EF4-FFF2-40B4-BE49-F238E27FC236}">
                <a16:creationId xmlns:a16="http://schemas.microsoft.com/office/drawing/2014/main" id="{B0625949-E220-40E6-9B43-9A85EFB7E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39" y="3144338"/>
            <a:ext cx="313667" cy="313667"/>
          </a:xfrm>
          <a:prstGeom prst="rect">
            <a:avLst/>
          </a:prstGeom>
        </p:spPr>
      </p:pic>
      <p:sp>
        <p:nvSpPr>
          <p:cNvPr id="36" name="Text Box 6">
            <a:extLst>
              <a:ext uri="{FF2B5EF4-FFF2-40B4-BE49-F238E27FC236}">
                <a16:creationId xmlns:a16="http://schemas.microsoft.com/office/drawing/2014/main" id="{B6C5C3F8-5139-400A-AEDA-02D4775AC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956" y="4372028"/>
            <a:ext cx="3363304" cy="8072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8471" tIns="34237" rIns="68471" bIns="34237">
            <a:spAutoFit/>
          </a:bodyPr>
          <a:lstStyle/>
          <a:p>
            <a:pPr marL="256779" marR="0" lvl="0" indent="-256779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Raimond 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et al.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</a:t>
            </a:r>
            <a:r>
              <a:rPr kumimoji="0" lang="fr-FR" sz="1199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Rev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fr-FR" sz="1199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Mod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fr-FR" sz="1199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Phys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fr-FR" sz="1199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73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565 (2001)</a:t>
            </a:r>
          </a:p>
          <a:p>
            <a:pPr marL="256779" marR="0" lvl="0" indent="-256779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99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Haroche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&amp; Raimond, OUP Oxford (2006) </a:t>
            </a:r>
          </a:p>
          <a:p>
            <a:pPr marL="256779" marR="0" lvl="0" indent="-256779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99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Ye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et al.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Science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fr-FR" sz="1199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320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1734 (2008)</a:t>
            </a:r>
          </a:p>
          <a:p>
            <a:pPr marL="256779" marR="0" lvl="0" indent="-256779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99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DINPro" panose="020B0504020101020102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7" name="Text Box 6">
            <a:extLst>
              <a:ext uri="{FF2B5EF4-FFF2-40B4-BE49-F238E27FC236}">
                <a16:creationId xmlns:a16="http://schemas.microsoft.com/office/drawing/2014/main" id="{0E9D485A-8C88-47A7-B870-057FE45C4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1" y="4372029"/>
            <a:ext cx="3363304" cy="6227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8471" tIns="34237" rIns="68471" bIns="34237">
            <a:spAutoFit/>
          </a:bodyPr>
          <a:lstStyle/>
          <a:p>
            <a:pPr marL="256779" marR="0" lvl="0" indent="-256779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Blais 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et al.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</a:t>
            </a:r>
            <a:r>
              <a:rPr kumimoji="0" lang="fr-FR" sz="1199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Phys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fr-FR" sz="1199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Rev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A </a:t>
            </a:r>
            <a:r>
              <a:rPr kumimoji="0" lang="fr-FR" sz="1199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69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062320 (2004)</a:t>
            </a:r>
          </a:p>
          <a:p>
            <a:pPr marL="256779" marR="0" lvl="0" indent="-256779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Wallraff 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et al.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Nature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fr-FR" sz="1199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431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162 (2004)</a:t>
            </a:r>
          </a:p>
          <a:p>
            <a:pPr marL="256779" marR="0" lvl="0" indent="-256779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99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Schoelkopf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&amp; </a:t>
            </a:r>
            <a:r>
              <a:rPr kumimoji="0" lang="fr-FR" sz="1199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Girvin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</a:t>
            </a:r>
            <a:r>
              <a:rPr kumimoji="0" lang="fr-FR" sz="1199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Nature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fr-FR" sz="1199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451</a:t>
            </a:r>
            <a:r>
              <a:rPr kumimoji="0" lang="fr-FR" sz="11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, 664 (2008)</a:t>
            </a:r>
          </a:p>
        </p:txBody>
      </p:sp>
      <p:pic>
        <p:nvPicPr>
          <p:cNvPr id="38" name="Grafik 30">
            <a:extLst>
              <a:ext uri="{FF2B5EF4-FFF2-40B4-BE49-F238E27FC236}">
                <a16:creationId xmlns:a16="http://schemas.microsoft.com/office/drawing/2014/main" id="{A578FF50-6BCF-4AD2-97F8-7550D4C56E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" y="2238995"/>
            <a:ext cx="347008" cy="347008"/>
          </a:xfrm>
          <a:prstGeom prst="rect">
            <a:avLst/>
          </a:prstGeom>
        </p:spPr>
      </p:pic>
      <p:pic>
        <p:nvPicPr>
          <p:cNvPr id="39" name="Grafik 40">
            <a:extLst>
              <a:ext uri="{FF2B5EF4-FFF2-40B4-BE49-F238E27FC236}">
                <a16:creationId xmlns:a16="http://schemas.microsoft.com/office/drawing/2014/main" id="{6C6316A4-7EC6-4E13-B6CD-DF9B5D2A8F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8" r="69871"/>
          <a:stretch/>
        </p:blipFill>
        <p:spPr>
          <a:xfrm>
            <a:off x="363146" y="2753925"/>
            <a:ext cx="1104369" cy="771917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1633ED5B-5CA5-4B25-88FD-23E6ED45F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39871" y="1367447"/>
            <a:ext cx="2315565" cy="1143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1" name="Rettangolo 1">
            <a:extLst>
              <a:ext uri="{FF2B5EF4-FFF2-40B4-BE49-F238E27FC236}">
                <a16:creationId xmlns:a16="http://schemas.microsoft.com/office/drawing/2014/main" id="{D6CC632A-A8D0-4099-8E0F-2DC8A7F88A83}"/>
              </a:ext>
            </a:extLst>
          </p:cNvPr>
          <p:cNvSpPr/>
          <p:nvPr/>
        </p:nvSpPr>
        <p:spPr>
          <a:xfrm>
            <a:off x="2592918" y="1718766"/>
            <a:ext cx="715891" cy="348965"/>
          </a:xfrm>
          <a:prstGeom prst="rect">
            <a:avLst/>
          </a:prstGeom>
          <a:solidFill>
            <a:sysClr val="window" lastClr="FFFFFF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42" name="CasellaDiTesto 5">
            <a:extLst>
              <a:ext uri="{FF2B5EF4-FFF2-40B4-BE49-F238E27FC236}">
                <a16:creationId xmlns:a16="http://schemas.microsoft.com/office/drawing/2014/main" id="{180C4E44-6786-4E05-AD0B-E222F23DDB4D}"/>
              </a:ext>
            </a:extLst>
          </p:cNvPr>
          <p:cNvSpPr txBox="1"/>
          <p:nvPr/>
        </p:nvSpPr>
        <p:spPr>
          <a:xfrm>
            <a:off x="315496" y="3606167"/>
            <a:ext cx="1657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electron charge</a:t>
            </a:r>
            <a:endParaRPr kumimoji="0" lang="en-GB" sz="13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DD62DF-F574-4580-BD19-2E3E58A83B5A}"/>
              </a:ext>
            </a:extLst>
          </p:cNvPr>
          <p:cNvGrpSpPr/>
          <p:nvPr/>
        </p:nvGrpSpPr>
        <p:grpSpPr>
          <a:xfrm>
            <a:off x="169024" y="2639223"/>
            <a:ext cx="1588769" cy="1323896"/>
            <a:chOff x="170329" y="2528900"/>
            <a:chExt cx="2118359" cy="176519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0415C82-40C6-4B65-AB89-CA7B60C4A204}"/>
                </a:ext>
              </a:extLst>
            </p:cNvPr>
            <p:cNvSpPr/>
            <p:nvPr/>
          </p:nvSpPr>
          <p:spPr>
            <a:xfrm>
              <a:off x="170329" y="2528900"/>
              <a:ext cx="2118359" cy="1765194"/>
            </a:xfrm>
            <a:prstGeom prst="rect">
              <a:avLst/>
            </a:prstGeom>
            <a:solidFill>
              <a:srgbClr val="FFFFFF"/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45" name="Afbeelding 5">
              <a:extLst>
                <a:ext uri="{FF2B5EF4-FFF2-40B4-BE49-F238E27FC236}">
                  <a16:creationId xmlns:a16="http://schemas.microsoft.com/office/drawing/2014/main" id="{FDE5AA11-5284-4233-8403-FF2F8A9D3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218" y="2571794"/>
              <a:ext cx="1787680" cy="1172508"/>
            </a:xfrm>
            <a:prstGeom prst="rect">
              <a:avLst/>
            </a:prstGeom>
          </p:spPr>
        </p:pic>
        <p:sp>
          <p:nvSpPr>
            <p:cNvPr id="46" name="CasellaDiTesto 5">
              <a:extLst>
                <a:ext uri="{FF2B5EF4-FFF2-40B4-BE49-F238E27FC236}">
                  <a16:creationId xmlns:a16="http://schemas.microsoft.com/office/drawing/2014/main" id="{9266AD1B-5AC5-47FC-B7AA-5647DFD990BC}"/>
                </a:ext>
              </a:extLst>
            </p:cNvPr>
            <p:cNvSpPr txBox="1"/>
            <p:nvPr/>
          </p:nvSpPr>
          <p:spPr>
            <a:xfrm>
              <a:off x="418226" y="3814300"/>
              <a:ext cx="171253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electron spin</a:t>
              </a:r>
              <a:endParaRPr kumimoji="0" lang="en-GB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74BE082A-AD6B-C0CE-842D-F4F4F1E3AAC3}"/>
              </a:ext>
            </a:extLst>
          </p:cNvPr>
          <p:cNvSpPr txBox="1">
            <a:spLocks/>
          </p:cNvSpPr>
          <p:nvPr/>
        </p:nvSpPr>
        <p:spPr bwMode="auto">
          <a:xfrm>
            <a:off x="169024" y="152400"/>
            <a:ext cx="8746376" cy="75632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1" u="none" strike="noStrike" kern="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Calibri (Body)"/>
                <a:ea typeface="+mj-ea"/>
              </a:rPr>
              <a:t>Quantum Dot - Cavity Hybrid Technology</a:t>
            </a:r>
            <a:endParaRPr kumimoji="0" lang="en-GB" sz="32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Calibri (Body)"/>
              <a:ea typeface="+mj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034B37A-AD60-60FB-3387-7865A8FE1970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47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76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7" grpId="0"/>
      <p:bldP spid="41" grpId="0" animBg="1"/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8F474100-6535-496E-A1BD-4C180D6E1055}"/>
              </a:ext>
            </a:extLst>
          </p:cNvPr>
          <p:cNvSpPr txBox="1">
            <a:spLocks/>
          </p:cNvSpPr>
          <p:nvPr/>
        </p:nvSpPr>
        <p:spPr bwMode="gray">
          <a:xfrm>
            <a:off x="1279039" y="1302344"/>
            <a:ext cx="6602543" cy="405000"/>
          </a:xfrm>
          <a:prstGeom prst="rect">
            <a:avLst/>
          </a:prstGeom>
          <a:noFill/>
        </p:spPr>
        <p:txBody>
          <a:bodyPr vert="horz" lIns="108000" tIns="40500" rIns="108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DINPro-Bold" panose="020B0804020101020102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" panose="020B0504020101020102"/>
                <a:ea typeface="+mj-ea"/>
                <a:cs typeface="+mj-cs"/>
              </a:rPr>
              <a:t>Integrated GaAs DQD with SQUID Array Resonator in Hybrid Device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94D16A4-AA8C-4D5A-9CF4-9713503A87A4}"/>
              </a:ext>
            </a:extLst>
          </p:cNvPr>
          <p:cNvSpPr txBox="1">
            <a:spLocks/>
          </p:cNvSpPr>
          <p:nvPr/>
        </p:nvSpPr>
        <p:spPr>
          <a:xfrm>
            <a:off x="664495" y="5440321"/>
            <a:ext cx="6331984" cy="319088"/>
          </a:xfrm>
          <a:prstGeom prst="rect">
            <a:avLst/>
          </a:prstGeom>
          <a:noFill/>
        </p:spPr>
        <p:txBody>
          <a:bodyPr vert="horz" lIns="105300" tIns="0" rIns="1080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None/>
              <a:defRPr sz="1600" kern="1200">
                <a:solidFill>
                  <a:srgbClr val="1F407A"/>
                </a:solidFill>
                <a:latin typeface="DINPro" panose="020B0504020101020102" pitchFamily="34" charset="0"/>
                <a:ea typeface="+mn-ea"/>
                <a:cs typeface="+mn-cs"/>
              </a:defRPr>
            </a:lvl1pPr>
            <a:lvl2pPr marL="36195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DINPro" panose="020B0504020101020102" pitchFamily="34" charset="0"/>
                <a:ea typeface="+mn-ea"/>
                <a:cs typeface="+mn-cs"/>
              </a:defRPr>
            </a:lvl2pPr>
            <a:lvl3pPr marL="627063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DINPro" panose="020B0504020101020102" pitchFamily="34" charset="0"/>
                <a:ea typeface="+mn-ea"/>
                <a:cs typeface="+mn-cs"/>
              </a:defRPr>
            </a:lvl3pPr>
            <a:lvl4pPr marL="900113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DINPro" panose="020B0504020101020102" pitchFamily="34" charset="0"/>
                <a:ea typeface="+mn-ea"/>
                <a:cs typeface="+mn-cs"/>
              </a:defRPr>
            </a:lvl4pPr>
            <a:lvl5pPr marL="1077913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DINPro" panose="020B0504020101020102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1F407A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+mn-ea"/>
                <a:cs typeface="+mn-cs"/>
              </a:rPr>
              <a:t>Stockklauser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+mn-ea"/>
                <a:cs typeface="+mn-cs"/>
              </a:rPr>
              <a:t>*, Scarlino*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+mn-ea"/>
                <a:cs typeface="+mn-cs"/>
              </a:rPr>
              <a:t>et al., PRX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+mn-ea"/>
                <a:cs typeface="+mn-cs"/>
              </a:rPr>
              <a:t>7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INPro" panose="020B0504020101020102" pitchFamily="34" charset="0"/>
                <a:ea typeface="+mn-ea"/>
                <a:cs typeface="+mn-cs"/>
              </a:rPr>
              <a:t>, 011030 (2017)</a:t>
            </a:r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E2F102AD-4F42-4E8A-BFAE-95BFBA971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1" y="4063291"/>
            <a:ext cx="1966757" cy="1420936"/>
          </a:xfrm>
          <a:prstGeom prst="rect">
            <a:avLst/>
          </a:prstGeom>
        </p:spPr>
      </p:pic>
      <p:pic>
        <p:nvPicPr>
          <p:cNvPr id="10" name="Picture 9" descr="Screen Clipping">
            <a:extLst>
              <a:ext uri="{FF2B5EF4-FFF2-40B4-BE49-F238E27FC236}">
                <a16:creationId xmlns:a16="http://schemas.microsoft.com/office/drawing/2014/main" id="{E9102238-B898-4762-994F-0DFD9C8D6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68" y="3947352"/>
            <a:ext cx="2950301" cy="1652815"/>
          </a:xfrm>
          <a:prstGeom prst="rect">
            <a:avLst/>
          </a:prstGeom>
        </p:spPr>
      </p:pic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5D3C0EB3-F928-4BAA-A714-6CB836592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5" y="1829297"/>
            <a:ext cx="1947602" cy="1924016"/>
          </a:xfrm>
          <a:prstGeom prst="rect">
            <a:avLst/>
          </a:prstGeom>
        </p:spPr>
      </p:pic>
      <p:pic>
        <p:nvPicPr>
          <p:cNvPr id="12" name="Picture 11" descr="Screen Clipping">
            <a:extLst>
              <a:ext uri="{FF2B5EF4-FFF2-40B4-BE49-F238E27FC236}">
                <a16:creationId xmlns:a16="http://schemas.microsoft.com/office/drawing/2014/main" id="{17B7933E-07F9-40A6-97D1-597E1B300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75" y="1829298"/>
            <a:ext cx="4505404" cy="19353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C1D52C-9B3F-451A-A070-AF5E02DD2667}"/>
              </a:ext>
            </a:extLst>
          </p:cNvPr>
          <p:cNvSpPr/>
          <p:nvPr/>
        </p:nvSpPr>
        <p:spPr>
          <a:xfrm>
            <a:off x="6910387" y="4008593"/>
            <a:ext cx="19894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96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" panose="020B0504020101020102"/>
                <a:ea typeface="ＭＳ Ｐゴシック" pitchFamily="34" charset="-128"/>
                <a:cs typeface="+mn-cs"/>
              </a:rPr>
              <a:t>Microwave reflectometry measurement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9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Josephson parametric amplifier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9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Custom FPGA electronics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EA7FF95-7D04-4359-8A2E-665A22E4B251}"/>
                  </a:ext>
                </a:extLst>
              </p:cNvPr>
              <p:cNvSpPr/>
              <p:nvPr/>
            </p:nvSpPr>
            <p:spPr>
              <a:xfrm>
                <a:off x="6944169" y="1859537"/>
                <a:ext cx="19556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A96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" panose="020B0504020101020102"/>
                    <a:ea typeface="DINPro" charset="0"/>
                    <a:cs typeface="DINPro" charset="0"/>
                  </a:rPr>
                  <a:t>32 SQUID array resonator</a:t>
                </a:r>
              </a:p>
              <a:p>
                <a:pPr marL="214313" marR="0" lvl="0" indent="-214313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A96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200 </m:t>
                    </m:r>
                    <m:r>
                      <m:rPr>
                        <m:sty m:val="p"/>
                      </m:rPr>
                      <a: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μm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ＭＳ Ｐゴシック" pitchFamily="34" charset="-128"/>
                    <a:cs typeface="+mn-cs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" panose="020B0504020101020102" pitchFamily="34" charset="0"/>
                    <a:ea typeface="ＭＳ Ｐゴシック" pitchFamily="34" charset="-128"/>
                    <a:cs typeface="+mn-cs"/>
                  </a:rPr>
                  <a:t>long</a:t>
                </a:r>
              </a:p>
              <a:p>
                <a:pPr marL="214313" marR="0" lvl="0" indent="-214313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A96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" panose="020B0504020101020102" pitchFamily="34" charset="0"/>
                    <a:ea typeface="ＭＳ Ｐゴシック" pitchFamily="34" charset="-128"/>
                    <a:cs typeface="+mn-cs"/>
                  </a:rPr>
                  <a:t>Al based</a:t>
                </a:r>
              </a:p>
              <a:p>
                <a:pPr marL="214313" marR="0" lvl="0" indent="-214313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A96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" panose="020B0504020101020102" pitchFamily="34" charset="0"/>
                    <a:ea typeface="ＭＳ Ｐゴシック" pitchFamily="34" charset="-128"/>
                    <a:cs typeface="+mn-cs"/>
                  </a:rPr>
                  <a:t>Dolan bridge technique</a:t>
                </a:r>
              </a:p>
              <a:p>
                <a:pPr marL="214313" marR="0" lvl="0" indent="-214313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A96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" panose="020B0504020101020102" pitchFamily="34" charset="0"/>
                  <a:ea typeface="ＭＳ Ｐゴシック" pitchFamily="34" charset="-128"/>
                  <a:cs typeface="+mn-cs"/>
                </a:endParaRPr>
              </a:p>
              <a:p>
                <a:pPr marL="214313" marR="0" lvl="0" indent="-214313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A96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" panose="020B0504020101020102" pitchFamily="34" charset="0"/>
                  <a:ea typeface="ＭＳ Ｐゴシック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EA7FF95-7D04-4359-8A2E-665A22E4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169" y="1859537"/>
                <a:ext cx="1955657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FF68048-AA13-42C8-9F65-CEC15C8E69DC}"/>
              </a:ext>
            </a:extLst>
          </p:cNvPr>
          <p:cNvSpPr/>
          <p:nvPr/>
        </p:nvSpPr>
        <p:spPr>
          <a:xfrm>
            <a:off x="2388589" y="4111181"/>
            <a:ext cx="18226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96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" panose="020B0504020101020102"/>
                <a:ea typeface="ＭＳ Ｐゴシック" pitchFamily="34" charset="-128"/>
                <a:cs typeface="+mn-cs"/>
              </a:rPr>
              <a:t>Gate defined GaAs DQD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8C4C1C"/>
              </a:solidFill>
              <a:effectLst/>
              <a:uLnTx/>
              <a:uFillTx/>
              <a:latin typeface="DINPro" panose="020B0504020101020102"/>
              <a:ea typeface="ＭＳ Ｐゴシック" pitchFamily="34" charset="-128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9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On small mesa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9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C8A28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Resonator coupling gate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" panose="020B0504020101020102" pitchFamily="34" charset="0"/>
                <a:ea typeface="ＭＳ Ｐゴシック" pitchFamily="34" charset="-128"/>
                <a:cs typeface="+mn-cs"/>
              </a:rPr>
              <a:t>not DC biased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9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" panose="020B0504020101020102" pitchFamily="34" charset="0"/>
              <a:ea typeface="ＭＳ Ｐゴシック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2">
                <a:extLst>
                  <a:ext uri="{FF2B5EF4-FFF2-40B4-BE49-F238E27FC236}">
                    <a16:creationId xmlns:a16="http://schemas.microsoft.com/office/drawing/2014/main" id="{D4C5C027-3EFB-408D-B5A7-1F302BB6DFB4}"/>
                  </a:ext>
                </a:extLst>
              </p:cNvPr>
              <p:cNvSpPr/>
              <p:nvPr/>
            </p:nvSpPr>
            <p:spPr>
              <a:xfrm>
                <a:off x="7328852" y="2676730"/>
                <a:ext cx="107644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3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a-DK" sz="13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sub>
                      </m:sSub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da-DK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40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da-DK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𝑛𝐻</m:t>
                      </m:r>
                    </m:oMath>
                  </m:oMathPara>
                </a14:m>
                <a:endParaRPr kumimoji="0" lang="da-DK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3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a-DK" sz="13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sub>
                      </m:sSub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da-DK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15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da-DK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𝑓𝐹</m:t>
                      </m:r>
                    </m:oMath>
                  </m:oMathPara>
                </a14:m>
                <a:endParaRPr kumimoji="0" lang="da-DK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3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3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sub>
                      </m:sSub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</m:t>
                      </m:r>
                      <m:r>
                        <a:rPr kumimoji="0" lang="da-DK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  <m:r>
                        <m:rPr>
                          <m:sty m:val="p"/>
                        </m:rPr>
                        <a:rPr kumimoji="0" lang="el-GR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Ω</m:t>
                      </m:r>
                    </m:oMath>
                  </m:oMathPara>
                </a14:m>
                <a:endParaRPr kumimoji="0" lang="en-GB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3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a-DK" sz="13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35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sub>
                      </m:sSub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da-DK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r>
                        <a:rPr kumimoji="0" lang="it-IT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da-DK" sz="13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𝐺𝐻𝑧</m:t>
                      </m:r>
                    </m:oMath>
                  </m:oMathPara>
                </a14:m>
                <a:endParaRPr kumimoji="0" lang="en-GB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Rettangolo 2">
                <a:extLst>
                  <a:ext uri="{FF2B5EF4-FFF2-40B4-BE49-F238E27FC236}">
                    <a16:creationId xmlns:a16="http://schemas.microsoft.com/office/drawing/2014/main" id="{D4C5C027-3EFB-408D-B5A7-1F302BB6D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852" y="2676730"/>
                <a:ext cx="1076449" cy="923330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200B417-70AC-51E4-1F31-444F8DE66EB2}"/>
              </a:ext>
            </a:extLst>
          </p:cNvPr>
          <p:cNvSpPr txBox="1">
            <a:spLocks/>
          </p:cNvSpPr>
          <p:nvPr/>
        </p:nvSpPr>
        <p:spPr bwMode="auto">
          <a:xfrm>
            <a:off x="169024" y="152400"/>
            <a:ext cx="8746376" cy="75632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1" u="none" strike="noStrike" kern="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Calibri (Body)"/>
                <a:ea typeface="+mj-ea"/>
              </a:rPr>
              <a:t>Quantum Dot - Cavity Hybrid Technology</a:t>
            </a:r>
            <a:endParaRPr kumimoji="0" lang="en-GB" sz="32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Calibri (Body)"/>
              <a:ea typeface="+mj-ea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C20CBD-D233-BD05-9C58-04BAFA9A557C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48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1501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5" name="Rectangle 76"/>
          <p:cNvSpPr>
            <a:spLocks noChangeArrowheads="1"/>
          </p:cNvSpPr>
          <p:nvPr/>
        </p:nvSpPr>
        <p:spPr bwMode="auto">
          <a:xfrm>
            <a:off x="0" y="5117430"/>
            <a:ext cx="9144000" cy="8318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64" tIns="45683" rIns="91364" bIns="45683">
            <a:spAutoFit/>
          </a:bodyPr>
          <a:lstStyle/>
          <a:p>
            <a:pPr marL="283936" marR="0" lvl="2" indent="15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  <a:sym typeface="Wingdings" charset="0"/>
              </a:rPr>
              <a:t>Qubit is very sensitive to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  <a:sym typeface="Wingdings" charset="0"/>
              </a:rPr>
              <a:t>litho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  <a:sym typeface="Wingdings" charset="0"/>
              </a:rPr>
              <a:t> variations, scattering, defects, charge noise and even nuclear spins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629400" y="6400800"/>
            <a:ext cx="2514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36" tIns="45668" rIns="91336" bIns="4566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6680" rtl="0" eaLnBrk="0" latinLnBrk="0" hangingPunct="0">
              <a:defRPr sz="12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6680" algn="l" defTabSz="4566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368" algn="l" defTabSz="4566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060" algn="l" defTabSz="4566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744" algn="l" defTabSz="4566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26" algn="l" defTabSz="4566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117" algn="l" defTabSz="4566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797" algn="l" defTabSz="4566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486" algn="l" defTabSz="4566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668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r" defTabSz="45668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5108" name="TextBox 3"/>
          <p:cNvSpPr txBox="1">
            <a:spLocks noChangeArrowheads="1"/>
          </p:cNvSpPr>
          <p:nvPr/>
        </p:nvSpPr>
        <p:spPr bwMode="auto">
          <a:xfrm>
            <a:off x="1701801" y="3913188"/>
            <a:ext cx="1570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4" tIns="45683" rIns="91364" bIns="4568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SiGe barrier</a:t>
            </a:r>
          </a:p>
        </p:txBody>
      </p:sp>
      <p:sp>
        <p:nvSpPr>
          <p:cNvPr id="175109" name="TextBox 6"/>
          <p:cNvSpPr txBox="1">
            <a:spLocks noChangeArrowheads="1"/>
          </p:cNvSpPr>
          <p:nvPr/>
        </p:nvSpPr>
        <p:spPr bwMode="auto">
          <a:xfrm>
            <a:off x="1701801" y="3459163"/>
            <a:ext cx="1139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4" tIns="45683" rIns="91364" bIns="4568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 q well</a:t>
            </a:r>
          </a:p>
        </p:txBody>
      </p:sp>
      <p:pic>
        <p:nvPicPr>
          <p:cNvPr id="8" name="Picture 6" descr="K:\ns\qt\ScappucciLab\presentations\aps march meeting\Silicon QW\Untitled-1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1" y="1268429"/>
            <a:ext cx="728503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K:\ns\qt\ScappucciLab\presentations\aps march meeting\Silicon QW\Untitled-1-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268429"/>
            <a:ext cx="7288212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F86EA2-7FB8-4A1F-8F88-911D75A4F98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Challenge: Qubits have personalities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8D5260-3593-EF41-C93E-1B34A4F1C0CE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49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54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8C047-5863-4694-85E2-EE35EF5AD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2800" dirty="0"/>
              <a:t>Energy-selective readout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238D5-BADD-469C-9FA9-CE4F0D30F4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660976"/>
            <a:ext cx="8686800" cy="152400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256022-442D-4292-88A5-24949ECC6F60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692696"/>
            <a:ext cx="1169988" cy="1158875"/>
            <a:chOff x="4112" y="711"/>
            <a:chExt cx="737" cy="7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41093C-A955-4908-8675-3618B159C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671965-9C4A-457F-9650-86A5DB283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6B4BA0-48C8-418F-801F-BCEED1956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8C7C8A-6DF2-4CB2-9E22-E154188C2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B5C532-D167-4CA7-AB0A-F3E066FC0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" y="711"/>
              <a:ext cx="121" cy="7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85F26B-6FC7-4730-B4B6-FFC9CD598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1050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A022121E-034A-4DEA-836D-D0FF765D14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52" y="711"/>
              <a:ext cx="1" cy="7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2E67D850-30FE-448C-A629-201B532A2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1050"/>
              <a:ext cx="2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04B02E-7E83-403D-B2C8-FA318AEBC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B8AB28-8F01-4DE7-9AEF-1B347F317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B97889-5A28-45A2-B004-09FC6B3F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EB4204-5406-48C6-B8BE-8B5112603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212068C0-CDF5-43A4-98E6-BEC5E353B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7" y="1177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5B92D6FF-8756-4F11-9172-0C109ACBE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8" y="892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1BF86C4-463E-4F09-83CD-A687ECAEEB5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6" y="848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0C657E-41CC-446E-94AF-BA6FE4AE63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500" y="1135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E4D95E7-0939-4316-8EBE-5105DD15647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96" y="1007"/>
              <a:ext cx="300" cy="124"/>
              <a:chOff x="1413" y="2649"/>
              <a:chExt cx="300" cy="124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902C1EF-F92F-4094-A6C6-B3B01AFF9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2649"/>
                <a:ext cx="259" cy="98"/>
              </a:xfrm>
              <a:custGeom>
                <a:avLst/>
                <a:gdLst>
                  <a:gd name="T0" fmla="*/ 60 w 518"/>
                  <a:gd name="T1" fmla="*/ 25 h 196"/>
                  <a:gd name="T2" fmla="*/ 65 w 518"/>
                  <a:gd name="T3" fmla="*/ 20 h 196"/>
                  <a:gd name="T4" fmla="*/ 60 w 518"/>
                  <a:gd name="T5" fmla="*/ 16 h 196"/>
                  <a:gd name="T6" fmla="*/ 56 w 518"/>
                  <a:gd name="T7" fmla="*/ 13 h 196"/>
                  <a:gd name="T8" fmla="*/ 51 w 518"/>
                  <a:gd name="T9" fmla="*/ 9 h 196"/>
                  <a:gd name="T10" fmla="*/ 50 w 518"/>
                  <a:gd name="T11" fmla="*/ 9 h 196"/>
                  <a:gd name="T12" fmla="*/ 46 w 518"/>
                  <a:gd name="T13" fmla="*/ 6 h 196"/>
                  <a:gd name="T14" fmla="*/ 41 w 518"/>
                  <a:gd name="T15" fmla="*/ 3 h 196"/>
                  <a:gd name="T16" fmla="*/ 39 w 518"/>
                  <a:gd name="T17" fmla="*/ 3 h 196"/>
                  <a:gd name="T18" fmla="*/ 37 w 518"/>
                  <a:gd name="T19" fmla="*/ 2 h 196"/>
                  <a:gd name="T20" fmla="*/ 34 w 518"/>
                  <a:gd name="T21" fmla="*/ 1 h 196"/>
                  <a:gd name="T22" fmla="*/ 33 w 518"/>
                  <a:gd name="T23" fmla="*/ 1 h 196"/>
                  <a:gd name="T24" fmla="*/ 31 w 518"/>
                  <a:gd name="T25" fmla="*/ 1 h 196"/>
                  <a:gd name="T26" fmla="*/ 28 w 518"/>
                  <a:gd name="T27" fmla="*/ 0 h 196"/>
                  <a:gd name="T28" fmla="*/ 26 w 518"/>
                  <a:gd name="T29" fmla="*/ 1 h 196"/>
                  <a:gd name="T30" fmla="*/ 23 w 518"/>
                  <a:gd name="T31" fmla="*/ 1 h 196"/>
                  <a:gd name="T32" fmla="*/ 22 w 518"/>
                  <a:gd name="T33" fmla="*/ 2 h 196"/>
                  <a:gd name="T34" fmla="*/ 19 w 518"/>
                  <a:gd name="T35" fmla="*/ 3 h 196"/>
                  <a:gd name="T36" fmla="*/ 16 w 518"/>
                  <a:gd name="T37" fmla="*/ 4 h 196"/>
                  <a:gd name="T38" fmla="*/ 13 w 518"/>
                  <a:gd name="T39" fmla="*/ 6 h 196"/>
                  <a:gd name="T40" fmla="*/ 12 w 518"/>
                  <a:gd name="T41" fmla="*/ 6 h 196"/>
                  <a:gd name="T42" fmla="*/ 9 w 518"/>
                  <a:gd name="T43" fmla="*/ 8 h 196"/>
                  <a:gd name="T44" fmla="*/ 6 w 518"/>
                  <a:gd name="T45" fmla="*/ 11 h 196"/>
                  <a:gd name="T46" fmla="*/ 3 w 518"/>
                  <a:gd name="T47" fmla="*/ 13 h 196"/>
                  <a:gd name="T48" fmla="*/ 0 w 518"/>
                  <a:gd name="T49" fmla="*/ 16 h 196"/>
                  <a:gd name="T50" fmla="*/ 5 w 518"/>
                  <a:gd name="T51" fmla="*/ 21 h 196"/>
                  <a:gd name="T52" fmla="*/ 8 w 518"/>
                  <a:gd name="T53" fmla="*/ 18 h 196"/>
                  <a:gd name="T54" fmla="*/ 11 w 518"/>
                  <a:gd name="T55" fmla="*/ 15 h 196"/>
                  <a:gd name="T56" fmla="*/ 14 w 518"/>
                  <a:gd name="T57" fmla="*/ 13 h 196"/>
                  <a:gd name="T58" fmla="*/ 17 w 518"/>
                  <a:gd name="T59" fmla="*/ 11 h 196"/>
                  <a:gd name="T60" fmla="*/ 14 w 518"/>
                  <a:gd name="T61" fmla="*/ 9 h 196"/>
                  <a:gd name="T62" fmla="*/ 16 w 518"/>
                  <a:gd name="T63" fmla="*/ 12 h 196"/>
                  <a:gd name="T64" fmla="*/ 19 w 518"/>
                  <a:gd name="T65" fmla="*/ 10 h 196"/>
                  <a:gd name="T66" fmla="*/ 22 w 518"/>
                  <a:gd name="T67" fmla="*/ 9 h 196"/>
                  <a:gd name="T68" fmla="*/ 24 w 518"/>
                  <a:gd name="T69" fmla="*/ 8 h 196"/>
                  <a:gd name="T70" fmla="*/ 23 w 518"/>
                  <a:gd name="T71" fmla="*/ 5 h 196"/>
                  <a:gd name="T72" fmla="*/ 23 w 518"/>
                  <a:gd name="T73" fmla="*/ 8 h 196"/>
                  <a:gd name="T74" fmla="*/ 27 w 518"/>
                  <a:gd name="T75" fmla="*/ 7 h 196"/>
                  <a:gd name="T76" fmla="*/ 28 w 518"/>
                  <a:gd name="T77" fmla="*/ 7 h 196"/>
                  <a:gd name="T78" fmla="*/ 31 w 518"/>
                  <a:gd name="T79" fmla="*/ 7 h 196"/>
                  <a:gd name="T80" fmla="*/ 33 w 518"/>
                  <a:gd name="T81" fmla="*/ 7 h 196"/>
                  <a:gd name="T82" fmla="*/ 33 w 518"/>
                  <a:gd name="T83" fmla="*/ 4 h 196"/>
                  <a:gd name="T84" fmla="*/ 32 w 518"/>
                  <a:gd name="T85" fmla="*/ 7 h 196"/>
                  <a:gd name="T86" fmla="*/ 34 w 518"/>
                  <a:gd name="T87" fmla="*/ 8 h 196"/>
                  <a:gd name="T88" fmla="*/ 36 w 518"/>
                  <a:gd name="T89" fmla="*/ 9 h 196"/>
                  <a:gd name="T90" fmla="*/ 38 w 518"/>
                  <a:gd name="T91" fmla="*/ 10 h 196"/>
                  <a:gd name="T92" fmla="*/ 43 w 518"/>
                  <a:gd name="T93" fmla="*/ 12 h 196"/>
                  <a:gd name="T94" fmla="*/ 48 w 518"/>
                  <a:gd name="T95" fmla="*/ 15 h 196"/>
                  <a:gd name="T96" fmla="*/ 49 w 518"/>
                  <a:gd name="T97" fmla="*/ 12 h 196"/>
                  <a:gd name="T98" fmla="*/ 46 w 518"/>
                  <a:gd name="T99" fmla="*/ 14 h 196"/>
                  <a:gd name="T100" fmla="*/ 51 w 518"/>
                  <a:gd name="T101" fmla="*/ 18 h 196"/>
                  <a:gd name="T102" fmla="*/ 56 w 518"/>
                  <a:gd name="T103" fmla="*/ 21 h 196"/>
                  <a:gd name="T104" fmla="*/ 60 w 518"/>
                  <a:gd name="T105" fmla="*/ 25 h 19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18"/>
                  <a:gd name="T160" fmla="*/ 0 h 196"/>
                  <a:gd name="T161" fmla="*/ 518 w 518"/>
                  <a:gd name="T162" fmla="*/ 196 h 19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18" h="196">
                    <a:moveTo>
                      <a:pt x="483" y="196"/>
                    </a:moveTo>
                    <a:lnTo>
                      <a:pt x="518" y="154"/>
                    </a:lnTo>
                    <a:lnTo>
                      <a:pt x="483" y="126"/>
                    </a:lnTo>
                    <a:lnTo>
                      <a:pt x="447" y="97"/>
                    </a:lnTo>
                    <a:lnTo>
                      <a:pt x="410" y="72"/>
                    </a:lnTo>
                    <a:lnTo>
                      <a:pt x="401" y="66"/>
                    </a:lnTo>
                    <a:lnTo>
                      <a:pt x="365" y="43"/>
                    </a:lnTo>
                    <a:lnTo>
                      <a:pt x="329" y="25"/>
                    </a:lnTo>
                    <a:lnTo>
                      <a:pt x="310" y="17"/>
                    </a:lnTo>
                    <a:lnTo>
                      <a:pt x="292" y="11"/>
                    </a:lnTo>
                    <a:lnTo>
                      <a:pt x="274" y="6"/>
                    </a:lnTo>
                    <a:lnTo>
                      <a:pt x="263" y="3"/>
                    </a:lnTo>
                    <a:lnTo>
                      <a:pt x="245" y="2"/>
                    </a:lnTo>
                    <a:lnTo>
                      <a:pt x="227" y="0"/>
                    </a:lnTo>
                    <a:lnTo>
                      <a:pt x="206" y="3"/>
                    </a:lnTo>
                    <a:lnTo>
                      <a:pt x="185" y="6"/>
                    </a:lnTo>
                    <a:lnTo>
                      <a:pt x="174" y="9"/>
                    </a:lnTo>
                    <a:lnTo>
                      <a:pt x="151" y="17"/>
                    </a:lnTo>
                    <a:lnTo>
                      <a:pt x="127" y="28"/>
                    </a:lnTo>
                    <a:lnTo>
                      <a:pt x="103" y="41"/>
                    </a:lnTo>
                    <a:lnTo>
                      <a:pt x="94" y="47"/>
                    </a:lnTo>
                    <a:lnTo>
                      <a:pt x="69" y="64"/>
                    </a:lnTo>
                    <a:lnTo>
                      <a:pt x="47" y="82"/>
                    </a:lnTo>
                    <a:lnTo>
                      <a:pt x="22" y="102"/>
                    </a:lnTo>
                    <a:lnTo>
                      <a:pt x="0" y="125"/>
                    </a:lnTo>
                    <a:lnTo>
                      <a:pt x="38" y="164"/>
                    </a:lnTo>
                    <a:lnTo>
                      <a:pt x="62" y="141"/>
                    </a:lnTo>
                    <a:lnTo>
                      <a:pt x="86" y="122"/>
                    </a:lnTo>
                    <a:lnTo>
                      <a:pt x="109" y="103"/>
                    </a:lnTo>
                    <a:lnTo>
                      <a:pt x="133" y="87"/>
                    </a:lnTo>
                    <a:lnTo>
                      <a:pt x="113" y="67"/>
                    </a:lnTo>
                    <a:lnTo>
                      <a:pt x="124" y="91"/>
                    </a:lnTo>
                    <a:lnTo>
                      <a:pt x="148" y="78"/>
                    </a:lnTo>
                    <a:lnTo>
                      <a:pt x="172" y="67"/>
                    </a:lnTo>
                    <a:lnTo>
                      <a:pt x="195" y="60"/>
                    </a:lnTo>
                    <a:lnTo>
                      <a:pt x="185" y="34"/>
                    </a:lnTo>
                    <a:lnTo>
                      <a:pt x="185" y="61"/>
                    </a:lnTo>
                    <a:lnTo>
                      <a:pt x="212" y="56"/>
                    </a:lnTo>
                    <a:lnTo>
                      <a:pt x="227" y="55"/>
                    </a:lnTo>
                    <a:lnTo>
                      <a:pt x="245" y="56"/>
                    </a:lnTo>
                    <a:lnTo>
                      <a:pt x="263" y="58"/>
                    </a:lnTo>
                    <a:lnTo>
                      <a:pt x="263" y="31"/>
                    </a:lnTo>
                    <a:lnTo>
                      <a:pt x="253" y="56"/>
                    </a:lnTo>
                    <a:lnTo>
                      <a:pt x="271" y="61"/>
                    </a:lnTo>
                    <a:lnTo>
                      <a:pt x="289" y="67"/>
                    </a:lnTo>
                    <a:lnTo>
                      <a:pt x="307" y="75"/>
                    </a:lnTo>
                    <a:lnTo>
                      <a:pt x="344" y="93"/>
                    </a:lnTo>
                    <a:lnTo>
                      <a:pt x="380" y="116"/>
                    </a:lnTo>
                    <a:lnTo>
                      <a:pt x="391" y="91"/>
                    </a:lnTo>
                    <a:lnTo>
                      <a:pt x="371" y="111"/>
                    </a:lnTo>
                    <a:lnTo>
                      <a:pt x="407" y="137"/>
                    </a:lnTo>
                    <a:lnTo>
                      <a:pt x="444" y="166"/>
                    </a:lnTo>
                    <a:lnTo>
                      <a:pt x="483" y="196"/>
                    </a:lnTo>
                    <a:close/>
                  </a:path>
                </a:pathLst>
              </a:custGeom>
              <a:solidFill>
                <a:srgbClr val="FF6600"/>
              </a:solidFill>
              <a:ln w="28575" cmpd="sng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A19C05B-CA8D-45E7-9859-2A4CFF5EB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3" y="2661"/>
                <a:ext cx="111" cy="112"/>
              </a:xfrm>
              <a:custGeom>
                <a:avLst/>
                <a:gdLst>
                  <a:gd name="T0" fmla="*/ 9 w 221"/>
                  <a:gd name="T1" fmla="*/ 0 h 223"/>
                  <a:gd name="T2" fmla="*/ 0 w 221"/>
                  <a:gd name="T3" fmla="*/ 28 h 223"/>
                  <a:gd name="T4" fmla="*/ 28 w 221"/>
                  <a:gd name="T5" fmla="*/ 19 h 223"/>
                  <a:gd name="T6" fmla="*/ 13 w 221"/>
                  <a:gd name="T7" fmla="*/ 16 h 223"/>
                  <a:gd name="T8" fmla="*/ 9 w 221"/>
                  <a:gd name="T9" fmla="*/ 0 h 2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"/>
                  <a:gd name="T16" fmla="*/ 0 h 223"/>
                  <a:gd name="T17" fmla="*/ 221 w 221"/>
                  <a:gd name="T18" fmla="*/ 223 h 2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" h="223">
                    <a:moveTo>
                      <a:pt x="71" y="0"/>
                    </a:moveTo>
                    <a:lnTo>
                      <a:pt x="0" y="223"/>
                    </a:lnTo>
                    <a:lnTo>
                      <a:pt x="221" y="147"/>
                    </a:lnTo>
                    <a:lnTo>
                      <a:pt x="100" y="12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6600"/>
              </a:solidFill>
              <a:ln w="28575" cmpd="sng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</p:grpSp>
      <p:sp>
        <p:nvSpPr>
          <p:cNvPr id="24" name="Line 24">
            <a:extLst>
              <a:ext uri="{FF2B5EF4-FFF2-40B4-BE49-F238E27FC236}">
                <a16:creationId xmlns:a16="http://schemas.microsoft.com/office/drawing/2014/main" id="{34785F7E-E88D-474D-9FFA-30C66C1E2E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5025" y="4083596"/>
            <a:ext cx="1217613" cy="0"/>
          </a:xfrm>
          <a:prstGeom prst="line">
            <a:avLst/>
          </a:prstGeom>
          <a:noFill/>
          <a:ln w="28575">
            <a:solidFill>
              <a:srgbClr val="EA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C5233CEA-34BD-40D1-9353-C581B72056F1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610225" y="4388396"/>
            <a:ext cx="609600" cy="0"/>
          </a:xfrm>
          <a:prstGeom prst="line">
            <a:avLst/>
          </a:prstGeom>
          <a:noFill/>
          <a:ln w="28575">
            <a:solidFill>
              <a:srgbClr val="EA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D4B78543-5F99-476D-B45B-03B75179F214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6827838" y="4388396"/>
            <a:ext cx="609600" cy="0"/>
          </a:xfrm>
          <a:prstGeom prst="line">
            <a:avLst/>
          </a:prstGeom>
          <a:noFill/>
          <a:ln w="28575">
            <a:solidFill>
              <a:srgbClr val="EA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8AF60C5B-C5F7-4A28-9C07-C4A423DA92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2638" y="4693196"/>
            <a:ext cx="1550987" cy="0"/>
          </a:xfrm>
          <a:prstGeom prst="line">
            <a:avLst/>
          </a:prstGeom>
          <a:noFill/>
          <a:ln w="28575">
            <a:solidFill>
              <a:srgbClr val="EA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82DAB101-4CD1-4A1D-90D7-F1613A008A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6613" y="4280446"/>
            <a:ext cx="1219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25CFF0DF-697D-432E-8788-42BEAB361344}"/>
              </a:ext>
            </a:extLst>
          </p:cNvPr>
          <p:cNvGrpSpPr>
            <a:grpSpLocks/>
          </p:cNvGrpSpPr>
          <p:nvPr/>
        </p:nvGrpSpPr>
        <p:grpSpPr bwMode="auto">
          <a:xfrm>
            <a:off x="6211888" y="4267746"/>
            <a:ext cx="690562" cy="419100"/>
            <a:chOff x="4486" y="3385"/>
            <a:chExt cx="299" cy="264"/>
          </a:xfrm>
        </p:grpSpPr>
        <p:sp>
          <p:nvSpPr>
            <p:cNvPr id="30" name="Text Box 30">
              <a:extLst>
                <a:ext uri="{FF2B5EF4-FFF2-40B4-BE49-F238E27FC236}">
                  <a16:creationId xmlns:a16="http://schemas.microsoft.com/office/drawing/2014/main" id="{2901EB34-06B1-4DF3-B2BA-B5509AB181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" y="3385"/>
              <a:ext cx="2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000" b="1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Symbol" panose="05050102010706020507" pitchFamily="18" charset="2"/>
                  <a:ea typeface="ＭＳ Ｐゴシック" pitchFamily="34" charset="-128"/>
                  <a:cs typeface="+mn-cs"/>
                </a:rPr>
                <a:t>~G</a:t>
              </a:r>
              <a:r>
                <a:rPr kumimoji="0" lang="en-US" alt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Symbol" panose="05050102010706020507" pitchFamily="18" charset="2"/>
                  <a:ea typeface="ＭＳ Ｐゴシック" pitchFamily="34" charset="-128"/>
                  <a:cs typeface="+mn-cs"/>
                </a:rPr>
                <a:t> </a:t>
              </a:r>
              <a:r>
                <a:rPr kumimoji="0" lang="en-US" altLang="it-IT" sz="2400" b="0" i="0" u="none" strike="noStrike" kern="1200" cap="none" spc="0" normalizeH="0" baseline="3000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-1</a:t>
              </a:r>
            </a:p>
          </p:txBody>
        </p:sp>
        <p:sp>
          <p:nvSpPr>
            <p:cNvPr id="31" name="Text Box 31">
              <a:extLst>
                <a:ext uri="{FF2B5EF4-FFF2-40B4-BE49-F238E27FC236}">
                  <a16:creationId xmlns:a16="http://schemas.microsoft.com/office/drawing/2014/main" id="{13A1FEDC-E2AD-4EEF-BE0D-0F917306F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3" y="3495"/>
              <a:ext cx="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79041CC-B104-4A6C-89F4-7844BB951E5A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3562896"/>
            <a:ext cx="4229099" cy="1768475"/>
            <a:chOff x="2826" y="2215"/>
            <a:chExt cx="2664" cy="1114"/>
          </a:xfrm>
        </p:grpSpPr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DF604F39-2ADF-4851-BD63-09781983A0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2927"/>
              <a:ext cx="558" cy="0"/>
            </a:xfrm>
            <a:prstGeom prst="line">
              <a:avLst/>
            </a:prstGeom>
            <a:noFill/>
            <a:ln w="28575">
              <a:solidFill>
                <a:srgbClr val="EA02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25796249-64BE-4352-8259-FCE40E670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3" y="2299"/>
              <a:ext cx="0" cy="7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4D617189-45A3-44CE-AEA5-9A6D4D51EB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3" y="3038"/>
              <a:ext cx="231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" name="Text Box 36">
              <a:extLst>
                <a:ext uri="{FF2B5EF4-FFF2-40B4-BE49-F238E27FC236}">
                  <a16:creationId xmlns:a16="http://schemas.microsoft.com/office/drawing/2014/main" id="{A2CDF4E5-901D-4810-B4C9-370A315C1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" y="246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0</a:t>
              </a:r>
            </a:p>
          </p:txBody>
        </p:sp>
        <p:sp>
          <p:nvSpPr>
            <p:cNvPr id="37" name="Text Box 37">
              <a:extLst>
                <a:ext uri="{FF2B5EF4-FFF2-40B4-BE49-F238E27FC236}">
                  <a16:creationId xmlns:a16="http://schemas.microsoft.com/office/drawing/2014/main" id="{9594DA88-3B2A-4C3A-BF3C-CF8FFF547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" y="2776"/>
              <a:ext cx="4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-</a:t>
              </a:r>
              <a:r>
                <a:rPr kumimoji="0" lang="en-US" altLang="it-IT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e</a:t>
              </a:r>
            </a:p>
          </p:txBody>
        </p:sp>
        <p:sp>
          <p:nvSpPr>
            <p:cNvPr id="38" name="Text Box 38">
              <a:extLst>
                <a:ext uri="{FF2B5EF4-FFF2-40B4-BE49-F238E27FC236}">
                  <a16:creationId xmlns:a16="http://schemas.microsoft.com/office/drawing/2014/main" id="{1BB9DC97-7E19-401F-8EA1-4CBEC2053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7" y="221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Q</a:t>
              </a:r>
            </a:p>
          </p:txBody>
        </p:sp>
        <p:sp>
          <p:nvSpPr>
            <p:cNvPr id="39" name="Text Box 39">
              <a:extLst>
                <a:ext uri="{FF2B5EF4-FFF2-40B4-BE49-F238E27FC236}">
                  <a16:creationId xmlns:a16="http://schemas.microsoft.com/office/drawing/2014/main" id="{6E16FCFC-2BEE-4A55-8DAD-605A6D37A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1" y="3098"/>
              <a:ext cx="3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time</a:t>
              </a:r>
              <a:endParaRPr kumimoji="0" lang="en-US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80D7319E-BBBC-468A-861C-EDEEB66AEC8F}"/>
              </a:ext>
            </a:extLst>
          </p:cNvPr>
          <p:cNvGrpSpPr>
            <a:grpSpLocks/>
          </p:cNvGrpSpPr>
          <p:nvPr/>
        </p:nvGrpSpPr>
        <p:grpSpPr bwMode="auto">
          <a:xfrm>
            <a:off x="7472363" y="2157958"/>
            <a:ext cx="1169987" cy="1158875"/>
            <a:chOff x="4707" y="1634"/>
            <a:chExt cx="737" cy="730"/>
          </a:xfrm>
        </p:grpSpPr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2A4FF386-EA35-4D3C-A979-74D6DC69F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26829C7C-2619-42A9-9EB0-977BD1ACF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9E1C7450-66A0-4D8B-817F-815863327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A1D35DB9-8B40-48BE-8808-E326E6745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8FA8D1E2-1845-4090-A831-A0BBFD456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" y="1634"/>
              <a:ext cx="121" cy="7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BCEA7AE8-FD78-4EBA-8065-994AFE1DA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1973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04DECF85-67CB-4622-878B-E3819B480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7" y="1634"/>
              <a:ext cx="1" cy="7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4DF398BC-3D41-4F8F-BBDB-98052DF5E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1973"/>
              <a:ext cx="2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" name="Rectangle 49">
              <a:extLst>
                <a:ext uri="{FF2B5EF4-FFF2-40B4-BE49-F238E27FC236}">
                  <a16:creationId xmlns:a16="http://schemas.microsoft.com/office/drawing/2014/main" id="{6DE85FED-DEA0-4BAE-816B-ED559547E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" name="Rectangle 50">
              <a:extLst>
                <a:ext uri="{FF2B5EF4-FFF2-40B4-BE49-F238E27FC236}">
                  <a16:creationId xmlns:a16="http://schemas.microsoft.com/office/drawing/2014/main" id="{1AA5D00E-4E6D-40D8-AFF0-18D3DEEA6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" name="Rectangle 51">
              <a:extLst>
                <a:ext uri="{FF2B5EF4-FFF2-40B4-BE49-F238E27FC236}">
                  <a16:creationId xmlns:a16="http://schemas.microsoft.com/office/drawing/2014/main" id="{E3A76B8A-F39A-4432-82AB-66911717F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" name="Rectangle 52">
              <a:extLst>
                <a:ext uri="{FF2B5EF4-FFF2-40B4-BE49-F238E27FC236}">
                  <a16:creationId xmlns:a16="http://schemas.microsoft.com/office/drawing/2014/main" id="{07BC4143-3274-4BE7-9816-D9AB668FF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CDD16528-EE8F-4854-AB0F-73AC9B9C1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2106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D365D2E3-692B-4D83-A5D9-FBBDCA0E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3" y="1821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87D414E3-E713-4248-890F-C2944F6858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5091" y="1777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1A26992B-2A85-4DE3-8C11-813C89FC6F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5095" y="2064"/>
              <a:ext cx="83" cy="83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" name="Line 57">
              <a:extLst>
                <a:ext uri="{FF2B5EF4-FFF2-40B4-BE49-F238E27FC236}">
                  <a16:creationId xmlns:a16="http://schemas.microsoft.com/office/drawing/2014/main" id="{1AAFB409-F5B8-4563-A6F3-5159415CFF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36" y="1969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58" name="Group 58">
            <a:extLst>
              <a:ext uri="{FF2B5EF4-FFF2-40B4-BE49-F238E27FC236}">
                <a16:creationId xmlns:a16="http://schemas.microsoft.com/office/drawing/2014/main" id="{431A49F1-6380-4A5F-9DA7-317A203A1D3F}"/>
              </a:ext>
            </a:extLst>
          </p:cNvPr>
          <p:cNvGrpSpPr>
            <a:grpSpLocks/>
          </p:cNvGrpSpPr>
          <p:nvPr/>
        </p:nvGrpSpPr>
        <p:grpSpPr bwMode="auto">
          <a:xfrm>
            <a:off x="-222251" y="3453358"/>
            <a:ext cx="4410076" cy="1920875"/>
            <a:chOff x="-140" y="2450"/>
            <a:chExt cx="2778" cy="1210"/>
          </a:xfrm>
        </p:grpSpPr>
        <p:sp>
          <p:nvSpPr>
            <p:cNvPr id="59" name="Line 59">
              <a:extLst>
                <a:ext uri="{FF2B5EF4-FFF2-40B4-BE49-F238E27FC236}">
                  <a16:creationId xmlns:a16="http://schemas.microsoft.com/office/drawing/2014/main" id="{DA7532A6-BE1C-4DD0-9C1B-D973CDA603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2" y="2606"/>
              <a:ext cx="0" cy="7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" name="Text Box 60">
              <a:extLst>
                <a:ext uri="{FF2B5EF4-FFF2-40B4-BE49-F238E27FC236}">
                  <a16:creationId xmlns:a16="http://schemas.microsoft.com/office/drawing/2014/main" id="{88615E75-A106-4B07-9E99-9E64C7DB1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" y="2769"/>
              <a:ext cx="1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0</a:t>
              </a:r>
            </a:p>
          </p:txBody>
        </p:sp>
        <p:sp>
          <p:nvSpPr>
            <p:cNvPr id="61" name="Text Box 61">
              <a:extLst>
                <a:ext uri="{FF2B5EF4-FFF2-40B4-BE49-F238E27FC236}">
                  <a16:creationId xmlns:a16="http://schemas.microsoft.com/office/drawing/2014/main" id="{963CFD90-2CA6-4862-9320-5B163A0DF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0" y="3097"/>
              <a:ext cx="4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-</a:t>
              </a:r>
              <a:r>
                <a:rPr kumimoji="0" lang="en-US" altLang="it-IT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e</a:t>
              </a:r>
            </a:p>
          </p:txBody>
        </p:sp>
        <p:sp>
          <p:nvSpPr>
            <p:cNvPr id="62" name="Text Box 62">
              <a:extLst>
                <a:ext uri="{FF2B5EF4-FFF2-40B4-BE49-F238E27FC236}">
                  <a16:creationId xmlns:a16="http://schemas.microsoft.com/office/drawing/2014/main" id="{DC85EB59-44A3-438B-93F9-F834FEC78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50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Q</a:t>
              </a:r>
            </a:p>
          </p:txBody>
        </p:sp>
        <p:sp>
          <p:nvSpPr>
            <p:cNvPr id="63" name="Line 63">
              <a:extLst>
                <a:ext uri="{FF2B5EF4-FFF2-40B4-BE49-F238E27FC236}">
                  <a16:creationId xmlns:a16="http://schemas.microsoft.com/office/drawing/2014/main" id="{C2FF409D-5D31-444C-8A47-CAC13877B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" y="3345"/>
              <a:ext cx="24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39084036-EC40-43BB-B768-72E74F29EA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" y="3250"/>
              <a:ext cx="2406" cy="0"/>
            </a:xfrm>
            <a:prstGeom prst="line">
              <a:avLst/>
            </a:prstGeom>
            <a:noFill/>
            <a:ln w="28575">
              <a:solidFill>
                <a:srgbClr val="EA02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" name="Text Box 65">
              <a:extLst>
                <a:ext uri="{FF2B5EF4-FFF2-40B4-BE49-F238E27FC236}">
                  <a16:creationId xmlns:a16="http://schemas.microsoft.com/office/drawing/2014/main" id="{C7184695-CFB5-4411-AC74-C4B558015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0" y="3429"/>
              <a:ext cx="3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time</a:t>
              </a:r>
              <a:endParaRPr kumimoji="0" lang="en-US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66" name="Group 67">
            <a:extLst>
              <a:ext uri="{FF2B5EF4-FFF2-40B4-BE49-F238E27FC236}">
                <a16:creationId xmlns:a16="http://schemas.microsoft.com/office/drawing/2014/main" id="{83BA5D13-904C-4796-96C6-B3E754EC2966}"/>
              </a:ext>
            </a:extLst>
          </p:cNvPr>
          <p:cNvGrpSpPr>
            <a:grpSpLocks/>
          </p:cNvGrpSpPr>
          <p:nvPr/>
        </p:nvGrpSpPr>
        <p:grpSpPr bwMode="auto">
          <a:xfrm>
            <a:off x="4689475" y="692696"/>
            <a:ext cx="1576388" cy="1347788"/>
            <a:chOff x="2954" y="610"/>
            <a:chExt cx="993" cy="849"/>
          </a:xfrm>
        </p:grpSpPr>
        <p:sp>
          <p:nvSpPr>
            <p:cNvPr id="67" name="Rectangle 68">
              <a:extLst>
                <a:ext uri="{FF2B5EF4-FFF2-40B4-BE49-F238E27FC236}">
                  <a16:creationId xmlns:a16="http://schemas.microsoft.com/office/drawing/2014/main" id="{0337C489-967A-4BBC-8A36-69A8E913D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9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" name="Rectangle 69">
              <a:extLst>
                <a:ext uri="{FF2B5EF4-FFF2-40B4-BE49-F238E27FC236}">
                  <a16:creationId xmlns:a16="http://schemas.microsoft.com/office/drawing/2014/main" id="{49D436B5-5429-4021-BF09-479D363D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9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" name="Rectangle 70">
              <a:extLst>
                <a:ext uri="{FF2B5EF4-FFF2-40B4-BE49-F238E27FC236}">
                  <a16:creationId xmlns:a16="http://schemas.microsoft.com/office/drawing/2014/main" id="{4270F6E5-79B3-4928-B96D-36123D7D2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9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" name="Rectangle 71">
              <a:extLst>
                <a:ext uri="{FF2B5EF4-FFF2-40B4-BE49-F238E27FC236}">
                  <a16:creationId xmlns:a16="http://schemas.microsoft.com/office/drawing/2014/main" id="{3283A771-5C6B-46E5-892B-56FC0B6B8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9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" name="Rectangle 72">
              <a:extLst>
                <a:ext uri="{FF2B5EF4-FFF2-40B4-BE49-F238E27FC236}">
                  <a16:creationId xmlns:a16="http://schemas.microsoft.com/office/drawing/2014/main" id="{6B7E8E74-7F90-4406-8D35-295FE9E97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" y="729"/>
              <a:ext cx="121" cy="7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" name="Rectangle 73">
              <a:extLst>
                <a:ext uri="{FF2B5EF4-FFF2-40B4-BE49-F238E27FC236}">
                  <a16:creationId xmlns:a16="http://schemas.microsoft.com/office/drawing/2014/main" id="{08DFA65A-2389-42CC-8010-172E36257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0" y="1068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" name="Line 74">
              <a:extLst>
                <a:ext uri="{FF2B5EF4-FFF2-40B4-BE49-F238E27FC236}">
                  <a16:creationId xmlns:a16="http://schemas.microsoft.com/office/drawing/2014/main" id="{B414C9A1-A72C-4280-9A06-158855AC4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0" y="729"/>
              <a:ext cx="1" cy="7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" name="Line 75">
              <a:extLst>
                <a:ext uri="{FF2B5EF4-FFF2-40B4-BE49-F238E27FC236}">
                  <a16:creationId xmlns:a16="http://schemas.microsoft.com/office/drawing/2014/main" id="{EB19A4FC-628C-45F4-9832-510535EDC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0" y="1068"/>
              <a:ext cx="2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" name="Rectangle 76">
              <a:extLst>
                <a:ext uri="{FF2B5EF4-FFF2-40B4-BE49-F238E27FC236}">
                  <a16:creationId xmlns:a16="http://schemas.microsoft.com/office/drawing/2014/main" id="{6D318360-F898-412D-B2BA-65D8613AF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89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" name="Rectangle 77">
              <a:extLst>
                <a:ext uri="{FF2B5EF4-FFF2-40B4-BE49-F238E27FC236}">
                  <a16:creationId xmlns:a16="http://schemas.microsoft.com/office/drawing/2014/main" id="{074256B3-A34F-45FD-B73F-1819D745B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89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" name="Rectangle 78">
              <a:extLst>
                <a:ext uri="{FF2B5EF4-FFF2-40B4-BE49-F238E27FC236}">
                  <a16:creationId xmlns:a16="http://schemas.microsoft.com/office/drawing/2014/main" id="{0595B1C3-C85E-4CD0-A001-299771DA0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89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" name="Rectangle 79">
              <a:extLst>
                <a:ext uri="{FF2B5EF4-FFF2-40B4-BE49-F238E27FC236}">
                  <a16:creationId xmlns:a16="http://schemas.microsoft.com/office/drawing/2014/main" id="{BC4355D0-809A-4DFA-9591-86470B05C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89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" name="Line 80">
              <a:extLst>
                <a:ext uri="{FF2B5EF4-FFF2-40B4-BE49-F238E27FC236}">
                  <a16:creationId xmlns:a16="http://schemas.microsoft.com/office/drawing/2014/main" id="{9057EC64-F64D-48F7-8A4E-21AEFEFB3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7" y="1195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" name="Line 81">
              <a:extLst>
                <a:ext uri="{FF2B5EF4-FFF2-40B4-BE49-F238E27FC236}">
                  <a16:creationId xmlns:a16="http://schemas.microsoft.com/office/drawing/2014/main" id="{3AA53C7B-54F8-4DDD-B7FC-B1339303C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8" y="910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" name="Oval 82">
              <a:extLst>
                <a:ext uri="{FF2B5EF4-FFF2-40B4-BE49-F238E27FC236}">
                  <a16:creationId xmlns:a16="http://schemas.microsoft.com/office/drawing/2014/main" id="{FA69B17D-2B5D-4407-876C-FF249BE1BF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596" y="866"/>
              <a:ext cx="83" cy="83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" name="Oval 83">
              <a:extLst>
                <a:ext uri="{FF2B5EF4-FFF2-40B4-BE49-F238E27FC236}">
                  <a16:creationId xmlns:a16="http://schemas.microsoft.com/office/drawing/2014/main" id="{68F8E226-9887-4964-B0B7-6705527753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600" y="1153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83" name="Group 84">
              <a:extLst>
                <a:ext uri="{FF2B5EF4-FFF2-40B4-BE49-F238E27FC236}">
                  <a16:creationId xmlns:a16="http://schemas.microsoft.com/office/drawing/2014/main" id="{600BB3BC-637F-4530-9B07-CAC37527DA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6" y="785"/>
              <a:ext cx="300" cy="124"/>
              <a:chOff x="1413" y="2649"/>
              <a:chExt cx="300" cy="124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7B6B25C-498E-429B-B903-8575598B2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2649"/>
                <a:ext cx="259" cy="98"/>
              </a:xfrm>
              <a:custGeom>
                <a:avLst/>
                <a:gdLst>
                  <a:gd name="T0" fmla="*/ 60 w 518"/>
                  <a:gd name="T1" fmla="*/ 25 h 196"/>
                  <a:gd name="T2" fmla="*/ 65 w 518"/>
                  <a:gd name="T3" fmla="*/ 20 h 196"/>
                  <a:gd name="T4" fmla="*/ 60 w 518"/>
                  <a:gd name="T5" fmla="*/ 16 h 196"/>
                  <a:gd name="T6" fmla="*/ 56 w 518"/>
                  <a:gd name="T7" fmla="*/ 13 h 196"/>
                  <a:gd name="T8" fmla="*/ 51 w 518"/>
                  <a:gd name="T9" fmla="*/ 9 h 196"/>
                  <a:gd name="T10" fmla="*/ 50 w 518"/>
                  <a:gd name="T11" fmla="*/ 9 h 196"/>
                  <a:gd name="T12" fmla="*/ 46 w 518"/>
                  <a:gd name="T13" fmla="*/ 6 h 196"/>
                  <a:gd name="T14" fmla="*/ 41 w 518"/>
                  <a:gd name="T15" fmla="*/ 3 h 196"/>
                  <a:gd name="T16" fmla="*/ 39 w 518"/>
                  <a:gd name="T17" fmla="*/ 3 h 196"/>
                  <a:gd name="T18" fmla="*/ 37 w 518"/>
                  <a:gd name="T19" fmla="*/ 2 h 196"/>
                  <a:gd name="T20" fmla="*/ 34 w 518"/>
                  <a:gd name="T21" fmla="*/ 1 h 196"/>
                  <a:gd name="T22" fmla="*/ 33 w 518"/>
                  <a:gd name="T23" fmla="*/ 1 h 196"/>
                  <a:gd name="T24" fmla="*/ 31 w 518"/>
                  <a:gd name="T25" fmla="*/ 1 h 196"/>
                  <a:gd name="T26" fmla="*/ 28 w 518"/>
                  <a:gd name="T27" fmla="*/ 0 h 196"/>
                  <a:gd name="T28" fmla="*/ 26 w 518"/>
                  <a:gd name="T29" fmla="*/ 1 h 196"/>
                  <a:gd name="T30" fmla="*/ 23 w 518"/>
                  <a:gd name="T31" fmla="*/ 1 h 196"/>
                  <a:gd name="T32" fmla="*/ 22 w 518"/>
                  <a:gd name="T33" fmla="*/ 2 h 196"/>
                  <a:gd name="T34" fmla="*/ 19 w 518"/>
                  <a:gd name="T35" fmla="*/ 3 h 196"/>
                  <a:gd name="T36" fmla="*/ 16 w 518"/>
                  <a:gd name="T37" fmla="*/ 4 h 196"/>
                  <a:gd name="T38" fmla="*/ 13 w 518"/>
                  <a:gd name="T39" fmla="*/ 6 h 196"/>
                  <a:gd name="T40" fmla="*/ 12 w 518"/>
                  <a:gd name="T41" fmla="*/ 6 h 196"/>
                  <a:gd name="T42" fmla="*/ 9 w 518"/>
                  <a:gd name="T43" fmla="*/ 8 h 196"/>
                  <a:gd name="T44" fmla="*/ 6 w 518"/>
                  <a:gd name="T45" fmla="*/ 11 h 196"/>
                  <a:gd name="T46" fmla="*/ 3 w 518"/>
                  <a:gd name="T47" fmla="*/ 13 h 196"/>
                  <a:gd name="T48" fmla="*/ 0 w 518"/>
                  <a:gd name="T49" fmla="*/ 16 h 196"/>
                  <a:gd name="T50" fmla="*/ 5 w 518"/>
                  <a:gd name="T51" fmla="*/ 21 h 196"/>
                  <a:gd name="T52" fmla="*/ 8 w 518"/>
                  <a:gd name="T53" fmla="*/ 18 h 196"/>
                  <a:gd name="T54" fmla="*/ 11 w 518"/>
                  <a:gd name="T55" fmla="*/ 15 h 196"/>
                  <a:gd name="T56" fmla="*/ 14 w 518"/>
                  <a:gd name="T57" fmla="*/ 13 h 196"/>
                  <a:gd name="T58" fmla="*/ 17 w 518"/>
                  <a:gd name="T59" fmla="*/ 11 h 196"/>
                  <a:gd name="T60" fmla="*/ 14 w 518"/>
                  <a:gd name="T61" fmla="*/ 9 h 196"/>
                  <a:gd name="T62" fmla="*/ 16 w 518"/>
                  <a:gd name="T63" fmla="*/ 12 h 196"/>
                  <a:gd name="T64" fmla="*/ 19 w 518"/>
                  <a:gd name="T65" fmla="*/ 10 h 196"/>
                  <a:gd name="T66" fmla="*/ 22 w 518"/>
                  <a:gd name="T67" fmla="*/ 9 h 196"/>
                  <a:gd name="T68" fmla="*/ 24 w 518"/>
                  <a:gd name="T69" fmla="*/ 8 h 196"/>
                  <a:gd name="T70" fmla="*/ 23 w 518"/>
                  <a:gd name="T71" fmla="*/ 5 h 196"/>
                  <a:gd name="T72" fmla="*/ 23 w 518"/>
                  <a:gd name="T73" fmla="*/ 8 h 196"/>
                  <a:gd name="T74" fmla="*/ 27 w 518"/>
                  <a:gd name="T75" fmla="*/ 7 h 196"/>
                  <a:gd name="T76" fmla="*/ 28 w 518"/>
                  <a:gd name="T77" fmla="*/ 7 h 196"/>
                  <a:gd name="T78" fmla="*/ 31 w 518"/>
                  <a:gd name="T79" fmla="*/ 7 h 196"/>
                  <a:gd name="T80" fmla="*/ 33 w 518"/>
                  <a:gd name="T81" fmla="*/ 7 h 196"/>
                  <a:gd name="T82" fmla="*/ 33 w 518"/>
                  <a:gd name="T83" fmla="*/ 4 h 196"/>
                  <a:gd name="T84" fmla="*/ 32 w 518"/>
                  <a:gd name="T85" fmla="*/ 7 h 196"/>
                  <a:gd name="T86" fmla="*/ 34 w 518"/>
                  <a:gd name="T87" fmla="*/ 8 h 196"/>
                  <a:gd name="T88" fmla="*/ 36 w 518"/>
                  <a:gd name="T89" fmla="*/ 9 h 196"/>
                  <a:gd name="T90" fmla="*/ 38 w 518"/>
                  <a:gd name="T91" fmla="*/ 10 h 196"/>
                  <a:gd name="T92" fmla="*/ 43 w 518"/>
                  <a:gd name="T93" fmla="*/ 12 h 196"/>
                  <a:gd name="T94" fmla="*/ 48 w 518"/>
                  <a:gd name="T95" fmla="*/ 15 h 196"/>
                  <a:gd name="T96" fmla="*/ 49 w 518"/>
                  <a:gd name="T97" fmla="*/ 12 h 196"/>
                  <a:gd name="T98" fmla="*/ 46 w 518"/>
                  <a:gd name="T99" fmla="*/ 14 h 196"/>
                  <a:gd name="T100" fmla="*/ 51 w 518"/>
                  <a:gd name="T101" fmla="*/ 18 h 196"/>
                  <a:gd name="T102" fmla="*/ 56 w 518"/>
                  <a:gd name="T103" fmla="*/ 21 h 196"/>
                  <a:gd name="T104" fmla="*/ 60 w 518"/>
                  <a:gd name="T105" fmla="*/ 25 h 19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18"/>
                  <a:gd name="T160" fmla="*/ 0 h 196"/>
                  <a:gd name="T161" fmla="*/ 518 w 518"/>
                  <a:gd name="T162" fmla="*/ 196 h 19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18" h="196">
                    <a:moveTo>
                      <a:pt x="483" y="196"/>
                    </a:moveTo>
                    <a:lnTo>
                      <a:pt x="518" y="154"/>
                    </a:lnTo>
                    <a:lnTo>
                      <a:pt x="483" y="126"/>
                    </a:lnTo>
                    <a:lnTo>
                      <a:pt x="447" y="97"/>
                    </a:lnTo>
                    <a:lnTo>
                      <a:pt x="410" y="72"/>
                    </a:lnTo>
                    <a:lnTo>
                      <a:pt x="401" y="66"/>
                    </a:lnTo>
                    <a:lnTo>
                      <a:pt x="365" y="43"/>
                    </a:lnTo>
                    <a:lnTo>
                      <a:pt x="329" y="25"/>
                    </a:lnTo>
                    <a:lnTo>
                      <a:pt x="310" y="17"/>
                    </a:lnTo>
                    <a:lnTo>
                      <a:pt x="292" y="11"/>
                    </a:lnTo>
                    <a:lnTo>
                      <a:pt x="274" y="6"/>
                    </a:lnTo>
                    <a:lnTo>
                      <a:pt x="263" y="3"/>
                    </a:lnTo>
                    <a:lnTo>
                      <a:pt x="245" y="2"/>
                    </a:lnTo>
                    <a:lnTo>
                      <a:pt x="227" y="0"/>
                    </a:lnTo>
                    <a:lnTo>
                      <a:pt x="206" y="3"/>
                    </a:lnTo>
                    <a:lnTo>
                      <a:pt x="185" y="6"/>
                    </a:lnTo>
                    <a:lnTo>
                      <a:pt x="174" y="9"/>
                    </a:lnTo>
                    <a:lnTo>
                      <a:pt x="151" y="17"/>
                    </a:lnTo>
                    <a:lnTo>
                      <a:pt x="127" y="28"/>
                    </a:lnTo>
                    <a:lnTo>
                      <a:pt x="103" y="41"/>
                    </a:lnTo>
                    <a:lnTo>
                      <a:pt x="94" y="47"/>
                    </a:lnTo>
                    <a:lnTo>
                      <a:pt x="69" y="64"/>
                    </a:lnTo>
                    <a:lnTo>
                      <a:pt x="47" y="82"/>
                    </a:lnTo>
                    <a:lnTo>
                      <a:pt x="22" y="102"/>
                    </a:lnTo>
                    <a:lnTo>
                      <a:pt x="0" y="125"/>
                    </a:lnTo>
                    <a:lnTo>
                      <a:pt x="38" y="164"/>
                    </a:lnTo>
                    <a:lnTo>
                      <a:pt x="62" y="141"/>
                    </a:lnTo>
                    <a:lnTo>
                      <a:pt x="86" y="122"/>
                    </a:lnTo>
                    <a:lnTo>
                      <a:pt x="109" y="103"/>
                    </a:lnTo>
                    <a:lnTo>
                      <a:pt x="133" y="87"/>
                    </a:lnTo>
                    <a:lnTo>
                      <a:pt x="113" y="67"/>
                    </a:lnTo>
                    <a:lnTo>
                      <a:pt x="124" y="91"/>
                    </a:lnTo>
                    <a:lnTo>
                      <a:pt x="148" y="78"/>
                    </a:lnTo>
                    <a:lnTo>
                      <a:pt x="172" y="67"/>
                    </a:lnTo>
                    <a:lnTo>
                      <a:pt x="195" y="60"/>
                    </a:lnTo>
                    <a:lnTo>
                      <a:pt x="185" y="34"/>
                    </a:lnTo>
                    <a:lnTo>
                      <a:pt x="185" y="61"/>
                    </a:lnTo>
                    <a:lnTo>
                      <a:pt x="212" y="56"/>
                    </a:lnTo>
                    <a:lnTo>
                      <a:pt x="227" y="55"/>
                    </a:lnTo>
                    <a:lnTo>
                      <a:pt x="245" y="56"/>
                    </a:lnTo>
                    <a:lnTo>
                      <a:pt x="263" y="58"/>
                    </a:lnTo>
                    <a:lnTo>
                      <a:pt x="263" y="31"/>
                    </a:lnTo>
                    <a:lnTo>
                      <a:pt x="253" y="56"/>
                    </a:lnTo>
                    <a:lnTo>
                      <a:pt x="271" y="61"/>
                    </a:lnTo>
                    <a:lnTo>
                      <a:pt x="289" y="67"/>
                    </a:lnTo>
                    <a:lnTo>
                      <a:pt x="307" y="75"/>
                    </a:lnTo>
                    <a:lnTo>
                      <a:pt x="344" y="93"/>
                    </a:lnTo>
                    <a:lnTo>
                      <a:pt x="380" y="116"/>
                    </a:lnTo>
                    <a:lnTo>
                      <a:pt x="391" y="91"/>
                    </a:lnTo>
                    <a:lnTo>
                      <a:pt x="371" y="111"/>
                    </a:lnTo>
                    <a:lnTo>
                      <a:pt x="407" y="137"/>
                    </a:lnTo>
                    <a:lnTo>
                      <a:pt x="444" y="166"/>
                    </a:lnTo>
                    <a:lnTo>
                      <a:pt x="483" y="196"/>
                    </a:lnTo>
                    <a:close/>
                  </a:path>
                </a:pathLst>
              </a:custGeom>
              <a:solidFill>
                <a:srgbClr val="FF6600"/>
              </a:solidFill>
              <a:ln w="28575" cmpd="sng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1E0A7C51-F5F8-4C82-B418-BECE89669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3" y="2661"/>
                <a:ext cx="111" cy="112"/>
              </a:xfrm>
              <a:custGeom>
                <a:avLst/>
                <a:gdLst>
                  <a:gd name="T0" fmla="*/ 9 w 221"/>
                  <a:gd name="T1" fmla="*/ 0 h 223"/>
                  <a:gd name="T2" fmla="*/ 0 w 221"/>
                  <a:gd name="T3" fmla="*/ 28 h 223"/>
                  <a:gd name="T4" fmla="*/ 28 w 221"/>
                  <a:gd name="T5" fmla="*/ 19 h 223"/>
                  <a:gd name="T6" fmla="*/ 13 w 221"/>
                  <a:gd name="T7" fmla="*/ 16 h 223"/>
                  <a:gd name="T8" fmla="*/ 9 w 221"/>
                  <a:gd name="T9" fmla="*/ 0 h 2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"/>
                  <a:gd name="T16" fmla="*/ 0 h 223"/>
                  <a:gd name="T17" fmla="*/ 221 w 221"/>
                  <a:gd name="T18" fmla="*/ 223 h 2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" h="223">
                    <a:moveTo>
                      <a:pt x="71" y="0"/>
                    </a:moveTo>
                    <a:lnTo>
                      <a:pt x="0" y="223"/>
                    </a:lnTo>
                    <a:lnTo>
                      <a:pt x="221" y="147"/>
                    </a:lnTo>
                    <a:lnTo>
                      <a:pt x="100" y="12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6600"/>
              </a:solidFill>
              <a:ln w="28575" cmpd="sng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84" name="Line 87">
              <a:extLst>
                <a:ext uri="{FF2B5EF4-FFF2-40B4-BE49-F238E27FC236}">
                  <a16:creationId xmlns:a16="http://schemas.microsoft.com/office/drawing/2014/main" id="{C2B765DE-8538-468D-9B07-286DF9A1D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7" y="813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5" name="Text Box 88">
              <a:extLst>
                <a:ext uri="{FF2B5EF4-FFF2-40B4-BE49-F238E27FC236}">
                  <a16:creationId xmlns:a16="http://schemas.microsoft.com/office/drawing/2014/main" id="{56FDF0F1-238C-4CD0-A82B-8BF03E8BD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4" y="610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88" name="Group 93">
            <a:extLst>
              <a:ext uri="{FF2B5EF4-FFF2-40B4-BE49-F238E27FC236}">
                <a16:creationId xmlns:a16="http://schemas.microsoft.com/office/drawing/2014/main" id="{4EF996E3-7854-4DE2-AF75-5635A5105211}"/>
              </a:ext>
            </a:extLst>
          </p:cNvPr>
          <p:cNvGrpSpPr>
            <a:grpSpLocks/>
          </p:cNvGrpSpPr>
          <p:nvPr/>
        </p:nvGrpSpPr>
        <p:grpSpPr bwMode="auto">
          <a:xfrm>
            <a:off x="1449388" y="1454696"/>
            <a:ext cx="1143000" cy="1441450"/>
            <a:chOff x="922" y="1465"/>
            <a:chExt cx="720" cy="908"/>
          </a:xfrm>
        </p:grpSpPr>
        <p:sp>
          <p:nvSpPr>
            <p:cNvPr id="89" name="Rectangle 94">
              <a:extLst>
                <a:ext uri="{FF2B5EF4-FFF2-40B4-BE49-F238E27FC236}">
                  <a16:creationId xmlns:a16="http://schemas.microsoft.com/office/drawing/2014/main" id="{CC342F89-0F0A-4397-9AB2-2251F35D6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" y="1982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0" name="Line 95">
              <a:extLst>
                <a:ext uri="{FF2B5EF4-FFF2-40B4-BE49-F238E27FC236}">
                  <a16:creationId xmlns:a16="http://schemas.microsoft.com/office/drawing/2014/main" id="{11AA51B0-D5EB-4665-82DE-2BAAB57431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7" y="2116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91" name="Group 96">
              <a:extLst>
                <a:ext uri="{FF2B5EF4-FFF2-40B4-BE49-F238E27FC236}">
                  <a16:creationId xmlns:a16="http://schemas.microsoft.com/office/drawing/2014/main" id="{17342EAA-7898-450D-93F3-40659F1E0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2" y="1643"/>
              <a:ext cx="720" cy="730"/>
              <a:chOff x="384" y="732"/>
              <a:chExt cx="720" cy="730"/>
            </a:xfrm>
          </p:grpSpPr>
          <p:sp>
            <p:nvSpPr>
              <p:cNvPr id="99" name="Rectangle 97">
                <a:extLst>
                  <a:ext uri="{FF2B5EF4-FFF2-40B4-BE49-F238E27FC236}">
                    <a16:creationId xmlns:a16="http://schemas.microsoft.com/office/drawing/2014/main" id="{18750909-814A-45D2-968D-CE1EAAF4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" y="732"/>
                <a:ext cx="121" cy="7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0" name="Line 98">
                <a:extLst>
                  <a:ext uri="{FF2B5EF4-FFF2-40B4-BE49-F238E27FC236}">
                    <a16:creationId xmlns:a16="http://schemas.microsoft.com/office/drawing/2014/main" id="{96C6BC95-0014-4152-B56B-5F6B76131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4" y="732"/>
                <a:ext cx="1" cy="73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1" name="Line 99">
                <a:extLst>
                  <a:ext uri="{FF2B5EF4-FFF2-40B4-BE49-F238E27FC236}">
                    <a16:creationId xmlns:a16="http://schemas.microsoft.com/office/drawing/2014/main" id="{F65CB6B9-00AD-4395-A3A7-30547B029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1071"/>
                <a:ext cx="24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92" name="Line 100">
              <a:extLst>
                <a:ext uri="{FF2B5EF4-FFF2-40B4-BE49-F238E27FC236}">
                  <a16:creationId xmlns:a16="http://schemas.microsoft.com/office/drawing/2014/main" id="{07234B9E-8CA8-4F0F-A44D-6AEA11370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" y="1831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3" name="Oval 101">
              <a:extLst>
                <a:ext uri="{FF2B5EF4-FFF2-40B4-BE49-F238E27FC236}">
                  <a16:creationId xmlns:a16="http://schemas.microsoft.com/office/drawing/2014/main" id="{E0108D95-1232-444A-B1C0-08FECD78CE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306" y="1787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4" name="Oval 102">
              <a:extLst>
                <a:ext uri="{FF2B5EF4-FFF2-40B4-BE49-F238E27FC236}">
                  <a16:creationId xmlns:a16="http://schemas.microsoft.com/office/drawing/2014/main" id="{72CDBCD6-D0F3-4AED-8B25-FCAD20044D5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310" y="2074"/>
              <a:ext cx="83" cy="83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5" name="Line 103">
              <a:extLst>
                <a:ext uri="{FF2B5EF4-FFF2-40B4-BE49-F238E27FC236}">
                  <a16:creationId xmlns:a16="http://schemas.microsoft.com/office/drawing/2014/main" id="{2C4D396D-8DBB-497B-9107-06DA04D5EC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8" y="1986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6" name="Rectangle 104">
              <a:extLst>
                <a:ext uri="{FF2B5EF4-FFF2-40B4-BE49-F238E27FC236}">
                  <a16:creationId xmlns:a16="http://schemas.microsoft.com/office/drawing/2014/main" id="{E0C18A28-871C-423E-BEB2-F71E8B270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" y="1522"/>
              <a:ext cx="22" cy="3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7" name="Rectangle 105">
              <a:extLst>
                <a:ext uri="{FF2B5EF4-FFF2-40B4-BE49-F238E27FC236}">
                  <a16:creationId xmlns:a16="http://schemas.microsoft.com/office/drawing/2014/main" id="{BA0E56F7-C94B-4A9B-9F86-B2F72D715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1535"/>
              <a:ext cx="18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8237B00E-C273-44BA-9A00-9A57B0985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" y="1465"/>
              <a:ext cx="102" cy="119"/>
            </a:xfrm>
            <a:custGeom>
              <a:avLst/>
              <a:gdLst>
                <a:gd name="T0" fmla="*/ 53 w 102"/>
                <a:gd name="T1" fmla="*/ 0 h 119"/>
                <a:gd name="T2" fmla="*/ 0 w 102"/>
                <a:gd name="T3" fmla="*/ 119 h 119"/>
                <a:gd name="T4" fmla="*/ 0 w 102"/>
                <a:gd name="T5" fmla="*/ 119 h 119"/>
                <a:gd name="T6" fmla="*/ 5 w 102"/>
                <a:gd name="T7" fmla="*/ 119 h 119"/>
                <a:gd name="T8" fmla="*/ 9 w 102"/>
                <a:gd name="T9" fmla="*/ 115 h 119"/>
                <a:gd name="T10" fmla="*/ 9 w 102"/>
                <a:gd name="T11" fmla="*/ 115 h 119"/>
                <a:gd name="T12" fmla="*/ 13 w 102"/>
                <a:gd name="T13" fmla="*/ 115 h 119"/>
                <a:gd name="T14" fmla="*/ 18 w 102"/>
                <a:gd name="T15" fmla="*/ 110 h 119"/>
                <a:gd name="T16" fmla="*/ 18 w 102"/>
                <a:gd name="T17" fmla="*/ 110 h 119"/>
                <a:gd name="T18" fmla="*/ 22 w 102"/>
                <a:gd name="T19" fmla="*/ 110 h 119"/>
                <a:gd name="T20" fmla="*/ 27 w 102"/>
                <a:gd name="T21" fmla="*/ 110 h 119"/>
                <a:gd name="T22" fmla="*/ 31 w 102"/>
                <a:gd name="T23" fmla="*/ 110 h 119"/>
                <a:gd name="T24" fmla="*/ 31 w 102"/>
                <a:gd name="T25" fmla="*/ 106 h 119"/>
                <a:gd name="T26" fmla="*/ 36 w 102"/>
                <a:gd name="T27" fmla="*/ 106 h 119"/>
                <a:gd name="T28" fmla="*/ 40 w 102"/>
                <a:gd name="T29" fmla="*/ 106 h 119"/>
                <a:gd name="T30" fmla="*/ 44 w 102"/>
                <a:gd name="T31" fmla="*/ 106 h 119"/>
                <a:gd name="T32" fmla="*/ 44 w 102"/>
                <a:gd name="T33" fmla="*/ 106 h 119"/>
                <a:gd name="T34" fmla="*/ 49 w 102"/>
                <a:gd name="T35" fmla="*/ 106 h 119"/>
                <a:gd name="T36" fmla="*/ 53 w 102"/>
                <a:gd name="T37" fmla="*/ 106 h 119"/>
                <a:gd name="T38" fmla="*/ 53 w 102"/>
                <a:gd name="T39" fmla="*/ 106 h 119"/>
                <a:gd name="T40" fmla="*/ 58 w 102"/>
                <a:gd name="T41" fmla="*/ 106 h 119"/>
                <a:gd name="T42" fmla="*/ 62 w 102"/>
                <a:gd name="T43" fmla="*/ 106 h 119"/>
                <a:gd name="T44" fmla="*/ 66 w 102"/>
                <a:gd name="T45" fmla="*/ 106 h 119"/>
                <a:gd name="T46" fmla="*/ 66 w 102"/>
                <a:gd name="T47" fmla="*/ 106 h 119"/>
                <a:gd name="T48" fmla="*/ 71 w 102"/>
                <a:gd name="T49" fmla="*/ 106 h 119"/>
                <a:gd name="T50" fmla="*/ 75 w 102"/>
                <a:gd name="T51" fmla="*/ 110 h 119"/>
                <a:gd name="T52" fmla="*/ 75 w 102"/>
                <a:gd name="T53" fmla="*/ 110 h 119"/>
                <a:gd name="T54" fmla="*/ 80 w 102"/>
                <a:gd name="T55" fmla="*/ 110 h 119"/>
                <a:gd name="T56" fmla="*/ 84 w 102"/>
                <a:gd name="T57" fmla="*/ 110 h 119"/>
                <a:gd name="T58" fmla="*/ 89 w 102"/>
                <a:gd name="T59" fmla="*/ 110 h 119"/>
                <a:gd name="T60" fmla="*/ 89 w 102"/>
                <a:gd name="T61" fmla="*/ 115 h 119"/>
                <a:gd name="T62" fmla="*/ 93 w 102"/>
                <a:gd name="T63" fmla="*/ 115 h 119"/>
                <a:gd name="T64" fmla="*/ 97 w 102"/>
                <a:gd name="T65" fmla="*/ 115 h 119"/>
                <a:gd name="T66" fmla="*/ 102 w 102"/>
                <a:gd name="T67" fmla="*/ 119 h 119"/>
                <a:gd name="T68" fmla="*/ 102 w 102"/>
                <a:gd name="T69" fmla="*/ 119 h 119"/>
                <a:gd name="T70" fmla="*/ 53 w 102"/>
                <a:gd name="T71" fmla="*/ 0 h 11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2"/>
                <a:gd name="T109" fmla="*/ 0 h 119"/>
                <a:gd name="T110" fmla="*/ 102 w 102"/>
                <a:gd name="T111" fmla="*/ 119 h 11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2" h="119">
                  <a:moveTo>
                    <a:pt x="53" y="0"/>
                  </a:moveTo>
                  <a:lnTo>
                    <a:pt x="0" y="119"/>
                  </a:lnTo>
                  <a:lnTo>
                    <a:pt x="5" y="119"/>
                  </a:lnTo>
                  <a:lnTo>
                    <a:pt x="9" y="115"/>
                  </a:lnTo>
                  <a:lnTo>
                    <a:pt x="13" y="115"/>
                  </a:lnTo>
                  <a:lnTo>
                    <a:pt x="18" y="110"/>
                  </a:lnTo>
                  <a:lnTo>
                    <a:pt x="22" y="110"/>
                  </a:lnTo>
                  <a:lnTo>
                    <a:pt x="27" y="110"/>
                  </a:lnTo>
                  <a:lnTo>
                    <a:pt x="31" y="110"/>
                  </a:lnTo>
                  <a:lnTo>
                    <a:pt x="31" y="106"/>
                  </a:lnTo>
                  <a:lnTo>
                    <a:pt x="36" y="106"/>
                  </a:lnTo>
                  <a:lnTo>
                    <a:pt x="40" y="106"/>
                  </a:lnTo>
                  <a:lnTo>
                    <a:pt x="44" y="106"/>
                  </a:lnTo>
                  <a:lnTo>
                    <a:pt x="49" y="106"/>
                  </a:lnTo>
                  <a:lnTo>
                    <a:pt x="53" y="106"/>
                  </a:lnTo>
                  <a:lnTo>
                    <a:pt x="58" y="106"/>
                  </a:lnTo>
                  <a:lnTo>
                    <a:pt x="62" y="106"/>
                  </a:lnTo>
                  <a:lnTo>
                    <a:pt x="66" y="106"/>
                  </a:lnTo>
                  <a:lnTo>
                    <a:pt x="71" y="106"/>
                  </a:lnTo>
                  <a:lnTo>
                    <a:pt x="75" y="110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89" y="115"/>
                  </a:lnTo>
                  <a:lnTo>
                    <a:pt x="93" y="115"/>
                  </a:lnTo>
                  <a:lnTo>
                    <a:pt x="97" y="115"/>
                  </a:lnTo>
                  <a:lnTo>
                    <a:pt x="102" y="11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02" name="Line 107">
            <a:extLst>
              <a:ext uri="{FF2B5EF4-FFF2-40B4-BE49-F238E27FC236}">
                <a16:creationId xmlns:a16="http://schemas.microsoft.com/office/drawing/2014/main" id="{355FB307-0713-4CAE-96E1-32B29E18B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25" y="1949996"/>
            <a:ext cx="150813" cy="2141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3" name="Line 108">
            <a:extLst>
              <a:ext uri="{FF2B5EF4-FFF2-40B4-BE49-F238E27FC236}">
                <a16:creationId xmlns:a16="http://schemas.microsoft.com/office/drawing/2014/main" id="{9253B7F2-5B84-4439-B75A-B5BC6EAF47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6288" y="1978571"/>
            <a:ext cx="68262" cy="2084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4" name="Line 109">
            <a:extLst>
              <a:ext uri="{FF2B5EF4-FFF2-40B4-BE49-F238E27FC236}">
                <a16:creationId xmlns:a16="http://schemas.microsoft.com/office/drawing/2014/main" id="{8F33865E-F291-4290-9EF9-5AF2976CAA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66050" y="3316833"/>
            <a:ext cx="557213" cy="1309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105" name="Group 110">
            <a:extLst>
              <a:ext uri="{FF2B5EF4-FFF2-40B4-BE49-F238E27FC236}">
                <a16:creationId xmlns:a16="http://schemas.microsoft.com/office/drawing/2014/main" id="{05476761-4329-4DFB-B280-9A7271AB2546}"/>
              </a:ext>
            </a:extLst>
          </p:cNvPr>
          <p:cNvGrpSpPr>
            <a:grpSpLocks/>
          </p:cNvGrpSpPr>
          <p:nvPr/>
        </p:nvGrpSpPr>
        <p:grpSpPr bwMode="auto">
          <a:xfrm>
            <a:off x="4298950" y="2157958"/>
            <a:ext cx="1169988" cy="1158875"/>
            <a:chOff x="2708" y="1634"/>
            <a:chExt cx="737" cy="730"/>
          </a:xfrm>
        </p:grpSpPr>
        <p:sp>
          <p:nvSpPr>
            <p:cNvPr id="106" name="Rectangle 111">
              <a:extLst>
                <a:ext uri="{FF2B5EF4-FFF2-40B4-BE49-F238E27FC236}">
                  <a16:creationId xmlns:a16="http://schemas.microsoft.com/office/drawing/2014/main" id="{3153BCA4-A700-4E4A-AB60-FC1D9D6C7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7" name="Rectangle 112">
              <a:extLst>
                <a:ext uri="{FF2B5EF4-FFF2-40B4-BE49-F238E27FC236}">
                  <a16:creationId xmlns:a16="http://schemas.microsoft.com/office/drawing/2014/main" id="{F023AB52-2354-47D7-9DA4-A3CC14C0E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8" name="Rectangle 113">
              <a:extLst>
                <a:ext uri="{FF2B5EF4-FFF2-40B4-BE49-F238E27FC236}">
                  <a16:creationId xmlns:a16="http://schemas.microsoft.com/office/drawing/2014/main" id="{9DE20143-5318-4D2E-BDD0-59A7FB006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9" name="Rectangle 114">
              <a:extLst>
                <a:ext uri="{FF2B5EF4-FFF2-40B4-BE49-F238E27FC236}">
                  <a16:creationId xmlns:a16="http://schemas.microsoft.com/office/drawing/2014/main" id="{F03770B2-ED43-4727-B220-E6B1BFF05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0" name="Rectangle 115">
              <a:extLst>
                <a:ext uri="{FF2B5EF4-FFF2-40B4-BE49-F238E27FC236}">
                  <a16:creationId xmlns:a16="http://schemas.microsoft.com/office/drawing/2014/main" id="{574DB5D7-E5FA-4C37-8471-20E9DFC3E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1634"/>
              <a:ext cx="121" cy="7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1" name="Rectangle 116">
              <a:extLst>
                <a:ext uri="{FF2B5EF4-FFF2-40B4-BE49-F238E27FC236}">
                  <a16:creationId xmlns:a16="http://schemas.microsoft.com/office/drawing/2014/main" id="{74E7A1F7-09FD-4BFB-A6C9-3CF6E8AC4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1973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2" name="Line 117">
              <a:extLst>
                <a:ext uri="{FF2B5EF4-FFF2-40B4-BE49-F238E27FC236}">
                  <a16:creationId xmlns:a16="http://schemas.microsoft.com/office/drawing/2014/main" id="{CF53F6CB-4E0D-4B34-BE07-0E44F080B9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8" y="1634"/>
              <a:ext cx="1" cy="7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3" name="Line 118">
              <a:extLst>
                <a:ext uri="{FF2B5EF4-FFF2-40B4-BE49-F238E27FC236}">
                  <a16:creationId xmlns:a16="http://schemas.microsoft.com/office/drawing/2014/main" id="{943B9F30-2CFD-459F-8006-20AB3C6F6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" y="1973"/>
              <a:ext cx="2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4" name="Rectangle 119">
              <a:extLst>
                <a:ext uri="{FF2B5EF4-FFF2-40B4-BE49-F238E27FC236}">
                  <a16:creationId xmlns:a16="http://schemas.microsoft.com/office/drawing/2014/main" id="{5C91F7BE-1E1B-49CB-B6F0-D47AB5FD4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5" name="Rectangle 120">
              <a:extLst>
                <a:ext uri="{FF2B5EF4-FFF2-40B4-BE49-F238E27FC236}">
                  <a16:creationId xmlns:a16="http://schemas.microsoft.com/office/drawing/2014/main" id="{2E4A0C91-6D35-43F3-8015-07AADB2EF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6" name="Rectangle 121">
              <a:extLst>
                <a:ext uri="{FF2B5EF4-FFF2-40B4-BE49-F238E27FC236}">
                  <a16:creationId xmlns:a16="http://schemas.microsoft.com/office/drawing/2014/main" id="{F13F4672-1FCE-4C40-994D-EEA2402F2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7" name="Rectangle 122">
              <a:extLst>
                <a:ext uri="{FF2B5EF4-FFF2-40B4-BE49-F238E27FC236}">
                  <a16:creationId xmlns:a16="http://schemas.microsoft.com/office/drawing/2014/main" id="{A59E5CC8-B7C2-4B88-A67F-73B28D277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8" name="Line 123">
              <a:extLst>
                <a:ext uri="{FF2B5EF4-FFF2-40B4-BE49-F238E27FC236}">
                  <a16:creationId xmlns:a16="http://schemas.microsoft.com/office/drawing/2014/main" id="{DB85F985-C126-4DA7-8A41-A4FAC3799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5" y="2100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9" name="Line 124">
              <a:extLst>
                <a:ext uri="{FF2B5EF4-FFF2-40B4-BE49-F238E27FC236}">
                  <a16:creationId xmlns:a16="http://schemas.microsoft.com/office/drawing/2014/main" id="{83CF0784-150B-4AFC-A7A1-A83EB6E11F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6" y="1815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0" name="Oval 125">
              <a:extLst>
                <a:ext uri="{FF2B5EF4-FFF2-40B4-BE49-F238E27FC236}">
                  <a16:creationId xmlns:a16="http://schemas.microsoft.com/office/drawing/2014/main" id="{5E900D72-4F5A-4FBF-B193-99DEE8D61D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094" y="1771"/>
              <a:ext cx="83" cy="83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1" name="Oval 126">
              <a:extLst>
                <a:ext uri="{FF2B5EF4-FFF2-40B4-BE49-F238E27FC236}">
                  <a16:creationId xmlns:a16="http://schemas.microsoft.com/office/drawing/2014/main" id="{7610B85F-6A3D-4C35-AD92-01789BB6EC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098" y="2058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2" name="Line 127">
              <a:extLst>
                <a:ext uri="{FF2B5EF4-FFF2-40B4-BE49-F238E27FC236}">
                  <a16:creationId xmlns:a16="http://schemas.microsoft.com/office/drawing/2014/main" id="{4609804C-84EB-4941-A15B-3B781BB93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5" y="1718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23" name="Line 128">
            <a:extLst>
              <a:ext uri="{FF2B5EF4-FFF2-40B4-BE49-F238E27FC236}">
                <a16:creationId xmlns:a16="http://schemas.microsoft.com/office/drawing/2014/main" id="{0E0F7740-A6F0-4393-A444-B3FDEFD9EF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0488" y="3316833"/>
            <a:ext cx="257175" cy="1333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124" name="Group 129">
            <a:extLst>
              <a:ext uri="{FF2B5EF4-FFF2-40B4-BE49-F238E27FC236}">
                <a16:creationId xmlns:a16="http://schemas.microsoft.com/office/drawing/2014/main" id="{CB544F97-271D-41FE-8139-17F60AE8ED0A}"/>
              </a:ext>
            </a:extLst>
          </p:cNvPr>
          <p:cNvGrpSpPr>
            <a:grpSpLocks/>
          </p:cNvGrpSpPr>
          <p:nvPr/>
        </p:nvGrpSpPr>
        <p:grpSpPr bwMode="auto">
          <a:xfrm>
            <a:off x="1774825" y="2769146"/>
            <a:ext cx="1952625" cy="2243137"/>
            <a:chOff x="1838" y="3052"/>
            <a:chExt cx="1224" cy="1407"/>
          </a:xfrm>
        </p:grpSpPr>
        <p:pic>
          <p:nvPicPr>
            <p:cNvPr id="125" name="Picture 130" descr="stempel">
              <a:extLst>
                <a:ext uri="{FF2B5EF4-FFF2-40B4-BE49-F238E27FC236}">
                  <a16:creationId xmlns:a16="http://schemas.microsoft.com/office/drawing/2014/main" id="{072D5441-268C-4697-8A1E-942D75FD41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34"/>
            <a:stretch>
              <a:fillRect/>
            </a:stretch>
          </p:blipFill>
          <p:spPr bwMode="auto">
            <a:xfrm>
              <a:off x="1838" y="3052"/>
              <a:ext cx="1224" cy="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AutoShape 131">
              <a:extLst>
                <a:ext uri="{FF2B5EF4-FFF2-40B4-BE49-F238E27FC236}">
                  <a16:creationId xmlns:a16="http://schemas.microsoft.com/office/drawing/2014/main" id="{0A209F7B-08F7-4BC2-8BD5-65E6F6B6E2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938848">
              <a:off x="1863" y="3908"/>
              <a:ext cx="1104" cy="2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43 w 21600"/>
                <a:gd name="T13" fmla="*/ 2559 h 21600"/>
                <a:gd name="T14" fmla="*/ 19057 w 21600"/>
                <a:gd name="T15" fmla="*/ 190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79" y="21600"/>
                  </a:lnTo>
                  <a:lnTo>
                    <a:pt x="2012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7" name="Text Box 132">
              <a:extLst>
                <a:ext uri="{FF2B5EF4-FFF2-40B4-BE49-F238E27FC236}">
                  <a16:creationId xmlns:a16="http://schemas.microsoft.com/office/drawing/2014/main" id="{CB5A9E80-9521-467B-B752-8F6F7B7DD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94346">
              <a:off x="2231" y="3874"/>
              <a:ext cx="39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it-IT" sz="2000" b="1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‘up’</a:t>
              </a:r>
              <a:endParaRPr kumimoji="0" lang="en-US" altLang="it-IT" sz="2000" b="1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128" name="Group 133">
            <a:extLst>
              <a:ext uri="{FF2B5EF4-FFF2-40B4-BE49-F238E27FC236}">
                <a16:creationId xmlns:a16="http://schemas.microsoft.com/office/drawing/2014/main" id="{14F2E45C-D5E4-4A90-B0C0-DB5806D4047E}"/>
              </a:ext>
            </a:extLst>
          </p:cNvPr>
          <p:cNvGrpSpPr>
            <a:grpSpLocks/>
          </p:cNvGrpSpPr>
          <p:nvPr/>
        </p:nvGrpSpPr>
        <p:grpSpPr bwMode="auto">
          <a:xfrm>
            <a:off x="6543675" y="2773908"/>
            <a:ext cx="1952625" cy="2243138"/>
            <a:chOff x="1838" y="3052"/>
            <a:chExt cx="1224" cy="1407"/>
          </a:xfrm>
        </p:grpSpPr>
        <p:pic>
          <p:nvPicPr>
            <p:cNvPr id="129" name="Picture 134" descr="stempel">
              <a:extLst>
                <a:ext uri="{FF2B5EF4-FFF2-40B4-BE49-F238E27FC236}">
                  <a16:creationId xmlns:a16="http://schemas.microsoft.com/office/drawing/2014/main" id="{C0D1DF7A-C775-41CC-9033-059D9C18A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34"/>
            <a:stretch>
              <a:fillRect/>
            </a:stretch>
          </p:blipFill>
          <p:spPr bwMode="auto">
            <a:xfrm>
              <a:off x="1838" y="3052"/>
              <a:ext cx="1224" cy="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" name="AutoShape 135">
              <a:extLst>
                <a:ext uri="{FF2B5EF4-FFF2-40B4-BE49-F238E27FC236}">
                  <a16:creationId xmlns:a16="http://schemas.microsoft.com/office/drawing/2014/main" id="{B5BA7482-127D-4238-B256-A6A37E6B6F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938848">
              <a:off x="1863" y="3908"/>
              <a:ext cx="1104" cy="2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43 w 21600"/>
                <a:gd name="T13" fmla="*/ 2559 h 21600"/>
                <a:gd name="T14" fmla="*/ 19057 w 21600"/>
                <a:gd name="T15" fmla="*/ 190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79" y="21600"/>
                  </a:lnTo>
                  <a:lnTo>
                    <a:pt x="2012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1" name="Text Box 136">
              <a:extLst>
                <a:ext uri="{FF2B5EF4-FFF2-40B4-BE49-F238E27FC236}">
                  <a16:creationId xmlns:a16="http://schemas.microsoft.com/office/drawing/2014/main" id="{5D4451E9-0C07-4613-9CE3-D05D8042B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94346">
              <a:off x="2121" y="3874"/>
              <a:ext cx="619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it-IT" sz="2000" b="1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‘down’</a:t>
              </a:r>
              <a:endParaRPr kumimoji="0" lang="en-US" altLang="it-IT" sz="2000" b="1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132" name="Group 137">
            <a:extLst>
              <a:ext uri="{FF2B5EF4-FFF2-40B4-BE49-F238E27FC236}">
                <a16:creationId xmlns:a16="http://schemas.microsoft.com/office/drawing/2014/main" id="{94E38E8D-09F2-4102-85C1-488DEEEB77C1}"/>
              </a:ext>
            </a:extLst>
          </p:cNvPr>
          <p:cNvGrpSpPr>
            <a:grpSpLocks/>
          </p:cNvGrpSpPr>
          <p:nvPr/>
        </p:nvGrpSpPr>
        <p:grpSpPr bwMode="auto">
          <a:xfrm>
            <a:off x="1590675" y="2207171"/>
            <a:ext cx="476250" cy="196850"/>
            <a:chOff x="1413" y="2649"/>
            <a:chExt cx="300" cy="124"/>
          </a:xfrm>
        </p:grpSpPr>
        <p:sp>
          <p:nvSpPr>
            <p:cNvPr id="133" name="Freeform 138">
              <a:extLst>
                <a:ext uri="{FF2B5EF4-FFF2-40B4-BE49-F238E27FC236}">
                  <a16:creationId xmlns:a16="http://schemas.microsoft.com/office/drawing/2014/main" id="{E3549AE6-C770-4A0C-BCF5-22417DF1E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" y="2649"/>
              <a:ext cx="259" cy="98"/>
            </a:xfrm>
            <a:custGeom>
              <a:avLst/>
              <a:gdLst>
                <a:gd name="T0" fmla="*/ 60 w 518"/>
                <a:gd name="T1" fmla="*/ 25 h 196"/>
                <a:gd name="T2" fmla="*/ 65 w 518"/>
                <a:gd name="T3" fmla="*/ 20 h 196"/>
                <a:gd name="T4" fmla="*/ 60 w 518"/>
                <a:gd name="T5" fmla="*/ 16 h 196"/>
                <a:gd name="T6" fmla="*/ 56 w 518"/>
                <a:gd name="T7" fmla="*/ 13 h 196"/>
                <a:gd name="T8" fmla="*/ 51 w 518"/>
                <a:gd name="T9" fmla="*/ 9 h 196"/>
                <a:gd name="T10" fmla="*/ 50 w 518"/>
                <a:gd name="T11" fmla="*/ 9 h 196"/>
                <a:gd name="T12" fmla="*/ 46 w 518"/>
                <a:gd name="T13" fmla="*/ 6 h 196"/>
                <a:gd name="T14" fmla="*/ 41 w 518"/>
                <a:gd name="T15" fmla="*/ 3 h 196"/>
                <a:gd name="T16" fmla="*/ 39 w 518"/>
                <a:gd name="T17" fmla="*/ 3 h 196"/>
                <a:gd name="T18" fmla="*/ 37 w 518"/>
                <a:gd name="T19" fmla="*/ 2 h 196"/>
                <a:gd name="T20" fmla="*/ 34 w 518"/>
                <a:gd name="T21" fmla="*/ 1 h 196"/>
                <a:gd name="T22" fmla="*/ 33 w 518"/>
                <a:gd name="T23" fmla="*/ 1 h 196"/>
                <a:gd name="T24" fmla="*/ 31 w 518"/>
                <a:gd name="T25" fmla="*/ 1 h 196"/>
                <a:gd name="T26" fmla="*/ 28 w 518"/>
                <a:gd name="T27" fmla="*/ 0 h 196"/>
                <a:gd name="T28" fmla="*/ 26 w 518"/>
                <a:gd name="T29" fmla="*/ 1 h 196"/>
                <a:gd name="T30" fmla="*/ 23 w 518"/>
                <a:gd name="T31" fmla="*/ 1 h 196"/>
                <a:gd name="T32" fmla="*/ 22 w 518"/>
                <a:gd name="T33" fmla="*/ 2 h 196"/>
                <a:gd name="T34" fmla="*/ 19 w 518"/>
                <a:gd name="T35" fmla="*/ 3 h 196"/>
                <a:gd name="T36" fmla="*/ 16 w 518"/>
                <a:gd name="T37" fmla="*/ 4 h 196"/>
                <a:gd name="T38" fmla="*/ 13 w 518"/>
                <a:gd name="T39" fmla="*/ 6 h 196"/>
                <a:gd name="T40" fmla="*/ 12 w 518"/>
                <a:gd name="T41" fmla="*/ 6 h 196"/>
                <a:gd name="T42" fmla="*/ 9 w 518"/>
                <a:gd name="T43" fmla="*/ 8 h 196"/>
                <a:gd name="T44" fmla="*/ 6 w 518"/>
                <a:gd name="T45" fmla="*/ 11 h 196"/>
                <a:gd name="T46" fmla="*/ 3 w 518"/>
                <a:gd name="T47" fmla="*/ 13 h 196"/>
                <a:gd name="T48" fmla="*/ 0 w 518"/>
                <a:gd name="T49" fmla="*/ 16 h 196"/>
                <a:gd name="T50" fmla="*/ 5 w 518"/>
                <a:gd name="T51" fmla="*/ 21 h 196"/>
                <a:gd name="T52" fmla="*/ 8 w 518"/>
                <a:gd name="T53" fmla="*/ 18 h 196"/>
                <a:gd name="T54" fmla="*/ 11 w 518"/>
                <a:gd name="T55" fmla="*/ 15 h 196"/>
                <a:gd name="T56" fmla="*/ 14 w 518"/>
                <a:gd name="T57" fmla="*/ 13 h 196"/>
                <a:gd name="T58" fmla="*/ 17 w 518"/>
                <a:gd name="T59" fmla="*/ 11 h 196"/>
                <a:gd name="T60" fmla="*/ 14 w 518"/>
                <a:gd name="T61" fmla="*/ 9 h 196"/>
                <a:gd name="T62" fmla="*/ 16 w 518"/>
                <a:gd name="T63" fmla="*/ 12 h 196"/>
                <a:gd name="T64" fmla="*/ 19 w 518"/>
                <a:gd name="T65" fmla="*/ 10 h 196"/>
                <a:gd name="T66" fmla="*/ 22 w 518"/>
                <a:gd name="T67" fmla="*/ 9 h 196"/>
                <a:gd name="T68" fmla="*/ 24 w 518"/>
                <a:gd name="T69" fmla="*/ 8 h 196"/>
                <a:gd name="T70" fmla="*/ 23 w 518"/>
                <a:gd name="T71" fmla="*/ 5 h 196"/>
                <a:gd name="T72" fmla="*/ 23 w 518"/>
                <a:gd name="T73" fmla="*/ 8 h 196"/>
                <a:gd name="T74" fmla="*/ 27 w 518"/>
                <a:gd name="T75" fmla="*/ 7 h 196"/>
                <a:gd name="T76" fmla="*/ 28 w 518"/>
                <a:gd name="T77" fmla="*/ 7 h 196"/>
                <a:gd name="T78" fmla="*/ 31 w 518"/>
                <a:gd name="T79" fmla="*/ 7 h 196"/>
                <a:gd name="T80" fmla="*/ 33 w 518"/>
                <a:gd name="T81" fmla="*/ 7 h 196"/>
                <a:gd name="T82" fmla="*/ 33 w 518"/>
                <a:gd name="T83" fmla="*/ 4 h 196"/>
                <a:gd name="T84" fmla="*/ 32 w 518"/>
                <a:gd name="T85" fmla="*/ 7 h 196"/>
                <a:gd name="T86" fmla="*/ 34 w 518"/>
                <a:gd name="T87" fmla="*/ 8 h 196"/>
                <a:gd name="T88" fmla="*/ 36 w 518"/>
                <a:gd name="T89" fmla="*/ 9 h 196"/>
                <a:gd name="T90" fmla="*/ 38 w 518"/>
                <a:gd name="T91" fmla="*/ 10 h 196"/>
                <a:gd name="T92" fmla="*/ 43 w 518"/>
                <a:gd name="T93" fmla="*/ 12 h 196"/>
                <a:gd name="T94" fmla="*/ 48 w 518"/>
                <a:gd name="T95" fmla="*/ 15 h 196"/>
                <a:gd name="T96" fmla="*/ 49 w 518"/>
                <a:gd name="T97" fmla="*/ 12 h 196"/>
                <a:gd name="T98" fmla="*/ 46 w 518"/>
                <a:gd name="T99" fmla="*/ 14 h 196"/>
                <a:gd name="T100" fmla="*/ 51 w 518"/>
                <a:gd name="T101" fmla="*/ 18 h 196"/>
                <a:gd name="T102" fmla="*/ 56 w 518"/>
                <a:gd name="T103" fmla="*/ 21 h 196"/>
                <a:gd name="T104" fmla="*/ 60 w 518"/>
                <a:gd name="T105" fmla="*/ 25 h 1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18"/>
                <a:gd name="T160" fmla="*/ 0 h 196"/>
                <a:gd name="T161" fmla="*/ 518 w 518"/>
                <a:gd name="T162" fmla="*/ 196 h 1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18" h="196">
                  <a:moveTo>
                    <a:pt x="483" y="196"/>
                  </a:moveTo>
                  <a:lnTo>
                    <a:pt x="518" y="154"/>
                  </a:lnTo>
                  <a:lnTo>
                    <a:pt x="483" y="126"/>
                  </a:lnTo>
                  <a:lnTo>
                    <a:pt x="447" y="97"/>
                  </a:lnTo>
                  <a:lnTo>
                    <a:pt x="410" y="72"/>
                  </a:lnTo>
                  <a:lnTo>
                    <a:pt x="401" y="66"/>
                  </a:lnTo>
                  <a:lnTo>
                    <a:pt x="365" y="43"/>
                  </a:lnTo>
                  <a:lnTo>
                    <a:pt x="329" y="25"/>
                  </a:lnTo>
                  <a:lnTo>
                    <a:pt x="310" y="17"/>
                  </a:lnTo>
                  <a:lnTo>
                    <a:pt x="292" y="11"/>
                  </a:lnTo>
                  <a:lnTo>
                    <a:pt x="274" y="6"/>
                  </a:lnTo>
                  <a:lnTo>
                    <a:pt x="263" y="3"/>
                  </a:lnTo>
                  <a:lnTo>
                    <a:pt x="245" y="2"/>
                  </a:lnTo>
                  <a:lnTo>
                    <a:pt x="227" y="0"/>
                  </a:lnTo>
                  <a:lnTo>
                    <a:pt x="206" y="3"/>
                  </a:lnTo>
                  <a:lnTo>
                    <a:pt x="185" y="6"/>
                  </a:lnTo>
                  <a:lnTo>
                    <a:pt x="174" y="9"/>
                  </a:lnTo>
                  <a:lnTo>
                    <a:pt x="151" y="17"/>
                  </a:lnTo>
                  <a:lnTo>
                    <a:pt x="127" y="28"/>
                  </a:lnTo>
                  <a:lnTo>
                    <a:pt x="103" y="41"/>
                  </a:lnTo>
                  <a:lnTo>
                    <a:pt x="94" y="47"/>
                  </a:lnTo>
                  <a:lnTo>
                    <a:pt x="69" y="64"/>
                  </a:lnTo>
                  <a:lnTo>
                    <a:pt x="47" y="82"/>
                  </a:lnTo>
                  <a:lnTo>
                    <a:pt x="22" y="102"/>
                  </a:lnTo>
                  <a:lnTo>
                    <a:pt x="0" y="125"/>
                  </a:lnTo>
                  <a:lnTo>
                    <a:pt x="38" y="164"/>
                  </a:lnTo>
                  <a:lnTo>
                    <a:pt x="62" y="141"/>
                  </a:lnTo>
                  <a:lnTo>
                    <a:pt x="86" y="122"/>
                  </a:lnTo>
                  <a:lnTo>
                    <a:pt x="109" y="103"/>
                  </a:lnTo>
                  <a:lnTo>
                    <a:pt x="133" y="87"/>
                  </a:lnTo>
                  <a:lnTo>
                    <a:pt x="113" y="67"/>
                  </a:lnTo>
                  <a:lnTo>
                    <a:pt x="124" y="91"/>
                  </a:lnTo>
                  <a:lnTo>
                    <a:pt x="148" y="78"/>
                  </a:lnTo>
                  <a:lnTo>
                    <a:pt x="172" y="67"/>
                  </a:lnTo>
                  <a:lnTo>
                    <a:pt x="195" y="60"/>
                  </a:lnTo>
                  <a:lnTo>
                    <a:pt x="185" y="34"/>
                  </a:lnTo>
                  <a:lnTo>
                    <a:pt x="185" y="61"/>
                  </a:lnTo>
                  <a:lnTo>
                    <a:pt x="212" y="56"/>
                  </a:lnTo>
                  <a:lnTo>
                    <a:pt x="227" y="55"/>
                  </a:lnTo>
                  <a:lnTo>
                    <a:pt x="245" y="56"/>
                  </a:lnTo>
                  <a:lnTo>
                    <a:pt x="263" y="58"/>
                  </a:lnTo>
                  <a:lnTo>
                    <a:pt x="263" y="31"/>
                  </a:lnTo>
                  <a:lnTo>
                    <a:pt x="253" y="56"/>
                  </a:lnTo>
                  <a:lnTo>
                    <a:pt x="271" y="61"/>
                  </a:lnTo>
                  <a:lnTo>
                    <a:pt x="289" y="67"/>
                  </a:lnTo>
                  <a:lnTo>
                    <a:pt x="307" y="75"/>
                  </a:lnTo>
                  <a:lnTo>
                    <a:pt x="344" y="93"/>
                  </a:lnTo>
                  <a:lnTo>
                    <a:pt x="380" y="116"/>
                  </a:lnTo>
                  <a:lnTo>
                    <a:pt x="391" y="91"/>
                  </a:lnTo>
                  <a:lnTo>
                    <a:pt x="371" y="111"/>
                  </a:lnTo>
                  <a:lnTo>
                    <a:pt x="407" y="137"/>
                  </a:lnTo>
                  <a:lnTo>
                    <a:pt x="444" y="166"/>
                  </a:lnTo>
                  <a:lnTo>
                    <a:pt x="483" y="196"/>
                  </a:lnTo>
                  <a:close/>
                </a:path>
              </a:pathLst>
            </a:custGeom>
            <a:solidFill>
              <a:srgbClr val="FF6600"/>
            </a:solidFill>
            <a:ln w="28575" cmpd="sng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4" name="Freeform 139">
              <a:extLst>
                <a:ext uri="{FF2B5EF4-FFF2-40B4-BE49-F238E27FC236}">
                  <a16:creationId xmlns:a16="http://schemas.microsoft.com/office/drawing/2014/main" id="{4B4F7D4C-D1AB-4C6D-AA60-0F8130ED4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2661"/>
              <a:ext cx="111" cy="112"/>
            </a:xfrm>
            <a:custGeom>
              <a:avLst/>
              <a:gdLst>
                <a:gd name="T0" fmla="*/ 9 w 221"/>
                <a:gd name="T1" fmla="*/ 0 h 223"/>
                <a:gd name="T2" fmla="*/ 0 w 221"/>
                <a:gd name="T3" fmla="*/ 28 h 223"/>
                <a:gd name="T4" fmla="*/ 28 w 221"/>
                <a:gd name="T5" fmla="*/ 19 h 223"/>
                <a:gd name="T6" fmla="*/ 13 w 221"/>
                <a:gd name="T7" fmla="*/ 16 h 223"/>
                <a:gd name="T8" fmla="*/ 9 w 221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"/>
                <a:gd name="T16" fmla="*/ 0 h 223"/>
                <a:gd name="T17" fmla="*/ 221 w 221"/>
                <a:gd name="T18" fmla="*/ 223 h 2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" h="223">
                  <a:moveTo>
                    <a:pt x="71" y="0"/>
                  </a:moveTo>
                  <a:lnTo>
                    <a:pt x="0" y="223"/>
                  </a:lnTo>
                  <a:lnTo>
                    <a:pt x="221" y="147"/>
                  </a:lnTo>
                  <a:lnTo>
                    <a:pt x="100" y="12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6600"/>
            </a:solidFill>
            <a:ln w="28575" cmpd="sng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135" name="Group 141">
            <a:extLst>
              <a:ext uri="{FF2B5EF4-FFF2-40B4-BE49-F238E27FC236}">
                <a16:creationId xmlns:a16="http://schemas.microsoft.com/office/drawing/2014/main" id="{9FF73077-E531-4BBE-B68A-7188AFFF2D40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2107158"/>
            <a:ext cx="215900" cy="258763"/>
            <a:chOff x="1117" y="1298"/>
            <a:chExt cx="136" cy="163"/>
          </a:xfrm>
        </p:grpSpPr>
        <p:sp>
          <p:nvSpPr>
            <p:cNvPr id="136" name="Line 142">
              <a:extLst>
                <a:ext uri="{FF2B5EF4-FFF2-40B4-BE49-F238E27FC236}">
                  <a16:creationId xmlns:a16="http://schemas.microsoft.com/office/drawing/2014/main" id="{D0295B33-7A6A-4F81-AE32-8BFB9FD3B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7" y="1298"/>
              <a:ext cx="136" cy="1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7" name="Line 143">
              <a:extLst>
                <a:ext uri="{FF2B5EF4-FFF2-40B4-BE49-F238E27FC236}">
                  <a16:creationId xmlns:a16="http://schemas.microsoft.com/office/drawing/2014/main" id="{63269AB8-369B-4252-91D3-E52B9E57E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" y="1311"/>
              <a:ext cx="126" cy="13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139" name="Group 148">
            <a:extLst>
              <a:ext uri="{FF2B5EF4-FFF2-40B4-BE49-F238E27FC236}">
                <a16:creationId xmlns:a16="http://schemas.microsoft.com/office/drawing/2014/main" id="{ED845EE1-B403-4168-BC22-9C7276521209}"/>
              </a:ext>
            </a:extLst>
          </p:cNvPr>
          <p:cNvGrpSpPr>
            <a:grpSpLocks/>
          </p:cNvGrpSpPr>
          <p:nvPr/>
        </p:nvGrpSpPr>
        <p:grpSpPr bwMode="auto">
          <a:xfrm>
            <a:off x="309563" y="726033"/>
            <a:ext cx="2979737" cy="819150"/>
            <a:chOff x="0" y="748"/>
            <a:chExt cx="1877" cy="516"/>
          </a:xfrm>
        </p:grpSpPr>
        <p:sp>
          <p:nvSpPr>
            <p:cNvPr id="140" name="Text Box 149">
              <a:extLst>
                <a:ext uri="{FF2B5EF4-FFF2-40B4-BE49-F238E27FC236}">
                  <a16:creationId xmlns:a16="http://schemas.microsoft.com/office/drawing/2014/main" id="{A7DE90E0-0865-409D-BF59-D974E18C8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748"/>
              <a:ext cx="4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it-IT" sz="2000" b="1" i="0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itchFamily="34" charset="-128"/>
                  <a:cs typeface="+mn-cs"/>
                </a:rPr>
                <a:t>and </a:t>
              </a:r>
              <a:endParaRPr kumimoji="0" lang="en-US" altLang="it-IT" sz="2000" b="1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1" name="Text Box 150">
              <a:extLst>
                <a:ext uri="{FF2B5EF4-FFF2-40B4-BE49-F238E27FC236}">
                  <a16:creationId xmlns:a16="http://schemas.microsoft.com/office/drawing/2014/main" id="{814C1748-7EF7-471E-9740-CE9866797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748"/>
              <a:ext cx="8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it-IT" sz="2000" b="1" i="0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itchFamily="34" charset="-128"/>
                  <a:cs typeface="+mn-cs"/>
                </a:rPr>
                <a:t>split due to</a:t>
              </a:r>
              <a:endParaRPr kumimoji="0" lang="en-US" altLang="it-IT" sz="2000" b="1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2" name="Text Box 151">
              <a:extLst>
                <a:ext uri="{FF2B5EF4-FFF2-40B4-BE49-F238E27FC236}">
                  <a16:creationId xmlns:a16="http://schemas.microsoft.com/office/drawing/2014/main" id="{C94FC2A3-5952-4B0F-B846-36FB8EFAB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" y="1014"/>
              <a:ext cx="1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it-IT" sz="2000" b="1" i="0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itchFamily="34" charset="-128"/>
                  <a:cs typeface="+mn-cs"/>
                </a:rPr>
                <a:t>high magnetic field</a:t>
              </a:r>
              <a:endParaRPr kumimoji="0" lang="en-US" altLang="it-IT" sz="2000" b="1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3" name="Text Box 152">
              <a:extLst>
                <a:ext uri="{FF2B5EF4-FFF2-40B4-BE49-F238E27FC236}">
                  <a16:creationId xmlns:a16="http://schemas.microsoft.com/office/drawing/2014/main" id="{7601A90E-CC78-49E3-B087-6074FD5F0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51"/>
              <a:ext cx="2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itchFamily="34" charset="-128"/>
                  <a:cs typeface="+mn-cs"/>
                  <a:sym typeface="Symbol" panose="05050102010706020507" pitchFamily="18" charset="2"/>
                </a:rPr>
                <a:t></a:t>
              </a:r>
            </a:p>
          </p:txBody>
        </p:sp>
        <p:sp>
          <p:nvSpPr>
            <p:cNvPr id="144" name="Text Box 153">
              <a:extLst>
                <a:ext uri="{FF2B5EF4-FFF2-40B4-BE49-F238E27FC236}">
                  <a16:creationId xmlns:a16="http://schemas.microsoft.com/office/drawing/2014/main" id="{A46D4144-47C9-4806-ADFC-32C7C1F12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752"/>
              <a:ext cx="2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1" i="0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  <a:sym typeface="Symbol" panose="05050102010706020507" pitchFamily="18" charset="2"/>
                </a:rPr>
                <a:t></a:t>
              </a:r>
              <a:endParaRPr kumimoji="0" lang="en-US" altLang="it-IT" sz="2400" b="1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  <a:sym typeface="Symbol" panose="05050102010706020507" pitchFamily="18" charset="2"/>
              </a:endParaRPr>
            </a:p>
          </p:txBody>
        </p:sp>
      </p:grpSp>
      <p:sp>
        <p:nvSpPr>
          <p:cNvPr id="145" name="Rectangle 157">
            <a:extLst>
              <a:ext uri="{FF2B5EF4-FFF2-40B4-BE49-F238E27FC236}">
                <a16:creationId xmlns:a16="http://schemas.microsoft.com/office/drawing/2014/main" id="{EE930809-6E7E-42DF-99EE-47E1FF749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1026" y="5333146"/>
            <a:ext cx="34829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Elzermann</a:t>
            </a: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et al., </a:t>
            </a:r>
            <a:r>
              <a:rPr kumimoji="0" lang="en-US" alt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Nature</a:t>
            </a: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(‘04) </a:t>
            </a:r>
          </a:p>
        </p:txBody>
      </p:sp>
      <p:sp>
        <p:nvSpPr>
          <p:cNvPr id="138" name="Slide Number Placeholder 5">
            <a:extLst>
              <a:ext uri="{FF2B5EF4-FFF2-40B4-BE49-F238E27FC236}">
                <a16:creationId xmlns:a16="http://schemas.microsoft.com/office/drawing/2014/main" id="{CA0FA056-9A2D-AE0C-F472-E9FFEE6A6FE2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518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Box 5"/>
          <p:cNvSpPr txBox="1">
            <a:spLocks noChangeArrowheads="1"/>
          </p:cNvSpPr>
          <p:nvPr/>
        </p:nvSpPr>
        <p:spPr bwMode="auto">
          <a:xfrm>
            <a:off x="5595699" y="1556792"/>
            <a:ext cx="2864733" cy="203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4" tIns="45683" rIns="91364" bIns="4568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10 years, 50 M$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Silicon spin qubits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Transmon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qubits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Architecture, Cryo-CMOS,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Interconnects </a:t>
            </a:r>
          </a:p>
        </p:txBody>
      </p:sp>
      <p:pic>
        <p:nvPicPr>
          <p:cNvPr id="179202" name="Picture 9" descr="IMG_5875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6" y="1157436"/>
            <a:ext cx="4046250" cy="269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K:\ns\qt\ScappucciLab\presentations\aps march meeting\Silicon QW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4654550"/>
            <a:ext cx="39068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K:\ns\qt\ScappucciLab\presentations\aps march meeting\Silicon QW\Untitled-1-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4654550"/>
            <a:ext cx="3911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4271963" y="5519754"/>
            <a:ext cx="647700" cy="287337"/>
          </a:xfrm>
          <a:prstGeom prst="rightArrow">
            <a:avLst/>
          </a:prstGeom>
          <a:solidFill>
            <a:srgbClr val="000090"/>
          </a:solidFill>
          <a:ln w="25400" cap="flat" cmpd="sng" algn="ctr">
            <a:noFill/>
            <a:prstDash val="solid"/>
          </a:ln>
          <a:effectLst/>
        </p:spPr>
        <p:txBody>
          <a:bodyPr lIns="91364" tIns="45683" rIns="91364" bIns="45683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1" u="none" strike="noStrike" kern="0" cap="none" spc="0" normalizeH="0" baseline="0" noProof="0">
              <a:ln w="18415" cmpd="sng">
                <a:solidFill>
                  <a:srgbClr val="FFFFFF"/>
                </a:solidFill>
                <a:prstDash val="solid"/>
              </a:ln>
              <a:solidFill>
                <a:srgbClr val="00009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Eurostile"/>
              <a:ea typeface="ＭＳ Ｐゴシック"/>
              <a:cs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9404" y="4316413"/>
            <a:ext cx="2719387" cy="338137"/>
          </a:xfrm>
          <a:prstGeom prst="rect">
            <a:avLst/>
          </a:prstGeom>
        </p:spPr>
        <p:txBody>
          <a:bodyPr wrap="none" lIns="91364" tIns="45683" rIns="91364" bIns="45683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Transistor: 1 gate / 1 device</a:t>
            </a:r>
            <a:endParaRPr kumimoji="0" lang="en-GB" sz="1600" b="0" i="1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19663" y="4267799"/>
            <a:ext cx="3009900" cy="338137"/>
          </a:xfrm>
          <a:prstGeom prst="rect">
            <a:avLst/>
          </a:prstGeom>
        </p:spPr>
        <p:txBody>
          <a:bodyPr wrap="none" lIns="91364" tIns="45683" rIns="91364" bIns="45683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QDots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: 2N+3 gates / N devices</a:t>
            </a:r>
            <a:endParaRPr kumimoji="0" lang="en-GB" sz="1600" b="0" i="1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57216" y="3875088"/>
            <a:ext cx="5652356" cy="40003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4" tIns="45683" rIns="91364" bIns="4568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Quantum dots made @ Intel 300 mm cleanroom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B5D11-491C-4789-8E7F-B783D182C4CB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86800" cy="828328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Trend 4: 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Qubits made by advanced semiconductor manufacturing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35C3F2-1CEE-45E9-B7FC-EF0F3F32EB25}"/>
              </a:ext>
            </a:extLst>
          </p:cNvPr>
          <p:cNvSpPr txBox="1"/>
          <p:nvPr/>
        </p:nvSpPr>
        <p:spPr>
          <a:xfrm>
            <a:off x="5034630" y="1015084"/>
            <a:ext cx="3880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charset="0"/>
                <a:ea typeface="MS PGothic"/>
                <a:cs typeface="Arial"/>
              </a:rPr>
              <a:t>QuTech-Intel collaboration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4C7D7-D8C9-485D-A48F-FB3783127B54}"/>
              </a:ext>
            </a:extLst>
          </p:cNvPr>
          <p:cNvSpPr txBox="1"/>
          <p:nvPr/>
        </p:nvSpPr>
        <p:spPr>
          <a:xfrm>
            <a:off x="6492295" y="3676962"/>
            <a:ext cx="2616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arXiv:2101.12650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0FC4295-9B8C-5145-38B7-C4921D47931D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50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742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49DA4-FB62-4689-9536-6B55923F7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B71BA-10E6-4817-9601-A9853E17A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70" y="188913"/>
            <a:ext cx="7387628" cy="453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73D11-0D3C-42FB-A6AF-436C5726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30240"/>
            <a:ext cx="3476531" cy="459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23B52-CE74-48BE-A5A8-57318A009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572" y="2075457"/>
            <a:ext cx="5307968" cy="2937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01FA9-EBCB-486F-9173-CC54AEB6C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29290" y="4114298"/>
            <a:ext cx="2119035" cy="261267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902EA9C-697F-A2D9-EA1E-6BD53ADE3198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51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88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  <a:cs typeface="+mj-cs"/>
              </a:rPr>
              <a:t>Why did it take 10 years for Silicon?</a:t>
            </a:r>
          </a:p>
        </p:txBody>
      </p:sp>
      <p:sp>
        <p:nvSpPr>
          <p:cNvPr id="23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F7FE5F-C01C-4EF0-974B-8367909CC2A7}"/>
              </a:ext>
            </a:extLst>
          </p:cNvPr>
          <p:cNvSpPr txBox="1"/>
          <p:nvPr/>
        </p:nvSpPr>
        <p:spPr>
          <a:xfrm>
            <a:off x="536264" y="980728"/>
            <a:ext cx="8310915" cy="4621390"/>
          </a:xfrm>
          <a:prstGeom prst="rect">
            <a:avLst/>
          </a:prstGeom>
          <a:noFill/>
        </p:spPr>
        <p:txBody>
          <a:bodyPr wrap="square" lIns="63907" tIns="31939" rIns="63907" bIns="31939" rtlCol="0">
            <a:spAutoFit/>
          </a:bodyPr>
          <a:lstStyle/>
          <a:p>
            <a:pPr marL="320545" marR="0" lvl="0" indent="-320545" algn="l" defTabSz="454357" rtl="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Helvetica Light"/>
              </a:rPr>
              <a:t>(Effective mass)      </a:t>
            </a:r>
            <a:r>
              <a:rPr kumimoji="0" 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Helvetica Light"/>
              </a:rPr>
              <a:t>m*</a:t>
            </a:r>
            <a:r>
              <a:rPr kumimoji="0" lang="en-US" sz="1700" b="0" i="1" u="none" strike="noStrike" kern="1200" cap="none" spc="0" normalizeH="0" baseline="-2500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Helvetica Light"/>
              </a:rPr>
              <a:t>//</a:t>
            </a:r>
            <a:r>
              <a:rPr kumimoji="0" 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Helvetica Light"/>
              </a:rPr>
              <a:t>=0.2 for Si, m*=0.067 in </a:t>
            </a:r>
            <a:r>
              <a:rPr kumimoji="0" lang="en-US" sz="1700" b="0" i="1" u="none" strike="noStrike" kern="120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Helvetica Light"/>
              </a:rPr>
              <a:t>GaAs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/>
              <a:cs typeface="+mn-cs"/>
              <a:sym typeface="Helvetica Light"/>
            </a:endParaRPr>
          </a:p>
          <a:p>
            <a:pPr marL="320545" marR="0" lvl="0" indent="-320545" algn="l" defTabSz="454357" rtl="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Helvetica Light"/>
              </a:rPr>
              <a:t>Fabrication issues   </a:t>
            </a:r>
            <a:r>
              <a:rPr kumimoji="0" 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Helvetica Light"/>
              </a:rPr>
              <a:t> lattice mismatch, defects, failing contacts, leaky gates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/>
              <a:cs typeface="+mn-cs"/>
              <a:sym typeface="Helvetica Light"/>
            </a:endParaRPr>
          </a:p>
          <a:p>
            <a:pPr marL="320545" marR="0" lvl="0" indent="-320545" algn="l" defTabSz="454357" rtl="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Helvetica Light"/>
              </a:rPr>
              <a:t>Noisy substrates</a:t>
            </a:r>
          </a:p>
          <a:p>
            <a:pPr marL="320545" marR="0" lvl="0" indent="-320545" algn="l" defTabSz="454357" rtl="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Helvetica Light"/>
              </a:rPr>
              <a:t>Valley degree of freedom</a:t>
            </a:r>
          </a:p>
          <a:p>
            <a:pPr marL="320545" marR="0" lvl="0" indent="-320545" algn="l" defTabSz="454357" rtl="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/>
              <a:cs typeface="+mn-cs"/>
              <a:sym typeface="Helvetica Light"/>
            </a:endParaRPr>
          </a:p>
          <a:p>
            <a:pPr marL="320545" marR="0" lvl="0" indent="-320545" algn="l" defTabSz="454357" rtl="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1" u="none" strike="noStrike" kern="1200" cap="none" spc="0" normalizeH="0" baseline="3000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ＭＳ Ｐゴシック"/>
              <a:cs typeface="+mn-cs"/>
              <a:sym typeface="Helvetica Light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C15FF3D-5400-4214-B1E8-3DC46334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06" y="4079754"/>
            <a:ext cx="1882974" cy="20578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FBA717-0E39-4181-8190-02393F099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33" y="2769352"/>
            <a:ext cx="4350046" cy="338187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06E3E7B-24EC-470B-8044-07267587DEEC}"/>
              </a:ext>
            </a:extLst>
          </p:cNvPr>
          <p:cNvSpPr txBox="1"/>
          <p:nvPr/>
        </p:nvSpPr>
        <p:spPr>
          <a:xfrm>
            <a:off x="2751127" y="4690159"/>
            <a:ext cx="1172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4.2%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mismatch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B487AE4-2C0C-A54F-9AF8-474ED029CFCA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52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4699779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2800" dirty="0"/>
              <a:t>Valley splitting in silicon</a:t>
            </a:r>
            <a:endParaRPr lang="nl-NL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9" t="34466" r="32076" b="30173"/>
          <a:stretch/>
        </p:blipFill>
        <p:spPr bwMode="auto">
          <a:xfrm>
            <a:off x="5683424" y="1126232"/>
            <a:ext cx="2719958" cy="242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3645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t="13390" r="46603" b="40619"/>
          <a:stretch/>
        </p:blipFill>
        <p:spPr bwMode="auto">
          <a:xfrm>
            <a:off x="467544" y="982216"/>
            <a:ext cx="519477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5508104" y="878803"/>
            <a:ext cx="288032" cy="3563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2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58602" y="835184"/>
            <a:ext cx="288032" cy="3563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2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354560" y="3790528"/>
            <a:ext cx="6783288" cy="574576"/>
          </a:xfrm>
          <a:prstGeom prst="rect">
            <a:avLst/>
          </a:prstGeom>
        </p:spPr>
        <p:txBody>
          <a:bodyPr/>
          <a:lstStyle>
            <a:lvl1pPr marL="185738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99"/>
                </a:solidFill>
                <a:latin typeface="+mn-lt"/>
                <a:ea typeface="+mn-ea"/>
                <a:cs typeface="ＭＳ Ｐゴシック" charset="0"/>
              </a:defRPr>
            </a:lvl1pPr>
            <a:lvl2pPr marL="763588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000099"/>
                </a:solidFill>
                <a:latin typeface="+mn-lt"/>
                <a:ea typeface="+mn-ea"/>
              </a:defRPr>
            </a:lvl2pPr>
            <a:lvl3pPr marL="118268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99"/>
                </a:solidFill>
                <a:latin typeface="+mn-lt"/>
                <a:ea typeface="+mn-ea"/>
              </a:defRPr>
            </a:lvl3pPr>
            <a:lvl4pPr marL="160178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000099"/>
                </a:solidFill>
                <a:latin typeface="+mn-lt"/>
                <a:ea typeface="+mn-ea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rgbClr val="000099"/>
                </a:solidFill>
                <a:latin typeface="+mn-lt"/>
                <a:ea typeface="+mn-ea"/>
              </a:defRPr>
            </a:lvl5pPr>
            <a:lvl6pPr marL="2514471" indent="-2285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rgbClr val="000099"/>
                </a:solidFill>
                <a:latin typeface="+mn-lt"/>
                <a:ea typeface="+mn-ea"/>
              </a:defRPr>
            </a:lvl6pPr>
            <a:lvl7pPr marL="2971648" indent="-2285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rgbClr val="000099"/>
                </a:solidFill>
                <a:latin typeface="+mn-lt"/>
                <a:ea typeface="+mn-ea"/>
              </a:defRPr>
            </a:lvl7pPr>
            <a:lvl8pPr marL="3428825" indent="-2285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rgbClr val="000099"/>
                </a:solidFill>
                <a:latin typeface="+mn-lt"/>
                <a:ea typeface="+mn-ea"/>
              </a:defRPr>
            </a:lvl8pPr>
            <a:lvl9pPr marL="3886001" indent="-2285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rgbClr val="000099"/>
                </a:solidFill>
                <a:latin typeface="+mn-lt"/>
                <a:ea typeface="+mn-ea"/>
              </a:defRPr>
            </a:lvl9pPr>
          </a:lstStyle>
          <a:p>
            <a:pPr marL="4794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Zwanenburg et al, Rev. Mod. Phys.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85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961 (2013)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232223" y="4459483"/>
            <a:ext cx="8174619" cy="1510105"/>
            <a:chOff x="232223" y="4459483"/>
            <a:chExt cx="8174619" cy="1510105"/>
          </a:xfrm>
        </p:grpSpPr>
        <p:cxnSp>
          <p:nvCxnSpPr>
            <p:cNvPr id="52" name="Straight Arrow Connector 51"/>
            <p:cNvCxnSpPr/>
            <p:nvPr/>
          </p:nvCxnSpPr>
          <p:spPr bwMode="auto">
            <a:xfrm>
              <a:off x="986739" y="4653136"/>
              <a:ext cx="0" cy="965172"/>
            </a:xfrm>
            <a:prstGeom prst="straightConnector1">
              <a:avLst/>
            </a:prstGeom>
            <a:solidFill>
              <a:srgbClr val="CCCC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Box 52"/>
            <p:cNvSpPr txBox="1"/>
            <p:nvPr/>
          </p:nvSpPr>
          <p:spPr>
            <a:xfrm>
              <a:off x="232223" y="4869059"/>
              <a:ext cx="779432" cy="530057"/>
            </a:xfrm>
            <a:prstGeom prst="rect">
              <a:avLst/>
            </a:prstGeom>
            <a:noFill/>
          </p:spPr>
          <p:txBody>
            <a:bodyPr wrap="none" lIns="90917" tIns="45439" rIns="90917" bIns="4543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E</a:t>
              </a:r>
              <a:r>
                <a:rPr kumimoji="0" lang="en-US" sz="28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orb</a:t>
              </a:r>
              <a:endPara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745476" y="4459483"/>
              <a:ext cx="792375" cy="1427446"/>
              <a:chOff x="1332623" y="4295739"/>
              <a:chExt cx="1003382" cy="1790737"/>
            </a:xfrm>
          </p:grpSpPr>
          <p:cxnSp>
            <p:nvCxnSpPr>
              <p:cNvPr id="43" name="Straight Connector 42"/>
              <p:cNvCxnSpPr/>
              <p:nvPr/>
            </p:nvCxnSpPr>
            <p:spPr bwMode="auto">
              <a:xfrm flipH="1">
                <a:off x="1332623" y="4577941"/>
                <a:ext cx="1003382" cy="0"/>
              </a:xfrm>
              <a:prstGeom prst="line">
                <a:avLst/>
              </a:prstGeom>
              <a:solidFill>
                <a:srgbClr val="CCCCFF"/>
              </a:solidFill>
              <a:ln w="28575" cap="flat" cmpd="sng" algn="ctr">
                <a:solidFill>
                  <a:srgbClr val="0143B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flipH="1">
                <a:off x="1332623" y="5749402"/>
                <a:ext cx="1003382" cy="0"/>
              </a:xfrm>
              <a:prstGeom prst="line">
                <a:avLst/>
              </a:prstGeom>
              <a:solidFill>
                <a:srgbClr val="CCCCFF"/>
              </a:solidFill>
              <a:ln w="28575" cap="flat" cmpd="sng" algn="ctr">
                <a:solidFill>
                  <a:srgbClr val="0143B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Straight Arrow Connector 44"/>
              <p:cNvCxnSpPr/>
              <p:nvPr/>
            </p:nvCxnSpPr>
            <p:spPr bwMode="auto">
              <a:xfrm flipV="1">
                <a:off x="1693212" y="4295739"/>
                <a:ext cx="0" cy="674148"/>
              </a:xfrm>
              <a:prstGeom prst="straightConnector1">
                <a:avLst/>
              </a:prstGeom>
              <a:solidFill>
                <a:srgbClr val="CCCCFF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Straight Arrow Connector 45"/>
              <p:cNvCxnSpPr/>
              <p:nvPr/>
            </p:nvCxnSpPr>
            <p:spPr bwMode="auto">
              <a:xfrm flipV="1">
                <a:off x="2049424" y="5412328"/>
                <a:ext cx="0" cy="674148"/>
              </a:xfrm>
              <a:prstGeom prst="straightConnector1">
                <a:avLst/>
              </a:prstGeom>
              <a:solidFill>
                <a:srgbClr val="CCCCFF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7" name="Group 46"/>
            <p:cNvGrpSpPr/>
            <p:nvPr/>
          </p:nvGrpSpPr>
          <p:grpSpPr>
            <a:xfrm>
              <a:off x="1187624" y="4684504"/>
              <a:ext cx="792375" cy="1202495"/>
              <a:chOff x="4157352" y="4577941"/>
              <a:chExt cx="1003382" cy="1508535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4157352" y="4577941"/>
                <a:ext cx="1003382" cy="0"/>
              </a:xfrm>
              <a:prstGeom prst="line">
                <a:avLst/>
              </a:prstGeom>
              <a:solidFill>
                <a:srgbClr val="CCCCFF"/>
              </a:solidFill>
              <a:ln w="28575" cap="flat" cmpd="sng" algn="ctr">
                <a:solidFill>
                  <a:srgbClr val="0143B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4157352" y="5749402"/>
                <a:ext cx="1003382" cy="0"/>
              </a:xfrm>
              <a:prstGeom prst="line">
                <a:avLst/>
              </a:prstGeom>
              <a:solidFill>
                <a:srgbClr val="CCCCFF"/>
              </a:solidFill>
              <a:ln w="28575" cap="flat" cmpd="sng" algn="ctr">
                <a:solidFill>
                  <a:srgbClr val="0143B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Straight Arrow Connector 49"/>
              <p:cNvCxnSpPr/>
              <p:nvPr/>
            </p:nvCxnSpPr>
            <p:spPr bwMode="auto">
              <a:xfrm flipV="1">
                <a:off x="4517941" y="5412328"/>
                <a:ext cx="0" cy="674148"/>
              </a:xfrm>
              <a:prstGeom prst="straightConnector1">
                <a:avLst/>
              </a:prstGeom>
              <a:solidFill>
                <a:srgbClr val="CCCCFF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4858475" y="5412328"/>
                <a:ext cx="0" cy="674148"/>
              </a:xfrm>
              <a:prstGeom prst="straightConnector1">
                <a:avLst/>
              </a:prstGeom>
              <a:solidFill>
                <a:srgbClr val="CCCCFF"/>
              </a:solidFill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55" name="Straight Connector 54"/>
            <p:cNvCxnSpPr/>
            <p:nvPr/>
          </p:nvCxnSpPr>
          <p:spPr bwMode="auto">
            <a:xfrm flipH="1">
              <a:off x="6000774" y="5645602"/>
              <a:ext cx="792384" cy="0"/>
            </a:xfrm>
            <a:prstGeom prst="line">
              <a:avLst/>
            </a:prstGeom>
            <a:solidFill>
              <a:srgbClr val="CCCCFF"/>
            </a:solidFill>
            <a:ln w="28575" cap="flat" cmpd="sng" algn="ctr">
              <a:solidFill>
                <a:srgbClr val="0143B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 flipV="1">
              <a:off x="6285536" y="5376911"/>
              <a:ext cx="0" cy="537382"/>
            </a:xfrm>
            <a:prstGeom prst="straightConnector1">
              <a:avLst/>
            </a:prstGeom>
            <a:solidFill>
              <a:srgbClr val="CCCCFF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6554460" y="5376911"/>
              <a:ext cx="0" cy="537382"/>
            </a:xfrm>
            <a:prstGeom prst="straightConnector1">
              <a:avLst/>
            </a:prstGeom>
            <a:solidFill>
              <a:srgbClr val="CCCCFF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/>
            <p:cNvCxnSpPr/>
            <p:nvPr/>
          </p:nvCxnSpPr>
          <p:spPr bwMode="auto">
            <a:xfrm flipH="1">
              <a:off x="5997315" y="5592121"/>
              <a:ext cx="792384" cy="0"/>
            </a:xfrm>
            <a:prstGeom prst="line">
              <a:avLst/>
            </a:prstGeom>
            <a:solidFill>
              <a:srgbClr val="CCCCFF"/>
            </a:solidFill>
            <a:ln w="28575" cap="flat" cmpd="sng" algn="ctr">
              <a:solidFill>
                <a:srgbClr val="0143B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Connector 58"/>
            <p:cNvCxnSpPr/>
            <p:nvPr/>
          </p:nvCxnSpPr>
          <p:spPr bwMode="auto">
            <a:xfrm flipH="1">
              <a:off x="6008384" y="4695076"/>
              <a:ext cx="792384" cy="0"/>
            </a:xfrm>
            <a:prstGeom prst="line">
              <a:avLst/>
            </a:prstGeom>
            <a:solidFill>
              <a:srgbClr val="CCCCFF"/>
            </a:solidFill>
            <a:ln w="28575" cap="flat" cmpd="sng" algn="ctr">
              <a:solidFill>
                <a:srgbClr val="0143B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/>
            <p:cNvCxnSpPr/>
            <p:nvPr/>
          </p:nvCxnSpPr>
          <p:spPr bwMode="auto">
            <a:xfrm flipH="1">
              <a:off x="6004923" y="4641596"/>
              <a:ext cx="792384" cy="0"/>
            </a:xfrm>
            <a:prstGeom prst="line">
              <a:avLst/>
            </a:prstGeom>
            <a:solidFill>
              <a:srgbClr val="CCCCFF"/>
            </a:solidFill>
            <a:ln w="28575" cap="flat" cmpd="sng" algn="ctr">
              <a:solidFill>
                <a:srgbClr val="0143B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Connector 60"/>
            <p:cNvCxnSpPr/>
            <p:nvPr/>
          </p:nvCxnSpPr>
          <p:spPr bwMode="auto">
            <a:xfrm flipH="1">
              <a:off x="7606851" y="5643407"/>
              <a:ext cx="792384" cy="0"/>
            </a:xfrm>
            <a:prstGeom prst="line">
              <a:avLst/>
            </a:prstGeom>
            <a:solidFill>
              <a:srgbClr val="CCCCFF"/>
            </a:solidFill>
            <a:ln w="28575" cap="flat" cmpd="sng" algn="ctr">
              <a:solidFill>
                <a:srgbClr val="0143B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61"/>
            <p:cNvCxnSpPr/>
            <p:nvPr/>
          </p:nvCxnSpPr>
          <p:spPr bwMode="auto">
            <a:xfrm flipV="1">
              <a:off x="7891610" y="5374716"/>
              <a:ext cx="0" cy="537382"/>
            </a:xfrm>
            <a:prstGeom prst="straightConnector1">
              <a:avLst/>
            </a:prstGeom>
            <a:solidFill>
              <a:srgbClr val="CCCCFF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Straight Connector 62"/>
            <p:cNvCxnSpPr/>
            <p:nvPr/>
          </p:nvCxnSpPr>
          <p:spPr bwMode="auto">
            <a:xfrm flipH="1">
              <a:off x="7603390" y="5589926"/>
              <a:ext cx="792384" cy="0"/>
            </a:xfrm>
            <a:prstGeom prst="line">
              <a:avLst/>
            </a:prstGeom>
            <a:solidFill>
              <a:srgbClr val="CCCCFF"/>
            </a:solidFill>
            <a:ln w="28575" cap="flat" cmpd="sng" algn="ctr">
              <a:solidFill>
                <a:srgbClr val="0143B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Connector 63"/>
            <p:cNvCxnSpPr/>
            <p:nvPr/>
          </p:nvCxnSpPr>
          <p:spPr bwMode="auto">
            <a:xfrm flipH="1">
              <a:off x="7614458" y="4692883"/>
              <a:ext cx="792384" cy="0"/>
            </a:xfrm>
            <a:prstGeom prst="line">
              <a:avLst/>
            </a:prstGeom>
            <a:solidFill>
              <a:srgbClr val="CCCCFF"/>
            </a:solidFill>
            <a:ln w="28575" cap="flat" cmpd="sng" algn="ctr">
              <a:solidFill>
                <a:srgbClr val="0143B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Connector 64"/>
            <p:cNvCxnSpPr/>
            <p:nvPr/>
          </p:nvCxnSpPr>
          <p:spPr bwMode="auto">
            <a:xfrm flipH="1">
              <a:off x="7610998" y="4639402"/>
              <a:ext cx="792384" cy="0"/>
            </a:xfrm>
            <a:prstGeom prst="line">
              <a:avLst/>
            </a:prstGeom>
            <a:solidFill>
              <a:srgbClr val="CCCCFF"/>
            </a:solidFill>
            <a:ln w="28575" cap="flat" cmpd="sng" algn="ctr">
              <a:solidFill>
                <a:srgbClr val="0143B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/>
            <p:nvPr/>
          </p:nvCxnSpPr>
          <p:spPr bwMode="auto">
            <a:xfrm flipV="1">
              <a:off x="8161851" y="5332437"/>
              <a:ext cx="0" cy="537382"/>
            </a:xfrm>
            <a:prstGeom prst="straightConnector1">
              <a:avLst/>
            </a:prstGeom>
            <a:solidFill>
              <a:srgbClr val="CCCCFF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66"/>
            <p:cNvSpPr txBox="1"/>
            <p:nvPr/>
          </p:nvSpPr>
          <p:spPr>
            <a:xfrm>
              <a:off x="4676986" y="5313126"/>
              <a:ext cx="1035581" cy="522901"/>
            </a:xfrm>
            <a:prstGeom prst="rect">
              <a:avLst/>
            </a:prstGeom>
            <a:noFill/>
          </p:spPr>
          <p:txBody>
            <a:bodyPr wrap="none" lIns="91145" tIns="45562" rIns="91145" bIns="45562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E</a:t>
              </a:r>
              <a:r>
                <a:rPr kumimoji="0" lang="en-US" sz="28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valley</a:t>
              </a:r>
              <a:endPara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 bwMode="auto">
            <a:xfrm>
              <a:off x="5940152" y="5229200"/>
              <a:ext cx="0" cy="337074"/>
            </a:xfrm>
            <a:prstGeom prst="straightConnector1">
              <a:avLst/>
            </a:prstGeom>
            <a:solidFill>
              <a:srgbClr val="CCCC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Straight Arrow Connector 68"/>
            <p:cNvCxnSpPr/>
            <p:nvPr/>
          </p:nvCxnSpPr>
          <p:spPr bwMode="auto">
            <a:xfrm flipH="1" flipV="1">
              <a:off x="5940243" y="5605402"/>
              <a:ext cx="2715" cy="364186"/>
            </a:xfrm>
            <a:prstGeom prst="straightConnector1">
              <a:avLst/>
            </a:prstGeom>
            <a:solidFill>
              <a:srgbClr val="CCCC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9C92182-9294-AE6C-FCE5-1121F82C8A51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53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462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2106334" y="2802077"/>
          <a:ext cx="5199017" cy="87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004216" y="3711916"/>
            <a:ext cx="1958742" cy="683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Relaxation (T</a:t>
            </a:r>
            <a:r>
              <a:rPr kumimoji="0" lang="en-US" sz="135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1</a:t>
            </a: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Decoherence</a:t>
            </a: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 (T</a:t>
            </a:r>
            <a:r>
              <a:rPr kumimoji="0" lang="en-US" sz="135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2</a:t>
            </a: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)</a:t>
            </a:r>
            <a:endParaRPr kumimoji="0" lang="en-US" sz="135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86448" y="3708721"/>
            <a:ext cx="2515021" cy="995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Single- and two-qubit gates</a:t>
            </a: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Long-distance coupling</a:t>
            </a: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Individual addressability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09806E-EA38-463D-89AA-800387E2AAEC}"/>
              </a:ext>
            </a:extLst>
          </p:cNvPr>
          <p:cNvSpPr txBox="1"/>
          <p:nvPr/>
        </p:nvSpPr>
        <p:spPr>
          <a:xfrm>
            <a:off x="249534" y="4095628"/>
            <a:ext cx="938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Ge: 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92.2 %</a:t>
            </a:r>
            <a:endParaRPr kumimoji="0" lang="en-CH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34" charset="-128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92915" y="5094095"/>
            <a:ext cx="184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  <a:sym typeface="Wingdings" panose="05000000000000000000" pitchFamily="2" charset="2"/>
              </a:rPr>
              <a:t> Spin-orbit switch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34" charset="-128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09806E-EA38-463D-89AA-800387E2AAEC}"/>
              </a:ext>
            </a:extLst>
          </p:cNvPr>
          <p:cNvSpPr txBox="1"/>
          <p:nvPr/>
        </p:nvSpPr>
        <p:spPr>
          <a:xfrm>
            <a:off x="1356845" y="4091261"/>
            <a:ext cx="8659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Si: 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95.3 %</a:t>
            </a:r>
            <a:endParaRPr kumimoji="0" lang="en-CH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34" charset="-128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94060" y="4952204"/>
            <a:ext cx="2090022" cy="683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High mobility</a:t>
            </a:r>
          </a:p>
          <a:p>
            <a:pPr marL="342892" marR="0" lvl="0" indent="-342892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No valley degeneracy</a:t>
            </a:r>
            <a:endParaRPr kumimoji="0" lang="en-US" sz="135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34" charset="-128"/>
              <a:cs typeface="+mn-cs"/>
            </a:endParaRPr>
          </a:p>
        </p:txBody>
      </p:sp>
      <p:pic>
        <p:nvPicPr>
          <p:cNvPr id="62" name="Graphic 14">
            <a:extLst>
              <a:ext uri="{FF2B5EF4-FFF2-40B4-BE49-F238E27FC236}">
                <a16:creationId xmlns:a16="http://schemas.microsoft.com/office/drawing/2014/main" id="{0E9A8C5C-16FB-4AC3-BD4A-C7ED92A2DD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3971"/>
          <a:stretch/>
        </p:blipFill>
        <p:spPr>
          <a:xfrm>
            <a:off x="7450545" y="1599385"/>
            <a:ext cx="1098803" cy="87161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D47BE4A-C1F2-4372-ADAE-5E7AE2166186}"/>
              </a:ext>
            </a:extLst>
          </p:cNvPr>
          <p:cNvSpPr/>
          <p:nvPr/>
        </p:nvSpPr>
        <p:spPr>
          <a:xfrm>
            <a:off x="76200" y="1282879"/>
            <a:ext cx="2579370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Suppressed Hyperfine interaction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152009-CB48-4852-816D-BC45DA06CA01}"/>
              </a:ext>
            </a:extLst>
          </p:cNvPr>
          <p:cNvGrpSpPr/>
          <p:nvPr/>
        </p:nvGrpSpPr>
        <p:grpSpPr>
          <a:xfrm>
            <a:off x="695089" y="1640124"/>
            <a:ext cx="1341593" cy="823811"/>
            <a:chOff x="511805" y="0"/>
            <a:chExt cx="11168389" cy="6858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8AC6EF4-4CAA-4519-A65A-807B2E259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805" y="0"/>
              <a:ext cx="11168389" cy="685800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BD7C25-05EA-42F8-B4C2-1AB26EF2D57F}"/>
                </a:ext>
              </a:extLst>
            </p:cNvPr>
            <p:cNvSpPr/>
            <p:nvPr/>
          </p:nvSpPr>
          <p:spPr>
            <a:xfrm>
              <a:off x="10718800" y="114300"/>
              <a:ext cx="914908" cy="4727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7D86765-2F45-4BF7-9D07-C5CAFD04A6BB}"/>
              </a:ext>
            </a:extLst>
          </p:cNvPr>
          <p:cNvSpPr/>
          <p:nvPr/>
        </p:nvSpPr>
        <p:spPr>
          <a:xfrm>
            <a:off x="76200" y="2612884"/>
            <a:ext cx="257937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Mostly nuclear spin zero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59B1D5E-FDB1-4F6D-8168-42F307FF98E9}"/>
              </a:ext>
            </a:extLst>
          </p:cNvPr>
          <p:cNvSpPr/>
          <p:nvPr/>
        </p:nvSpPr>
        <p:spPr>
          <a:xfrm>
            <a:off x="76200" y="4597859"/>
            <a:ext cx="257937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More advantages: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DD7ECB-8C01-473C-A35F-264A30CCC72B}"/>
              </a:ext>
            </a:extLst>
          </p:cNvPr>
          <p:cNvSpPr/>
          <p:nvPr/>
        </p:nvSpPr>
        <p:spPr>
          <a:xfrm>
            <a:off x="6892937" y="963829"/>
            <a:ext cx="2288108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Strong spin-orbit interaction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466158-52D5-4125-BBF7-3DD923EDC708}"/>
              </a:ext>
            </a:extLst>
          </p:cNvPr>
          <p:cNvSpPr/>
          <p:nvPr/>
        </p:nvSpPr>
        <p:spPr>
          <a:xfrm>
            <a:off x="6855892" y="2552059"/>
            <a:ext cx="2288108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Tunable strength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664AF18-E9D3-4826-9960-6D86A9C3080A}"/>
              </a:ext>
            </a:extLst>
          </p:cNvPr>
          <p:cNvSpPr/>
          <p:nvPr/>
        </p:nvSpPr>
        <p:spPr>
          <a:xfrm>
            <a:off x="6741592" y="4315582"/>
            <a:ext cx="2402408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marR="0" lvl="0" indent="-342892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Tunable g-factor/qubit energy</a:t>
            </a:r>
          </a:p>
        </p:txBody>
      </p:sp>
      <p:sp>
        <p:nvSpPr>
          <p:cNvPr id="70" name="Down Arrow 13">
            <a:extLst>
              <a:ext uri="{FF2B5EF4-FFF2-40B4-BE49-F238E27FC236}">
                <a16:creationId xmlns:a16="http://schemas.microsoft.com/office/drawing/2014/main" id="{A02C4778-3D62-44D2-96DB-C2E52C09F10D}"/>
              </a:ext>
            </a:extLst>
          </p:cNvPr>
          <p:cNvSpPr/>
          <p:nvPr/>
        </p:nvSpPr>
        <p:spPr>
          <a:xfrm rot="16200000">
            <a:off x="3666020" y="5119150"/>
            <a:ext cx="273761" cy="296139"/>
          </a:xfrm>
          <a:prstGeom prst="downArrow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88858360-1A24-4338-8917-8EF502BECA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3" t="55708" r="23698"/>
          <a:stretch/>
        </p:blipFill>
        <p:spPr>
          <a:xfrm>
            <a:off x="5128260" y="1501379"/>
            <a:ext cx="1051561" cy="1209992"/>
          </a:xfrm>
          <a:prstGeom prst="rect">
            <a:avLst/>
          </a:prstGeo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64FCF578-D83E-4213-8B05-9DA43FB6801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0" t="55708" r="59414"/>
          <a:stretch/>
        </p:blipFill>
        <p:spPr>
          <a:xfrm rot="5400000">
            <a:off x="3615690" y="1736311"/>
            <a:ext cx="670560" cy="1209992"/>
          </a:xfrm>
          <a:prstGeom prst="rect">
            <a:avLst/>
          </a:prstGeom>
        </p:spPr>
      </p:pic>
      <p:pic>
        <p:nvPicPr>
          <p:cNvPr id="2050" name="Picture 2" descr="Understanding Phosphorous, Boron and Other Semiconductor Materials">
            <a:extLst>
              <a:ext uri="{FF2B5EF4-FFF2-40B4-BE49-F238E27FC236}">
                <a16:creationId xmlns:a16="http://schemas.microsoft.com/office/drawing/2014/main" id="{51363C00-1537-4414-9813-5B30E1B8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9" y="2970761"/>
            <a:ext cx="1071293" cy="107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CDBCC-463D-484D-9484-BD14E629043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0287"/>
          <a:stretch/>
        </p:blipFill>
        <p:spPr>
          <a:xfrm>
            <a:off x="7162189" y="2970762"/>
            <a:ext cx="1749607" cy="1265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D92376-94EA-4FE3-9476-6F10C8CD56C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1381"/>
          <a:stretch/>
        </p:blipFill>
        <p:spPr>
          <a:xfrm>
            <a:off x="7162188" y="4648369"/>
            <a:ext cx="1749607" cy="1237700"/>
          </a:xfrm>
          <a:prstGeom prst="rect">
            <a:avLst/>
          </a:prstGeom>
        </p:spPr>
      </p:pic>
      <p:sp>
        <p:nvSpPr>
          <p:cNvPr id="29" name="Rectangle 2">
            <a:extLst>
              <a:ext uri="{FF2B5EF4-FFF2-40B4-BE49-F238E27FC236}">
                <a16:creationId xmlns:a16="http://schemas.microsoft.com/office/drawing/2014/main" id="{8E74B5B0-6899-4288-935B-855FCDC58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/>
                <a:ea typeface="ＭＳ Ｐゴシック"/>
              </a:rPr>
              <a:t>Trend 5: Holes’ spins in Germanium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19600D7-C33E-B577-DA42-0FD89B2DC280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54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19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3" grpId="0"/>
      <p:bldP spid="58" grpId="0"/>
      <p:bldP spid="64" grpId="0"/>
      <p:bldP spid="67" grpId="0"/>
      <p:bldP spid="42" grpId="0"/>
      <p:bldP spid="63" grpId="0"/>
      <p:bldP spid="65" grpId="0"/>
      <p:bldP spid="66" grpId="0"/>
      <p:bldP spid="68" grpId="0"/>
      <p:bldP spid="69" grpId="0"/>
      <p:bldP spid="7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7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nl-NL" sz="2800" dirty="0">
                <a:cs typeface="+mj-cs"/>
              </a:rPr>
              <a:t>Review articles</a:t>
            </a:r>
          </a:p>
        </p:txBody>
      </p:sp>
      <p:sp>
        <p:nvSpPr>
          <p:cNvPr id="87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96752"/>
            <a:ext cx="8534400" cy="4679032"/>
          </a:xfrm>
        </p:spPr>
        <p:txBody>
          <a:bodyPr/>
          <a:lstStyle/>
          <a:p>
            <a:pPr marL="187316" indent="-187316" eaLnBrk="1" hangingPunct="1">
              <a:defRPr/>
            </a:pPr>
            <a:r>
              <a:rPr lang="nl-NL" b="1" dirty="0" err="1">
                <a:cs typeface="+mn-cs"/>
              </a:rPr>
              <a:t>Introduction</a:t>
            </a:r>
            <a:r>
              <a:rPr lang="nl-NL" b="1" dirty="0">
                <a:cs typeface="+mn-cs"/>
              </a:rPr>
              <a:t> </a:t>
            </a:r>
            <a:r>
              <a:rPr lang="nl-NL" b="1" dirty="0" err="1">
                <a:cs typeface="+mn-cs"/>
              </a:rPr>
              <a:t>to</a:t>
            </a:r>
            <a:r>
              <a:rPr lang="nl-NL" b="1" dirty="0">
                <a:cs typeface="+mn-cs"/>
              </a:rPr>
              <a:t> spin </a:t>
            </a:r>
            <a:r>
              <a:rPr lang="nl-NL" b="1" dirty="0" err="1">
                <a:cs typeface="+mn-cs"/>
              </a:rPr>
              <a:t>qubits</a:t>
            </a:r>
            <a:r>
              <a:rPr lang="nl-NL" b="1" dirty="0">
                <a:cs typeface="+mn-cs"/>
              </a:rPr>
              <a:t>:</a:t>
            </a:r>
          </a:p>
          <a:p>
            <a:pPr marL="765166" lvl="1" indent="-187316" eaLnBrk="1" hangingPunct="1">
              <a:defRPr/>
            </a:pPr>
            <a:r>
              <a:rPr lang="nl-NL" b="1" dirty="0">
                <a:cs typeface="+mn-cs"/>
              </a:rPr>
              <a:t> </a:t>
            </a:r>
            <a:r>
              <a:rPr lang="nl-NL" sz="2000" b="1" dirty="0">
                <a:cs typeface="+mn-cs"/>
              </a:rPr>
              <a:t>Vandersypen </a:t>
            </a:r>
            <a:r>
              <a:rPr lang="nl-NL" sz="2000" b="1" dirty="0" err="1">
                <a:cs typeface="+mn-cs"/>
              </a:rPr>
              <a:t>and</a:t>
            </a:r>
            <a:r>
              <a:rPr lang="nl-NL" sz="2000" b="1" dirty="0">
                <a:cs typeface="+mn-cs"/>
              </a:rPr>
              <a:t> </a:t>
            </a:r>
            <a:r>
              <a:rPr lang="nl-NL" sz="2000" b="1" dirty="0" err="1">
                <a:cs typeface="+mn-cs"/>
              </a:rPr>
              <a:t>Eriksson</a:t>
            </a:r>
            <a:r>
              <a:rPr lang="nl-NL" sz="2000" b="1" dirty="0">
                <a:cs typeface="+mn-cs"/>
              </a:rPr>
              <a:t>, </a:t>
            </a:r>
            <a:r>
              <a:rPr lang="nl-NL" sz="2000" b="1" i="1" dirty="0" err="1">
                <a:cs typeface="+mn-cs"/>
              </a:rPr>
              <a:t>Physics</a:t>
            </a:r>
            <a:r>
              <a:rPr lang="nl-NL" sz="2000" b="1" i="1" dirty="0">
                <a:cs typeface="+mn-cs"/>
              </a:rPr>
              <a:t> </a:t>
            </a:r>
            <a:r>
              <a:rPr lang="nl-NL" sz="2000" b="1" i="1" dirty="0" err="1">
                <a:cs typeface="+mn-cs"/>
              </a:rPr>
              <a:t>Today</a:t>
            </a:r>
            <a:r>
              <a:rPr lang="nl-NL" sz="2000" b="1" i="1" dirty="0">
                <a:cs typeface="+mn-cs"/>
              </a:rPr>
              <a:t> </a:t>
            </a:r>
            <a:r>
              <a:rPr lang="nl-NL" sz="2000" b="1" dirty="0">
                <a:cs typeface="+mn-cs"/>
              </a:rPr>
              <a:t>72, 8, 38 (2019)</a:t>
            </a:r>
          </a:p>
          <a:p>
            <a:pPr marL="187316" indent="-187316" eaLnBrk="1" hangingPunct="1">
              <a:defRPr/>
            </a:pPr>
            <a:r>
              <a:rPr lang="nl-NL" dirty="0">
                <a:cs typeface="+mn-cs"/>
              </a:rPr>
              <a:t>Single </a:t>
            </a:r>
            <a:r>
              <a:rPr lang="nl-NL" dirty="0" err="1">
                <a:cs typeface="+mn-cs"/>
              </a:rPr>
              <a:t>dots</a:t>
            </a:r>
            <a:r>
              <a:rPr lang="nl-NL" dirty="0">
                <a:cs typeface="+mn-cs"/>
              </a:rPr>
              <a:t>:</a:t>
            </a:r>
          </a:p>
          <a:p>
            <a:pPr marL="765136" lvl="1" indent="-285736" eaLnBrk="1" hangingPunct="1">
              <a:defRPr/>
            </a:pPr>
            <a:r>
              <a:rPr lang="nl-NL" sz="2000" dirty="0"/>
              <a:t>Kouwenhoven </a:t>
            </a:r>
            <a:r>
              <a:rPr lang="nl-NL" sz="2000" i="1" dirty="0"/>
              <a:t>et al</a:t>
            </a:r>
            <a:r>
              <a:rPr lang="nl-NL" sz="2000" dirty="0"/>
              <a:t>, </a:t>
            </a:r>
            <a:r>
              <a:rPr lang="nl-NL" sz="2000" i="1" dirty="0"/>
              <a:t>Rep. </a:t>
            </a:r>
            <a:r>
              <a:rPr lang="nl-NL" sz="2000" i="1" dirty="0" err="1"/>
              <a:t>Progr</a:t>
            </a:r>
            <a:r>
              <a:rPr lang="nl-NL" sz="2000" i="1" dirty="0"/>
              <a:t>. </a:t>
            </a:r>
            <a:r>
              <a:rPr lang="nl-NL" sz="2000" i="1" dirty="0" err="1"/>
              <a:t>Phys</a:t>
            </a:r>
            <a:r>
              <a:rPr lang="nl-NL" sz="2000" i="1" dirty="0"/>
              <a:t>. </a:t>
            </a:r>
            <a:r>
              <a:rPr lang="nl-NL" sz="2000" b="1" dirty="0"/>
              <a:t>64</a:t>
            </a:r>
            <a:r>
              <a:rPr lang="nl-NL" sz="2000" dirty="0"/>
              <a:t> (6), 701 (2001)</a:t>
            </a:r>
            <a:endParaRPr lang="nl-NL" dirty="0">
              <a:cs typeface="+mn-cs"/>
            </a:endParaRPr>
          </a:p>
          <a:p>
            <a:pPr marL="187316" indent="-187316" eaLnBrk="1" hangingPunct="1">
              <a:defRPr/>
            </a:pPr>
            <a:r>
              <a:rPr lang="nl-NL" dirty="0">
                <a:cs typeface="+mn-cs"/>
              </a:rPr>
              <a:t>Double </a:t>
            </a:r>
            <a:r>
              <a:rPr lang="nl-NL" dirty="0" err="1">
                <a:cs typeface="+mn-cs"/>
              </a:rPr>
              <a:t>dots</a:t>
            </a:r>
            <a:r>
              <a:rPr lang="nl-NL" dirty="0">
                <a:cs typeface="+mn-cs"/>
              </a:rPr>
              <a:t>: </a:t>
            </a:r>
          </a:p>
          <a:p>
            <a:pPr marL="765136" lvl="1" indent="-285736" eaLnBrk="1" hangingPunct="1">
              <a:defRPr/>
            </a:pPr>
            <a:r>
              <a:rPr lang="nl-NL" sz="2000" dirty="0"/>
              <a:t>van der Wiel </a:t>
            </a:r>
            <a:r>
              <a:rPr lang="nl-NL" sz="2000" i="1" dirty="0"/>
              <a:t>et al</a:t>
            </a:r>
            <a:r>
              <a:rPr lang="nl-NL" sz="2000" dirty="0"/>
              <a:t>., </a:t>
            </a:r>
            <a:r>
              <a:rPr lang="nl-NL" sz="2000" i="1" dirty="0" err="1"/>
              <a:t>Rev</a:t>
            </a:r>
            <a:r>
              <a:rPr lang="nl-NL" sz="2000" i="1" dirty="0"/>
              <a:t>. </a:t>
            </a:r>
            <a:r>
              <a:rPr lang="nl-NL" sz="2000" i="1" dirty="0" err="1"/>
              <a:t>Mod</a:t>
            </a:r>
            <a:r>
              <a:rPr lang="nl-NL" sz="2000" i="1" dirty="0"/>
              <a:t>. </a:t>
            </a:r>
            <a:r>
              <a:rPr lang="nl-NL" sz="2000" i="1" dirty="0" err="1"/>
              <a:t>Phys</a:t>
            </a:r>
            <a:r>
              <a:rPr lang="nl-NL" sz="2000" i="1" dirty="0"/>
              <a:t>. </a:t>
            </a:r>
            <a:r>
              <a:rPr lang="nl-NL" sz="2000" b="1" dirty="0"/>
              <a:t>75</a:t>
            </a:r>
            <a:r>
              <a:rPr lang="nl-NL" sz="2000" dirty="0"/>
              <a:t>, 1 (2003)</a:t>
            </a:r>
          </a:p>
          <a:p>
            <a:pPr marL="187286" indent="-285736" eaLnBrk="1" hangingPunct="1">
              <a:defRPr/>
            </a:pPr>
            <a:r>
              <a:rPr lang="nl-NL" sz="2000" dirty="0"/>
              <a:t>Spins in </a:t>
            </a:r>
            <a:r>
              <a:rPr lang="nl-NL" sz="2000" dirty="0" err="1"/>
              <a:t>dots</a:t>
            </a:r>
            <a:endParaRPr lang="nl-NL" sz="2000" dirty="0"/>
          </a:p>
          <a:p>
            <a:pPr marL="765136" lvl="1" indent="-285736" eaLnBrk="1" hangingPunct="1">
              <a:defRPr/>
            </a:pPr>
            <a:r>
              <a:rPr lang="nl-NL" sz="2000" dirty="0"/>
              <a:t>Hanson et al, </a:t>
            </a:r>
            <a:r>
              <a:rPr lang="nl-NL" sz="2000" dirty="0" err="1"/>
              <a:t>Rev</a:t>
            </a:r>
            <a:r>
              <a:rPr lang="nl-NL" sz="2000" dirty="0"/>
              <a:t>. </a:t>
            </a:r>
            <a:r>
              <a:rPr lang="nl-NL" sz="2000" dirty="0" err="1"/>
              <a:t>Mod</a:t>
            </a:r>
            <a:r>
              <a:rPr lang="nl-NL" sz="2000" dirty="0"/>
              <a:t>. </a:t>
            </a:r>
            <a:r>
              <a:rPr lang="nl-NL" sz="2000" dirty="0" err="1"/>
              <a:t>Phys</a:t>
            </a:r>
            <a:r>
              <a:rPr lang="nl-NL" sz="2000" dirty="0"/>
              <a:t>. </a:t>
            </a:r>
            <a:r>
              <a:rPr lang="en-US" sz="2000" b="1" dirty="0"/>
              <a:t>79,</a:t>
            </a:r>
            <a:r>
              <a:rPr lang="en-US" sz="2000" dirty="0"/>
              <a:t> 1217 (2007)</a:t>
            </a:r>
          </a:p>
          <a:p>
            <a:pPr marL="187286" indent="-285736" eaLnBrk="1" hangingPunct="1">
              <a:defRPr/>
            </a:pPr>
            <a:r>
              <a:rPr lang="en-US" sz="2000" dirty="0"/>
              <a:t>Spin qubits in silicon</a:t>
            </a:r>
          </a:p>
          <a:p>
            <a:pPr marL="765136" lvl="1" indent="-285736" eaLnBrk="1" hangingPunct="1">
              <a:defRPr/>
            </a:pPr>
            <a:r>
              <a:rPr lang="en-US" sz="2000" dirty="0" err="1"/>
              <a:t>Zwanenburg</a:t>
            </a:r>
            <a:r>
              <a:rPr lang="en-US" sz="2000" dirty="0"/>
              <a:t> et al, Rev. Mod. Phys. </a:t>
            </a:r>
            <a:r>
              <a:rPr lang="en-US" sz="2000" b="1" dirty="0"/>
              <a:t>85</a:t>
            </a:r>
            <a:r>
              <a:rPr lang="en-US" sz="2000" dirty="0"/>
              <a:t>, 961 (2013)</a:t>
            </a:r>
          </a:p>
          <a:p>
            <a:pPr marL="187286" indent="-285736" eaLnBrk="1" hangingPunct="1">
              <a:defRPr/>
            </a:pPr>
            <a:r>
              <a:rPr lang="en-US" sz="2000" dirty="0"/>
              <a:t>Scaling spin qubits</a:t>
            </a:r>
          </a:p>
          <a:p>
            <a:pPr marL="765136" lvl="1" indent="-285736" eaLnBrk="1" hangingPunct="1">
              <a:defRPr/>
            </a:pPr>
            <a:r>
              <a:rPr lang="en-US" sz="2000" dirty="0"/>
              <a:t>Vandersypen et al, </a:t>
            </a:r>
            <a:r>
              <a:rPr lang="nl-NL" sz="2000" dirty="0" err="1"/>
              <a:t>npj</a:t>
            </a:r>
            <a:r>
              <a:rPr lang="nl-NL" sz="2000" dirty="0"/>
              <a:t> Q Info </a:t>
            </a:r>
            <a:r>
              <a:rPr lang="nl-NL" sz="2000" b="1" dirty="0"/>
              <a:t>3</a:t>
            </a:r>
            <a:r>
              <a:rPr lang="nl-NL" sz="2000" dirty="0"/>
              <a:t>, 34 (2017)</a:t>
            </a:r>
            <a:endParaRPr lang="en-US" sz="2000" dirty="0"/>
          </a:p>
          <a:p>
            <a:pPr marL="765136" lvl="1" indent="-285736" eaLnBrk="1" hangingPunct="1">
              <a:defRPr/>
            </a:pPr>
            <a:endParaRPr lang="nl-NL" sz="20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0B60AE2-0862-F8A9-7A66-1A3283AC69F5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55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220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396A-BEBC-43A7-BF2C-EE828DB6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2800" dirty="0"/>
              <a:t>Energy-selective readout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9BAA0-2BF5-4AF9-BACF-5E5E2ED43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8B6EED-9010-4CFE-93D8-8A1FCBE13580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698029"/>
            <a:ext cx="1169988" cy="1158875"/>
            <a:chOff x="4112" y="711"/>
            <a:chExt cx="737" cy="7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64CBDD-A5E2-416D-962A-A948D129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D49C91-5C23-403C-B76A-F8C576E4E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7912C2-AE02-4623-B944-39F617637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24EF9-6FD6-4CFB-B601-012757093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C0E818-3F02-4070-ADFA-F1A2FB043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" y="711"/>
              <a:ext cx="121" cy="7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C309B6-88E2-4E99-9E76-AE66105F7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1050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2C5121A2-B30C-42F8-B200-94A3BFAD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52" y="711"/>
              <a:ext cx="1" cy="7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427AEDE7-6500-472E-A8C7-EB0D927CF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1050"/>
              <a:ext cx="2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8F5ACD-7D51-47EC-9A50-A636B0AD1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C0B079-BB55-428E-8291-143254D5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9962D1-E6BC-47A1-B50B-93A758D0A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FAB03-92AA-46DC-83A9-136E9349C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882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555DAA15-ACD8-4380-9A63-7A6F1D603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7" y="1177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DA2ECED0-5205-4549-A8E3-73EF89327B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8" y="892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9BA54B-B3BA-443F-A753-BD7498DEE7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6" y="848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4ECFF7-F381-488F-BC31-138B056F4C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500" y="1135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1B03C7-AFA4-4DF7-86D8-F6767A0175A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96" y="1007"/>
              <a:ext cx="300" cy="124"/>
              <a:chOff x="1413" y="2649"/>
              <a:chExt cx="300" cy="124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8CA525F-E43E-4E88-A8D4-4DEE19FEB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2649"/>
                <a:ext cx="259" cy="98"/>
              </a:xfrm>
              <a:custGeom>
                <a:avLst/>
                <a:gdLst>
                  <a:gd name="T0" fmla="*/ 60 w 518"/>
                  <a:gd name="T1" fmla="*/ 25 h 196"/>
                  <a:gd name="T2" fmla="*/ 65 w 518"/>
                  <a:gd name="T3" fmla="*/ 20 h 196"/>
                  <a:gd name="T4" fmla="*/ 60 w 518"/>
                  <a:gd name="T5" fmla="*/ 16 h 196"/>
                  <a:gd name="T6" fmla="*/ 56 w 518"/>
                  <a:gd name="T7" fmla="*/ 13 h 196"/>
                  <a:gd name="T8" fmla="*/ 51 w 518"/>
                  <a:gd name="T9" fmla="*/ 9 h 196"/>
                  <a:gd name="T10" fmla="*/ 50 w 518"/>
                  <a:gd name="T11" fmla="*/ 9 h 196"/>
                  <a:gd name="T12" fmla="*/ 46 w 518"/>
                  <a:gd name="T13" fmla="*/ 6 h 196"/>
                  <a:gd name="T14" fmla="*/ 41 w 518"/>
                  <a:gd name="T15" fmla="*/ 3 h 196"/>
                  <a:gd name="T16" fmla="*/ 39 w 518"/>
                  <a:gd name="T17" fmla="*/ 3 h 196"/>
                  <a:gd name="T18" fmla="*/ 37 w 518"/>
                  <a:gd name="T19" fmla="*/ 2 h 196"/>
                  <a:gd name="T20" fmla="*/ 34 w 518"/>
                  <a:gd name="T21" fmla="*/ 1 h 196"/>
                  <a:gd name="T22" fmla="*/ 33 w 518"/>
                  <a:gd name="T23" fmla="*/ 1 h 196"/>
                  <a:gd name="T24" fmla="*/ 31 w 518"/>
                  <a:gd name="T25" fmla="*/ 1 h 196"/>
                  <a:gd name="T26" fmla="*/ 28 w 518"/>
                  <a:gd name="T27" fmla="*/ 0 h 196"/>
                  <a:gd name="T28" fmla="*/ 26 w 518"/>
                  <a:gd name="T29" fmla="*/ 1 h 196"/>
                  <a:gd name="T30" fmla="*/ 23 w 518"/>
                  <a:gd name="T31" fmla="*/ 1 h 196"/>
                  <a:gd name="T32" fmla="*/ 22 w 518"/>
                  <a:gd name="T33" fmla="*/ 2 h 196"/>
                  <a:gd name="T34" fmla="*/ 19 w 518"/>
                  <a:gd name="T35" fmla="*/ 3 h 196"/>
                  <a:gd name="T36" fmla="*/ 16 w 518"/>
                  <a:gd name="T37" fmla="*/ 4 h 196"/>
                  <a:gd name="T38" fmla="*/ 13 w 518"/>
                  <a:gd name="T39" fmla="*/ 6 h 196"/>
                  <a:gd name="T40" fmla="*/ 12 w 518"/>
                  <a:gd name="T41" fmla="*/ 6 h 196"/>
                  <a:gd name="T42" fmla="*/ 9 w 518"/>
                  <a:gd name="T43" fmla="*/ 8 h 196"/>
                  <a:gd name="T44" fmla="*/ 6 w 518"/>
                  <a:gd name="T45" fmla="*/ 11 h 196"/>
                  <a:gd name="T46" fmla="*/ 3 w 518"/>
                  <a:gd name="T47" fmla="*/ 13 h 196"/>
                  <a:gd name="T48" fmla="*/ 0 w 518"/>
                  <a:gd name="T49" fmla="*/ 16 h 196"/>
                  <a:gd name="T50" fmla="*/ 5 w 518"/>
                  <a:gd name="T51" fmla="*/ 21 h 196"/>
                  <a:gd name="T52" fmla="*/ 8 w 518"/>
                  <a:gd name="T53" fmla="*/ 18 h 196"/>
                  <a:gd name="T54" fmla="*/ 11 w 518"/>
                  <a:gd name="T55" fmla="*/ 15 h 196"/>
                  <a:gd name="T56" fmla="*/ 14 w 518"/>
                  <a:gd name="T57" fmla="*/ 13 h 196"/>
                  <a:gd name="T58" fmla="*/ 17 w 518"/>
                  <a:gd name="T59" fmla="*/ 11 h 196"/>
                  <a:gd name="T60" fmla="*/ 14 w 518"/>
                  <a:gd name="T61" fmla="*/ 9 h 196"/>
                  <a:gd name="T62" fmla="*/ 16 w 518"/>
                  <a:gd name="T63" fmla="*/ 12 h 196"/>
                  <a:gd name="T64" fmla="*/ 19 w 518"/>
                  <a:gd name="T65" fmla="*/ 10 h 196"/>
                  <a:gd name="T66" fmla="*/ 22 w 518"/>
                  <a:gd name="T67" fmla="*/ 9 h 196"/>
                  <a:gd name="T68" fmla="*/ 24 w 518"/>
                  <a:gd name="T69" fmla="*/ 8 h 196"/>
                  <a:gd name="T70" fmla="*/ 23 w 518"/>
                  <a:gd name="T71" fmla="*/ 5 h 196"/>
                  <a:gd name="T72" fmla="*/ 23 w 518"/>
                  <a:gd name="T73" fmla="*/ 8 h 196"/>
                  <a:gd name="T74" fmla="*/ 27 w 518"/>
                  <a:gd name="T75" fmla="*/ 7 h 196"/>
                  <a:gd name="T76" fmla="*/ 28 w 518"/>
                  <a:gd name="T77" fmla="*/ 7 h 196"/>
                  <a:gd name="T78" fmla="*/ 31 w 518"/>
                  <a:gd name="T79" fmla="*/ 7 h 196"/>
                  <a:gd name="T80" fmla="*/ 33 w 518"/>
                  <a:gd name="T81" fmla="*/ 7 h 196"/>
                  <a:gd name="T82" fmla="*/ 33 w 518"/>
                  <a:gd name="T83" fmla="*/ 4 h 196"/>
                  <a:gd name="T84" fmla="*/ 32 w 518"/>
                  <a:gd name="T85" fmla="*/ 7 h 196"/>
                  <a:gd name="T86" fmla="*/ 34 w 518"/>
                  <a:gd name="T87" fmla="*/ 8 h 196"/>
                  <a:gd name="T88" fmla="*/ 36 w 518"/>
                  <a:gd name="T89" fmla="*/ 9 h 196"/>
                  <a:gd name="T90" fmla="*/ 38 w 518"/>
                  <a:gd name="T91" fmla="*/ 10 h 196"/>
                  <a:gd name="T92" fmla="*/ 43 w 518"/>
                  <a:gd name="T93" fmla="*/ 12 h 196"/>
                  <a:gd name="T94" fmla="*/ 48 w 518"/>
                  <a:gd name="T95" fmla="*/ 15 h 196"/>
                  <a:gd name="T96" fmla="*/ 49 w 518"/>
                  <a:gd name="T97" fmla="*/ 12 h 196"/>
                  <a:gd name="T98" fmla="*/ 46 w 518"/>
                  <a:gd name="T99" fmla="*/ 14 h 196"/>
                  <a:gd name="T100" fmla="*/ 51 w 518"/>
                  <a:gd name="T101" fmla="*/ 18 h 196"/>
                  <a:gd name="T102" fmla="*/ 56 w 518"/>
                  <a:gd name="T103" fmla="*/ 21 h 196"/>
                  <a:gd name="T104" fmla="*/ 60 w 518"/>
                  <a:gd name="T105" fmla="*/ 25 h 19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18"/>
                  <a:gd name="T160" fmla="*/ 0 h 196"/>
                  <a:gd name="T161" fmla="*/ 518 w 518"/>
                  <a:gd name="T162" fmla="*/ 196 h 19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18" h="196">
                    <a:moveTo>
                      <a:pt x="483" y="196"/>
                    </a:moveTo>
                    <a:lnTo>
                      <a:pt x="518" y="154"/>
                    </a:lnTo>
                    <a:lnTo>
                      <a:pt x="483" y="126"/>
                    </a:lnTo>
                    <a:lnTo>
                      <a:pt x="447" y="97"/>
                    </a:lnTo>
                    <a:lnTo>
                      <a:pt x="410" y="72"/>
                    </a:lnTo>
                    <a:lnTo>
                      <a:pt x="401" y="66"/>
                    </a:lnTo>
                    <a:lnTo>
                      <a:pt x="365" y="43"/>
                    </a:lnTo>
                    <a:lnTo>
                      <a:pt x="329" y="25"/>
                    </a:lnTo>
                    <a:lnTo>
                      <a:pt x="310" y="17"/>
                    </a:lnTo>
                    <a:lnTo>
                      <a:pt x="292" y="11"/>
                    </a:lnTo>
                    <a:lnTo>
                      <a:pt x="274" y="6"/>
                    </a:lnTo>
                    <a:lnTo>
                      <a:pt x="263" y="3"/>
                    </a:lnTo>
                    <a:lnTo>
                      <a:pt x="245" y="2"/>
                    </a:lnTo>
                    <a:lnTo>
                      <a:pt x="227" y="0"/>
                    </a:lnTo>
                    <a:lnTo>
                      <a:pt x="206" y="3"/>
                    </a:lnTo>
                    <a:lnTo>
                      <a:pt x="185" y="6"/>
                    </a:lnTo>
                    <a:lnTo>
                      <a:pt x="174" y="9"/>
                    </a:lnTo>
                    <a:lnTo>
                      <a:pt x="151" y="17"/>
                    </a:lnTo>
                    <a:lnTo>
                      <a:pt x="127" y="28"/>
                    </a:lnTo>
                    <a:lnTo>
                      <a:pt x="103" y="41"/>
                    </a:lnTo>
                    <a:lnTo>
                      <a:pt x="94" y="47"/>
                    </a:lnTo>
                    <a:lnTo>
                      <a:pt x="69" y="64"/>
                    </a:lnTo>
                    <a:lnTo>
                      <a:pt x="47" y="82"/>
                    </a:lnTo>
                    <a:lnTo>
                      <a:pt x="22" y="102"/>
                    </a:lnTo>
                    <a:lnTo>
                      <a:pt x="0" y="125"/>
                    </a:lnTo>
                    <a:lnTo>
                      <a:pt x="38" y="164"/>
                    </a:lnTo>
                    <a:lnTo>
                      <a:pt x="62" y="141"/>
                    </a:lnTo>
                    <a:lnTo>
                      <a:pt x="86" y="122"/>
                    </a:lnTo>
                    <a:lnTo>
                      <a:pt x="109" y="103"/>
                    </a:lnTo>
                    <a:lnTo>
                      <a:pt x="133" y="87"/>
                    </a:lnTo>
                    <a:lnTo>
                      <a:pt x="113" y="67"/>
                    </a:lnTo>
                    <a:lnTo>
                      <a:pt x="124" y="91"/>
                    </a:lnTo>
                    <a:lnTo>
                      <a:pt x="148" y="78"/>
                    </a:lnTo>
                    <a:lnTo>
                      <a:pt x="172" y="67"/>
                    </a:lnTo>
                    <a:lnTo>
                      <a:pt x="195" y="60"/>
                    </a:lnTo>
                    <a:lnTo>
                      <a:pt x="185" y="34"/>
                    </a:lnTo>
                    <a:lnTo>
                      <a:pt x="185" y="61"/>
                    </a:lnTo>
                    <a:lnTo>
                      <a:pt x="212" y="56"/>
                    </a:lnTo>
                    <a:lnTo>
                      <a:pt x="227" y="55"/>
                    </a:lnTo>
                    <a:lnTo>
                      <a:pt x="245" y="56"/>
                    </a:lnTo>
                    <a:lnTo>
                      <a:pt x="263" y="58"/>
                    </a:lnTo>
                    <a:lnTo>
                      <a:pt x="263" y="31"/>
                    </a:lnTo>
                    <a:lnTo>
                      <a:pt x="253" y="56"/>
                    </a:lnTo>
                    <a:lnTo>
                      <a:pt x="271" y="61"/>
                    </a:lnTo>
                    <a:lnTo>
                      <a:pt x="289" y="67"/>
                    </a:lnTo>
                    <a:lnTo>
                      <a:pt x="307" y="75"/>
                    </a:lnTo>
                    <a:lnTo>
                      <a:pt x="344" y="93"/>
                    </a:lnTo>
                    <a:lnTo>
                      <a:pt x="380" y="116"/>
                    </a:lnTo>
                    <a:lnTo>
                      <a:pt x="391" y="91"/>
                    </a:lnTo>
                    <a:lnTo>
                      <a:pt x="371" y="111"/>
                    </a:lnTo>
                    <a:lnTo>
                      <a:pt x="407" y="137"/>
                    </a:lnTo>
                    <a:lnTo>
                      <a:pt x="444" y="166"/>
                    </a:lnTo>
                    <a:lnTo>
                      <a:pt x="483" y="196"/>
                    </a:lnTo>
                    <a:close/>
                  </a:path>
                </a:pathLst>
              </a:custGeom>
              <a:solidFill>
                <a:srgbClr val="FF6600"/>
              </a:solidFill>
              <a:ln w="28575" cmpd="sng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89EF873-E9CD-4D18-AC39-50FB2D060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3" y="2661"/>
                <a:ext cx="111" cy="112"/>
              </a:xfrm>
              <a:custGeom>
                <a:avLst/>
                <a:gdLst>
                  <a:gd name="T0" fmla="*/ 9 w 221"/>
                  <a:gd name="T1" fmla="*/ 0 h 223"/>
                  <a:gd name="T2" fmla="*/ 0 w 221"/>
                  <a:gd name="T3" fmla="*/ 28 h 223"/>
                  <a:gd name="T4" fmla="*/ 28 w 221"/>
                  <a:gd name="T5" fmla="*/ 19 h 223"/>
                  <a:gd name="T6" fmla="*/ 13 w 221"/>
                  <a:gd name="T7" fmla="*/ 16 h 223"/>
                  <a:gd name="T8" fmla="*/ 9 w 221"/>
                  <a:gd name="T9" fmla="*/ 0 h 2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"/>
                  <a:gd name="T16" fmla="*/ 0 h 223"/>
                  <a:gd name="T17" fmla="*/ 221 w 221"/>
                  <a:gd name="T18" fmla="*/ 223 h 2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" h="223">
                    <a:moveTo>
                      <a:pt x="71" y="0"/>
                    </a:moveTo>
                    <a:lnTo>
                      <a:pt x="0" y="223"/>
                    </a:lnTo>
                    <a:lnTo>
                      <a:pt x="221" y="147"/>
                    </a:lnTo>
                    <a:lnTo>
                      <a:pt x="100" y="12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6600"/>
              </a:solidFill>
              <a:ln w="28575" cmpd="sng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</p:grpSp>
      <p:sp>
        <p:nvSpPr>
          <p:cNvPr id="24" name="Line 23">
            <a:extLst>
              <a:ext uri="{FF2B5EF4-FFF2-40B4-BE49-F238E27FC236}">
                <a16:creationId xmlns:a16="http://schemas.microsoft.com/office/drawing/2014/main" id="{1E9A6E23-8F61-46A7-974E-6CA7A785BB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5025" y="4088929"/>
            <a:ext cx="1217613" cy="0"/>
          </a:xfrm>
          <a:prstGeom prst="line">
            <a:avLst/>
          </a:prstGeom>
          <a:noFill/>
          <a:ln w="28575">
            <a:solidFill>
              <a:srgbClr val="EA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D6105FF0-1118-4CDD-A75C-472B3C3697C0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610225" y="4393729"/>
            <a:ext cx="609600" cy="0"/>
          </a:xfrm>
          <a:prstGeom prst="line">
            <a:avLst/>
          </a:prstGeom>
          <a:noFill/>
          <a:ln w="28575">
            <a:solidFill>
              <a:srgbClr val="EA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C330F701-3AFB-46B7-90D8-EDBD8E365E3F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6827838" y="4393729"/>
            <a:ext cx="609600" cy="0"/>
          </a:xfrm>
          <a:prstGeom prst="line">
            <a:avLst/>
          </a:prstGeom>
          <a:noFill/>
          <a:ln w="28575">
            <a:solidFill>
              <a:srgbClr val="EA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BDCCEFB7-CBF3-4E7A-99BE-F8B248F5BD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2638" y="4698529"/>
            <a:ext cx="1550987" cy="0"/>
          </a:xfrm>
          <a:prstGeom prst="line">
            <a:avLst/>
          </a:prstGeom>
          <a:noFill/>
          <a:ln w="28575">
            <a:solidFill>
              <a:srgbClr val="EA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2F13BDC1-C006-4825-BF07-AAFEACC21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6613" y="4285779"/>
            <a:ext cx="1219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8EACDB-D7FF-45E9-9619-2A8141C2FBEB}"/>
              </a:ext>
            </a:extLst>
          </p:cNvPr>
          <p:cNvGrpSpPr>
            <a:grpSpLocks/>
          </p:cNvGrpSpPr>
          <p:nvPr/>
        </p:nvGrpSpPr>
        <p:grpSpPr bwMode="auto">
          <a:xfrm>
            <a:off x="6211888" y="4273079"/>
            <a:ext cx="690562" cy="419100"/>
            <a:chOff x="4486" y="3385"/>
            <a:chExt cx="299" cy="264"/>
          </a:xfrm>
        </p:grpSpPr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CCF55DB1-6DDD-4020-B53B-86C027974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" y="3385"/>
              <a:ext cx="2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000" b="1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Symbol" panose="05050102010706020507" pitchFamily="18" charset="2"/>
                  <a:ea typeface="ＭＳ Ｐゴシック" pitchFamily="34" charset="-128"/>
                  <a:cs typeface="+mn-cs"/>
                </a:rPr>
                <a:t>~G</a:t>
              </a:r>
              <a:r>
                <a:rPr kumimoji="0" lang="en-US" alt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Symbol" panose="05050102010706020507" pitchFamily="18" charset="2"/>
                  <a:ea typeface="ＭＳ Ｐゴシック" pitchFamily="34" charset="-128"/>
                  <a:cs typeface="+mn-cs"/>
                </a:rPr>
                <a:t> </a:t>
              </a:r>
              <a:r>
                <a:rPr kumimoji="0" lang="en-US" altLang="it-IT" sz="2400" b="0" i="0" u="none" strike="noStrike" kern="1200" cap="none" spc="0" normalizeH="0" baseline="3000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-1</a:t>
              </a:r>
            </a:p>
          </p:txBody>
        </p:sp>
        <p:sp>
          <p:nvSpPr>
            <p:cNvPr id="31" name="Text Box 30">
              <a:extLst>
                <a:ext uri="{FF2B5EF4-FFF2-40B4-BE49-F238E27FC236}">
                  <a16:creationId xmlns:a16="http://schemas.microsoft.com/office/drawing/2014/main" id="{60A477D2-7C20-4146-8BEE-83D22DD0E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3" y="3495"/>
              <a:ext cx="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2FDF6B-DE09-4A79-A880-607B162995E0}"/>
              </a:ext>
            </a:extLst>
          </p:cNvPr>
          <p:cNvGrpSpPr>
            <a:grpSpLocks/>
          </p:cNvGrpSpPr>
          <p:nvPr/>
        </p:nvGrpSpPr>
        <p:grpSpPr bwMode="auto">
          <a:xfrm>
            <a:off x="4443413" y="3568230"/>
            <a:ext cx="4271962" cy="1725613"/>
            <a:chOff x="2799" y="2215"/>
            <a:chExt cx="2691" cy="1087"/>
          </a:xfrm>
        </p:grpSpPr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39045FED-BA58-4214-BD1A-3458E6A2E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2927"/>
              <a:ext cx="558" cy="0"/>
            </a:xfrm>
            <a:prstGeom prst="line">
              <a:avLst/>
            </a:prstGeom>
            <a:noFill/>
            <a:ln w="28575">
              <a:solidFill>
                <a:srgbClr val="EA02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DF46AB7A-0A6B-4D9D-ACB1-D7E4D1B52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3" y="2299"/>
              <a:ext cx="0" cy="7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B086CB43-6078-4895-873B-48066C0F10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3" y="3038"/>
              <a:ext cx="231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id="{77F156EA-0ABF-4778-B734-67960E9B2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" y="2462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0</a:t>
              </a:r>
            </a:p>
          </p:txBody>
        </p:sp>
        <p:sp>
          <p:nvSpPr>
            <p:cNvPr id="37" name="Text Box 36">
              <a:extLst>
                <a:ext uri="{FF2B5EF4-FFF2-40B4-BE49-F238E27FC236}">
                  <a16:creationId xmlns:a16="http://schemas.microsoft.com/office/drawing/2014/main" id="{01F56177-78B0-4A6C-A08B-2C082076C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9" y="2769"/>
              <a:ext cx="4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-</a:t>
              </a:r>
              <a:r>
                <a:rPr kumimoji="0" lang="en-US" altLang="it-IT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e</a:t>
              </a:r>
            </a:p>
          </p:txBody>
        </p:sp>
        <p:sp>
          <p:nvSpPr>
            <p:cNvPr id="38" name="Text Box 37">
              <a:extLst>
                <a:ext uri="{FF2B5EF4-FFF2-40B4-BE49-F238E27FC236}">
                  <a16:creationId xmlns:a16="http://schemas.microsoft.com/office/drawing/2014/main" id="{1D80AD2F-BC23-42D2-9A68-D54000BD9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7" y="221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Q</a:t>
              </a:r>
            </a:p>
          </p:txBody>
        </p:sp>
        <p:sp>
          <p:nvSpPr>
            <p:cNvPr id="39" name="Text Box 38">
              <a:extLst>
                <a:ext uri="{FF2B5EF4-FFF2-40B4-BE49-F238E27FC236}">
                  <a16:creationId xmlns:a16="http://schemas.microsoft.com/office/drawing/2014/main" id="{0E6D587E-9651-4C38-8A22-A4B898633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1" y="3071"/>
              <a:ext cx="3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time</a:t>
              </a:r>
              <a:endParaRPr kumimoji="0" lang="en-US" alt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39D9E8-A780-405E-B8F8-A60B43C979C6}"/>
              </a:ext>
            </a:extLst>
          </p:cNvPr>
          <p:cNvGrpSpPr>
            <a:grpSpLocks/>
          </p:cNvGrpSpPr>
          <p:nvPr/>
        </p:nvGrpSpPr>
        <p:grpSpPr bwMode="auto">
          <a:xfrm>
            <a:off x="7472363" y="2163291"/>
            <a:ext cx="1169987" cy="1158875"/>
            <a:chOff x="4707" y="1634"/>
            <a:chExt cx="737" cy="73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B9C3126-D2FE-4723-AFD3-26ECA791D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6F080D0-DD13-4FF4-93DE-AE293DCA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1A7FAC2-2DBF-4518-9E5C-07940D125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8F164E7-F5EB-4B43-934F-0A62E05F3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29825C-B96E-49D5-AE6D-7A1C28F8F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" y="1634"/>
              <a:ext cx="121" cy="7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EDBB007-8F43-404E-ACBC-D29E32AE5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1973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DDA1314A-BE0B-4D1B-8B48-F095D6C32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7" y="1634"/>
              <a:ext cx="1" cy="7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5A7FDB98-5791-4EF7-8022-06E37A514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1973"/>
              <a:ext cx="2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381298-5D32-46E0-90DD-B46195A07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81D510E-8B00-42D4-8597-3CD2BB9D1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792A2F8-E4D6-4067-B6E8-D830A1D9C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0262D23-E7A2-4BE3-83B9-294AFA09A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" name="Line 52">
              <a:extLst>
                <a:ext uri="{FF2B5EF4-FFF2-40B4-BE49-F238E27FC236}">
                  <a16:creationId xmlns:a16="http://schemas.microsoft.com/office/drawing/2014/main" id="{C4501A8E-853E-4B2E-AB92-D87736913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2106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" name="Line 53">
              <a:extLst>
                <a:ext uri="{FF2B5EF4-FFF2-40B4-BE49-F238E27FC236}">
                  <a16:creationId xmlns:a16="http://schemas.microsoft.com/office/drawing/2014/main" id="{D17C2A77-96A7-4AC5-ABA5-75DE1776B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3" y="1821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BD0B538-C42F-46A0-B3D1-F281BDCAE2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5091" y="1777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303E30C-09B0-4DC6-877E-5BBC074A24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5095" y="2064"/>
              <a:ext cx="83" cy="83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" name="Line 56">
              <a:extLst>
                <a:ext uri="{FF2B5EF4-FFF2-40B4-BE49-F238E27FC236}">
                  <a16:creationId xmlns:a16="http://schemas.microsoft.com/office/drawing/2014/main" id="{6BD90800-48F6-4C16-9561-9E7CD85B85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36" y="1969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F271F0-A93A-4869-B6D0-74D6FE57C561}"/>
              </a:ext>
            </a:extLst>
          </p:cNvPr>
          <p:cNvGrpSpPr>
            <a:grpSpLocks/>
          </p:cNvGrpSpPr>
          <p:nvPr/>
        </p:nvGrpSpPr>
        <p:grpSpPr bwMode="auto">
          <a:xfrm>
            <a:off x="-249238" y="3458691"/>
            <a:ext cx="4437063" cy="1914525"/>
            <a:chOff x="-157" y="2450"/>
            <a:chExt cx="2795" cy="1206"/>
          </a:xfrm>
        </p:grpSpPr>
        <p:sp>
          <p:nvSpPr>
            <p:cNvPr id="59" name="Line 58">
              <a:extLst>
                <a:ext uri="{FF2B5EF4-FFF2-40B4-BE49-F238E27FC236}">
                  <a16:creationId xmlns:a16="http://schemas.microsoft.com/office/drawing/2014/main" id="{A9AFB690-FC48-455C-90D7-344C6963D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2" y="2606"/>
              <a:ext cx="0" cy="7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" name="Text Box 59">
              <a:extLst>
                <a:ext uri="{FF2B5EF4-FFF2-40B4-BE49-F238E27FC236}">
                  <a16:creationId xmlns:a16="http://schemas.microsoft.com/office/drawing/2014/main" id="{DDB6AFEE-576F-4934-A0C3-12727C01E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" y="2769"/>
              <a:ext cx="1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0</a:t>
              </a:r>
            </a:p>
          </p:txBody>
        </p:sp>
        <p:sp>
          <p:nvSpPr>
            <p:cNvPr id="61" name="Text Box 60">
              <a:extLst>
                <a:ext uri="{FF2B5EF4-FFF2-40B4-BE49-F238E27FC236}">
                  <a16:creationId xmlns:a16="http://schemas.microsoft.com/office/drawing/2014/main" id="{33D1275D-A334-463B-B88E-D237FA4A7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7" y="3093"/>
              <a:ext cx="4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-</a:t>
              </a:r>
              <a:r>
                <a:rPr kumimoji="0" lang="en-US" altLang="it-IT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e</a:t>
              </a:r>
            </a:p>
          </p:txBody>
        </p:sp>
        <p:sp>
          <p:nvSpPr>
            <p:cNvPr id="62" name="Text Box 61">
              <a:extLst>
                <a:ext uri="{FF2B5EF4-FFF2-40B4-BE49-F238E27FC236}">
                  <a16:creationId xmlns:a16="http://schemas.microsoft.com/office/drawing/2014/main" id="{5F70D6B9-F85A-407A-B91A-2F637D5F7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50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Q</a:t>
              </a:r>
            </a:p>
          </p:txBody>
        </p:sp>
        <p:sp>
          <p:nvSpPr>
            <p:cNvPr id="63" name="Line 62">
              <a:extLst>
                <a:ext uri="{FF2B5EF4-FFF2-40B4-BE49-F238E27FC236}">
                  <a16:creationId xmlns:a16="http://schemas.microsoft.com/office/drawing/2014/main" id="{81E28DB0-AE9A-42EC-BF92-453312FF9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" y="3345"/>
              <a:ext cx="24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" name="Line 63">
              <a:extLst>
                <a:ext uri="{FF2B5EF4-FFF2-40B4-BE49-F238E27FC236}">
                  <a16:creationId xmlns:a16="http://schemas.microsoft.com/office/drawing/2014/main" id="{429122D6-4856-44C1-BDB4-675801DEA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" y="3250"/>
              <a:ext cx="2406" cy="0"/>
            </a:xfrm>
            <a:prstGeom prst="line">
              <a:avLst/>
            </a:prstGeom>
            <a:noFill/>
            <a:ln w="28575">
              <a:solidFill>
                <a:srgbClr val="EA02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" name="Text Box 64">
              <a:extLst>
                <a:ext uri="{FF2B5EF4-FFF2-40B4-BE49-F238E27FC236}">
                  <a16:creationId xmlns:a16="http://schemas.microsoft.com/office/drawing/2014/main" id="{F3825851-802E-4022-A5A0-48766D292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" y="3425"/>
              <a:ext cx="3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rPr>
                <a:t>time</a:t>
              </a:r>
              <a:endParaRPr kumimoji="0" lang="en-US" alt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66" name="Group 66">
            <a:extLst>
              <a:ext uri="{FF2B5EF4-FFF2-40B4-BE49-F238E27FC236}">
                <a16:creationId xmlns:a16="http://schemas.microsoft.com/office/drawing/2014/main" id="{123731E5-C81E-4B48-80AC-E85B0593BD3C}"/>
              </a:ext>
            </a:extLst>
          </p:cNvPr>
          <p:cNvGrpSpPr>
            <a:grpSpLocks/>
          </p:cNvGrpSpPr>
          <p:nvPr/>
        </p:nvGrpSpPr>
        <p:grpSpPr bwMode="auto">
          <a:xfrm>
            <a:off x="4689475" y="641052"/>
            <a:ext cx="1576388" cy="1347788"/>
            <a:chOff x="2954" y="610"/>
            <a:chExt cx="993" cy="849"/>
          </a:xfrm>
        </p:grpSpPr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DC96DFEF-E4BB-4FA3-839D-17D172CF8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9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BA426BE8-3B4F-4B75-821A-7A9333B2C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9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" name="Rectangle 69">
              <a:extLst>
                <a:ext uri="{FF2B5EF4-FFF2-40B4-BE49-F238E27FC236}">
                  <a16:creationId xmlns:a16="http://schemas.microsoft.com/office/drawing/2014/main" id="{171DDC55-700B-4528-8BF0-E5959FAF5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9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20170785-95AA-4B00-B28C-6F764F319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9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" name="Rectangle 71">
              <a:extLst>
                <a:ext uri="{FF2B5EF4-FFF2-40B4-BE49-F238E27FC236}">
                  <a16:creationId xmlns:a16="http://schemas.microsoft.com/office/drawing/2014/main" id="{D724C32C-61B9-4DED-B320-B59DE4035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" y="729"/>
              <a:ext cx="121" cy="7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" name="Rectangle 72">
              <a:extLst>
                <a:ext uri="{FF2B5EF4-FFF2-40B4-BE49-F238E27FC236}">
                  <a16:creationId xmlns:a16="http://schemas.microsoft.com/office/drawing/2014/main" id="{9D4A20C1-248D-4110-8BCB-1EAF1ED2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0" y="1068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" name="Line 73">
              <a:extLst>
                <a:ext uri="{FF2B5EF4-FFF2-40B4-BE49-F238E27FC236}">
                  <a16:creationId xmlns:a16="http://schemas.microsoft.com/office/drawing/2014/main" id="{2612E4B6-0E7F-450D-9B52-4A45E7218A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0" y="729"/>
              <a:ext cx="1" cy="7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" name="Line 74">
              <a:extLst>
                <a:ext uri="{FF2B5EF4-FFF2-40B4-BE49-F238E27FC236}">
                  <a16:creationId xmlns:a16="http://schemas.microsoft.com/office/drawing/2014/main" id="{D64E3FB8-1F5E-4E7B-B0A4-4D5CDDBF2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0" y="1068"/>
              <a:ext cx="2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" name="Rectangle 75">
              <a:extLst>
                <a:ext uri="{FF2B5EF4-FFF2-40B4-BE49-F238E27FC236}">
                  <a16:creationId xmlns:a16="http://schemas.microsoft.com/office/drawing/2014/main" id="{A07B1480-6B6F-45F8-B89A-7EEC304DE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89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" name="Rectangle 76">
              <a:extLst>
                <a:ext uri="{FF2B5EF4-FFF2-40B4-BE49-F238E27FC236}">
                  <a16:creationId xmlns:a16="http://schemas.microsoft.com/office/drawing/2014/main" id="{BD837EFF-BD6F-4E24-BA30-75576DF4D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89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" name="Rectangle 77">
              <a:extLst>
                <a:ext uri="{FF2B5EF4-FFF2-40B4-BE49-F238E27FC236}">
                  <a16:creationId xmlns:a16="http://schemas.microsoft.com/office/drawing/2014/main" id="{607EFAA0-11E0-41E5-A8FD-865AE5285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89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" name="Rectangle 78">
              <a:extLst>
                <a:ext uri="{FF2B5EF4-FFF2-40B4-BE49-F238E27FC236}">
                  <a16:creationId xmlns:a16="http://schemas.microsoft.com/office/drawing/2014/main" id="{D23DE25F-331C-4D29-B18D-0839838FC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89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" name="Line 79">
              <a:extLst>
                <a:ext uri="{FF2B5EF4-FFF2-40B4-BE49-F238E27FC236}">
                  <a16:creationId xmlns:a16="http://schemas.microsoft.com/office/drawing/2014/main" id="{525D6F85-4171-4290-8400-E586C2F9D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7" y="1195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" name="Line 80">
              <a:extLst>
                <a:ext uri="{FF2B5EF4-FFF2-40B4-BE49-F238E27FC236}">
                  <a16:creationId xmlns:a16="http://schemas.microsoft.com/office/drawing/2014/main" id="{959E75BC-8B13-41E4-BD9C-1422378159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8" y="910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" name="Oval 81">
              <a:extLst>
                <a:ext uri="{FF2B5EF4-FFF2-40B4-BE49-F238E27FC236}">
                  <a16:creationId xmlns:a16="http://schemas.microsoft.com/office/drawing/2014/main" id="{706C4244-27BB-428B-80F2-1DE80284B6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596" y="866"/>
              <a:ext cx="83" cy="83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" name="Oval 82">
              <a:extLst>
                <a:ext uri="{FF2B5EF4-FFF2-40B4-BE49-F238E27FC236}">
                  <a16:creationId xmlns:a16="http://schemas.microsoft.com/office/drawing/2014/main" id="{7C566DB7-6ECF-47B3-B7DF-B9E849D509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600" y="1153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83" name="Group 83">
              <a:extLst>
                <a:ext uri="{FF2B5EF4-FFF2-40B4-BE49-F238E27FC236}">
                  <a16:creationId xmlns:a16="http://schemas.microsoft.com/office/drawing/2014/main" id="{170D6EE8-38B2-4EFA-AD94-D8F291D893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6" y="785"/>
              <a:ext cx="300" cy="124"/>
              <a:chOff x="1413" y="2649"/>
              <a:chExt cx="300" cy="124"/>
            </a:xfrm>
          </p:grpSpPr>
          <p:sp>
            <p:nvSpPr>
              <p:cNvPr id="86" name="Freeform 84">
                <a:extLst>
                  <a:ext uri="{FF2B5EF4-FFF2-40B4-BE49-F238E27FC236}">
                    <a16:creationId xmlns:a16="http://schemas.microsoft.com/office/drawing/2014/main" id="{0C9F22BA-E004-4045-B575-256552089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2649"/>
                <a:ext cx="259" cy="98"/>
              </a:xfrm>
              <a:custGeom>
                <a:avLst/>
                <a:gdLst>
                  <a:gd name="T0" fmla="*/ 60 w 518"/>
                  <a:gd name="T1" fmla="*/ 25 h 196"/>
                  <a:gd name="T2" fmla="*/ 65 w 518"/>
                  <a:gd name="T3" fmla="*/ 20 h 196"/>
                  <a:gd name="T4" fmla="*/ 60 w 518"/>
                  <a:gd name="T5" fmla="*/ 16 h 196"/>
                  <a:gd name="T6" fmla="*/ 56 w 518"/>
                  <a:gd name="T7" fmla="*/ 13 h 196"/>
                  <a:gd name="T8" fmla="*/ 51 w 518"/>
                  <a:gd name="T9" fmla="*/ 9 h 196"/>
                  <a:gd name="T10" fmla="*/ 50 w 518"/>
                  <a:gd name="T11" fmla="*/ 9 h 196"/>
                  <a:gd name="T12" fmla="*/ 46 w 518"/>
                  <a:gd name="T13" fmla="*/ 6 h 196"/>
                  <a:gd name="T14" fmla="*/ 41 w 518"/>
                  <a:gd name="T15" fmla="*/ 3 h 196"/>
                  <a:gd name="T16" fmla="*/ 39 w 518"/>
                  <a:gd name="T17" fmla="*/ 3 h 196"/>
                  <a:gd name="T18" fmla="*/ 37 w 518"/>
                  <a:gd name="T19" fmla="*/ 2 h 196"/>
                  <a:gd name="T20" fmla="*/ 34 w 518"/>
                  <a:gd name="T21" fmla="*/ 1 h 196"/>
                  <a:gd name="T22" fmla="*/ 33 w 518"/>
                  <a:gd name="T23" fmla="*/ 1 h 196"/>
                  <a:gd name="T24" fmla="*/ 31 w 518"/>
                  <a:gd name="T25" fmla="*/ 1 h 196"/>
                  <a:gd name="T26" fmla="*/ 28 w 518"/>
                  <a:gd name="T27" fmla="*/ 0 h 196"/>
                  <a:gd name="T28" fmla="*/ 26 w 518"/>
                  <a:gd name="T29" fmla="*/ 1 h 196"/>
                  <a:gd name="T30" fmla="*/ 23 w 518"/>
                  <a:gd name="T31" fmla="*/ 1 h 196"/>
                  <a:gd name="T32" fmla="*/ 22 w 518"/>
                  <a:gd name="T33" fmla="*/ 2 h 196"/>
                  <a:gd name="T34" fmla="*/ 19 w 518"/>
                  <a:gd name="T35" fmla="*/ 3 h 196"/>
                  <a:gd name="T36" fmla="*/ 16 w 518"/>
                  <a:gd name="T37" fmla="*/ 4 h 196"/>
                  <a:gd name="T38" fmla="*/ 13 w 518"/>
                  <a:gd name="T39" fmla="*/ 6 h 196"/>
                  <a:gd name="T40" fmla="*/ 12 w 518"/>
                  <a:gd name="T41" fmla="*/ 6 h 196"/>
                  <a:gd name="T42" fmla="*/ 9 w 518"/>
                  <a:gd name="T43" fmla="*/ 8 h 196"/>
                  <a:gd name="T44" fmla="*/ 6 w 518"/>
                  <a:gd name="T45" fmla="*/ 11 h 196"/>
                  <a:gd name="T46" fmla="*/ 3 w 518"/>
                  <a:gd name="T47" fmla="*/ 13 h 196"/>
                  <a:gd name="T48" fmla="*/ 0 w 518"/>
                  <a:gd name="T49" fmla="*/ 16 h 196"/>
                  <a:gd name="T50" fmla="*/ 5 w 518"/>
                  <a:gd name="T51" fmla="*/ 21 h 196"/>
                  <a:gd name="T52" fmla="*/ 8 w 518"/>
                  <a:gd name="T53" fmla="*/ 18 h 196"/>
                  <a:gd name="T54" fmla="*/ 11 w 518"/>
                  <a:gd name="T55" fmla="*/ 15 h 196"/>
                  <a:gd name="T56" fmla="*/ 14 w 518"/>
                  <a:gd name="T57" fmla="*/ 13 h 196"/>
                  <a:gd name="T58" fmla="*/ 17 w 518"/>
                  <a:gd name="T59" fmla="*/ 11 h 196"/>
                  <a:gd name="T60" fmla="*/ 14 w 518"/>
                  <a:gd name="T61" fmla="*/ 9 h 196"/>
                  <a:gd name="T62" fmla="*/ 16 w 518"/>
                  <a:gd name="T63" fmla="*/ 12 h 196"/>
                  <a:gd name="T64" fmla="*/ 19 w 518"/>
                  <a:gd name="T65" fmla="*/ 10 h 196"/>
                  <a:gd name="T66" fmla="*/ 22 w 518"/>
                  <a:gd name="T67" fmla="*/ 9 h 196"/>
                  <a:gd name="T68" fmla="*/ 24 w 518"/>
                  <a:gd name="T69" fmla="*/ 8 h 196"/>
                  <a:gd name="T70" fmla="*/ 23 w 518"/>
                  <a:gd name="T71" fmla="*/ 5 h 196"/>
                  <a:gd name="T72" fmla="*/ 23 w 518"/>
                  <a:gd name="T73" fmla="*/ 8 h 196"/>
                  <a:gd name="T74" fmla="*/ 27 w 518"/>
                  <a:gd name="T75" fmla="*/ 7 h 196"/>
                  <a:gd name="T76" fmla="*/ 28 w 518"/>
                  <a:gd name="T77" fmla="*/ 7 h 196"/>
                  <a:gd name="T78" fmla="*/ 31 w 518"/>
                  <a:gd name="T79" fmla="*/ 7 h 196"/>
                  <a:gd name="T80" fmla="*/ 33 w 518"/>
                  <a:gd name="T81" fmla="*/ 7 h 196"/>
                  <a:gd name="T82" fmla="*/ 33 w 518"/>
                  <a:gd name="T83" fmla="*/ 4 h 196"/>
                  <a:gd name="T84" fmla="*/ 32 w 518"/>
                  <a:gd name="T85" fmla="*/ 7 h 196"/>
                  <a:gd name="T86" fmla="*/ 34 w 518"/>
                  <a:gd name="T87" fmla="*/ 8 h 196"/>
                  <a:gd name="T88" fmla="*/ 36 w 518"/>
                  <a:gd name="T89" fmla="*/ 9 h 196"/>
                  <a:gd name="T90" fmla="*/ 38 w 518"/>
                  <a:gd name="T91" fmla="*/ 10 h 196"/>
                  <a:gd name="T92" fmla="*/ 43 w 518"/>
                  <a:gd name="T93" fmla="*/ 12 h 196"/>
                  <a:gd name="T94" fmla="*/ 48 w 518"/>
                  <a:gd name="T95" fmla="*/ 15 h 196"/>
                  <a:gd name="T96" fmla="*/ 49 w 518"/>
                  <a:gd name="T97" fmla="*/ 12 h 196"/>
                  <a:gd name="T98" fmla="*/ 46 w 518"/>
                  <a:gd name="T99" fmla="*/ 14 h 196"/>
                  <a:gd name="T100" fmla="*/ 51 w 518"/>
                  <a:gd name="T101" fmla="*/ 18 h 196"/>
                  <a:gd name="T102" fmla="*/ 56 w 518"/>
                  <a:gd name="T103" fmla="*/ 21 h 196"/>
                  <a:gd name="T104" fmla="*/ 60 w 518"/>
                  <a:gd name="T105" fmla="*/ 25 h 19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18"/>
                  <a:gd name="T160" fmla="*/ 0 h 196"/>
                  <a:gd name="T161" fmla="*/ 518 w 518"/>
                  <a:gd name="T162" fmla="*/ 196 h 19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18" h="196">
                    <a:moveTo>
                      <a:pt x="483" y="196"/>
                    </a:moveTo>
                    <a:lnTo>
                      <a:pt x="518" y="154"/>
                    </a:lnTo>
                    <a:lnTo>
                      <a:pt x="483" y="126"/>
                    </a:lnTo>
                    <a:lnTo>
                      <a:pt x="447" y="97"/>
                    </a:lnTo>
                    <a:lnTo>
                      <a:pt x="410" y="72"/>
                    </a:lnTo>
                    <a:lnTo>
                      <a:pt x="401" y="66"/>
                    </a:lnTo>
                    <a:lnTo>
                      <a:pt x="365" y="43"/>
                    </a:lnTo>
                    <a:lnTo>
                      <a:pt x="329" y="25"/>
                    </a:lnTo>
                    <a:lnTo>
                      <a:pt x="310" y="17"/>
                    </a:lnTo>
                    <a:lnTo>
                      <a:pt x="292" y="11"/>
                    </a:lnTo>
                    <a:lnTo>
                      <a:pt x="274" y="6"/>
                    </a:lnTo>
                    <a:lnTo>
                      <a:pt x="263" y="3"/>
                    </a:lnTo>
                    <a:lnTo>
                      <a:pt x="245" y="2"/>
                    </a:lnTo>
                    <a:lnTo>
                      <a:pt x="227" y="0"/>
                    </a:lnTo>
                    <a:lnTo>
                      <a:pt x="206" y="3"/>
                    </a:lnTo>
                    <a:lnTo>
                      <a:pt x="185" y="6"/>
                    </a:lnTo>
                    <a:lnTo>
                      <a:pt x="174" y="9"/>
                    </a:lnTo>
                    <a:lnTo>
                      <a:pt x="151" y="17"/>
                    </a:lnTo>
                    <a:lnTo>
                      <a:pt x="127" y="28"/>
                    </a:lnTo>
                    <a:lnTo>
                      <a:pt x="103" y="41"/>
                    </a:lnTo>
                    <a:lnTo>
                      <a:pt x="94" y="47"/>
                    </a:lnTo>
                    <a:lnTo>
                      <a:pt x="69" y="64"/>
                    </a:lnTo>
                    <a:lnTo>
                      <a:pt x="47" y="82"/>
                    </a:lnTo>
                    <a:lnTo>
                      <a:pt x="22" y="102"/>
                    </a:lnTo>
                    <a:lnTo>
                      <a:pt x="0" y="125"/>
                    </a:lnTo>
                    <a:lnTo>
                      <a:pt x="38" y="164"/>
                    </a:lnTo>
                    <a:lnTo>
                      <a:pt x="62" y="141"/>
                    </a:lnTo>
                    <a:lnTo>
                      <a:pt x="86" y="122"/>
                    </a:lnTo>
                    <a:lnTo>
                      <a:pt x="109" y="103"/>
                    </a:lnTo>
                    <a:lnTo>
                      <a:pt x="133" y="87"/>
                    </a:lnTo>
                    <a:lnTo>
                      <a:pt x="113" y="67"/>
                    </a:lnTo>
                    <a:lnTo>
                      <a:pt x="124" y="91"/>
                    </a:lnTo>
                    <a:lnTo>
                      <a:pt x="148" y="78"/>
                    </a:lnTo>
                    <a:lnTo>
                      <a:pt x="172" y="67"/>
                    </a:lnTo>
                    <a:lnTo>
                      <a:pt x="195" y="60"/>
                    </a:lnTo>
                    <a:lnTo>
                      <a:pt x="185" y="34"/>
                    </a:lnTo>
                    <a:lnTo>
                      <a:pt x="185" y="61"/>
                    </a:lnTo>
                    <a:lnTo>
                      <a:pt x="212" y="56"/>
                    </a:lnTo>
                    <a:lnTo>
                      <a:pt x="227" y="55"/>
                    </a:lnTo>
                    <a:lnTo>
                      <a:pt x="245" y="56"/>
                    </a:lnTo>
                    <a:lnTo>
                      <a:pt x="263" y="58"/>
                    </a:lnTo>
                    <a:lnTo>
                      <a:pt x="263" y="31"/>
                    </a:lnTo>
                    <a:lnTo>
                      <a:pt x="253" y="56"/>
                    </a:lnTo>
                    <a:lnTo>
                      <a:pt x="271" y="61"/>
                    </a:lnTo>
                    <a:lnTo>
                      <a:pt x="289" y="67"/>
                    </a:lnTo>
                    <a:lnTo>
                      <a:pt x="307" y="75"/>
                    </a:lnTo>
                    <a:lnTo>
                      <a:pt x="344" y="93"/>
                    </a:lnTo>
                    <a:lnTo>
                      <a:pt x="380" y="116"/>
                    </a:lnTo>
                    <a:lnTo>
                      <a:pt x="391" y="91"/>
                    </a:lnTo>
                    <a:lnTo>
                      <a:pt x="371" y="111"/>
                    </a:lnTo>
                    <a:lnTo>
                      <a:pt x="407" y="137"/>
                    </a:lnTo>
                    <a:lnTo>
                      <a:pt x="444" y="166"/>
                    </a:lnTo>
                    <a:lnTo>
                      <a:pt x="483" y="196"/>
                    </a:lnTo>
                    <a:close/>
                  </a:path>
                </a:pathLst>
              </a:custGeom>
              <a:solidFill>
                <a:srgbClr val="FF6600"/>
              </a:solidFill>
              <a:ln w="28575" cmpd="sng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820BD1F0-0C28-43A5-9040-8163D8D42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3" y="2661"/>
                <a:ext cx="111" cy="112"/>
              </a:xfrm>
              <a:custGeom>
                <a:avLst/>
                <a:gdLst>
                  <a:gd name="T0" fmla="*/ 9 w 221"/>
                  <a:gd name="T1" fmla="*/ 0 h 223"/>
                  <a:gd name="T2" fmla="*/ 0 w 221"/>
                  <a:gd name="T3" fmla="*/ 28 h 223"/>
                  <a:gd name="T4" fmla="*/ 28 w 221"/>
                  <a:gd name="T5" fmla="*/ 19 h 223"/>
                  <a:gd name="T6" fmla="*/ 13 w 221"/>
                  <a:gd name="T7" fmla="*/ 16 h 223"/>
                  <a:gd name="T8" fmla="*/ 9 w 221"/>
                  <a:gd name="T9" fmla="*/ 0 h 2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"/>
                  <a:gd name="T16" fmla="*/ 0 h 223"/>
                  <a:gd name="T17" fmla="*/ 221 w 221"/>
                  <a:gd name="T18" fmla="*/ 223 h 2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" h="223">
                    <a:moveTo>
                      <a:pt x="71" y="0"/>
                    </a:moveTo>
                    <a:lnTo>
                      <a:pt x="0" y="223"/>
                    </a:lnTo>
                    <a:lnTo>
                      <a:pt x="221" y="147"/>
                    </a:lnTo>
                    <a:lnTo>
                      <a:pt x="100" y="12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6600"/>
              </a:solidFill>
              <a:ln w="28575" cmpd="sng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84" name="Line 86">
              <a:extLst>
                <a:ext uri="{FF2B5EF4-FFF2-40B4-BE49-F238E27FC236}">
                  <a16:creationId xmlns:a16="http://schemas.microsoft.com/office/drawing/2014/main" id="{80980322-B348-4971-9C41-3E26DC0D8F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7" y="813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5" name="Text Box 87">
              <a:extLst>
                <a:ext uri="{FF2B5EF4-FFF2-40B4-BE49-F238E27FC236}">
                  <a16:creationId xmlns:a16="http://schemas.microsoft.com/office/drawing/2014/main" id="{0F34EFCD-FA8C-482B-ADB2-12A7906E8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4" y="610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88" name="Group 92">
            <a:extLst>
              <a:ext uri="{FF2B5EF4-FFF2-40B4-BE49-F238E27FC236}">
                <a16:creationId xmlns:a16="http://schemas.microsoft.com/office/drawing/2014/main" id="{49DD600A-B096-4527-B7DA-881B321C170E}"/>
              </a:ext>
            </a:extLst>
          </p:cNvPr>
          <p:cNvGrpSpPr>
            <a:grpSpLocks/>
          </p:cNvGrpSpPr>
          <p:nvPr/>
        </p:nvGrpSpPr>
        <p:grpSpPr bwMode="auto">
          <a:xfrm>
            <a:off x="1449388" y="1460029"/>
            <a:ext cx="1143000" cy="1441450"/>
            <a:chOff x="922" y="1465"/>
            <a:chExt cx="720" cy="908"/>
          </a:xfrm>
        </p:grpSpPr>
        <p:sp>
          <p:nvSpPr>
            <p:cNvPr id="89" name="Rectangle 93">
              <a:extLst>
                <a:ext uri="{FF2B5EF4-FFF2-40B4-BE49-F238E27FC236}">
                  <a16:creationId xmlns:a16="http://schemas.microsoft.com/office/drawing/2014/main" id="{34B1CCAA-B920-4A59-AC6F-54F3FDA8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" y="1982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0" name="Line 94">
              <a:extLst>
                <a:ext uri="{FF2B5EF4-FFF2-40B4-BE49-F238E27FC236}">
                  <a16:creationId xmlns:a16="http://schemas.microsoft.com/office/drawing/2014/main" id="{309D0941-E878-4916-B591-0567E7D09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7" y="2116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91" name="Group 95">
              <a:extLst>
                <a:ext uri="{FF2B5EF4-FFF2-40B4-BE49-F238E27FC236}">
                  <a16:creationId xmlns:a16="http://schemas.microsoft.com/office/drawing/2014/main" id="{9EB72CE0-4AB3-4D9F-9AF1-EFA8A87E88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2" y="1643"/>
              <a:ext cx="720" cy="730"/>
              <a:chOff x="384" y="732"/>
              <a:chExt cx="720" cy="730"/>
            </a:xfrm>
          </p:grpSpPr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639D8D57-B550-4730-912F-FA754CE3C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" y="732"/>
                <a:ext cx="121" cy="7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0" name="Line 97">
                <a:extLst>
                  <a:ext uri="{FF2B5EF4-FFF2-40B4-BE49-F238E27FC236}">
                    <a16:creationId xmlns:a16="http://schemas.microsoft.com/office/drawing/2014/main" id="{5091858F-4B3F-433B-A3DC-CD71FD53E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4" y="732"/>
                <a:ext cx="1" cy="73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1" name="Line 98">
                <a:extLst>
                  <a:ext uri="{FF2B5EF4-FFF2-40B4-BE49-F238E27FC236}">
                    <a16:creationId xmlns:a16="http://schemas.microsoft.com/office/drawing/2014/main" id="{8ED4E6AE-63A9-471E-95C4-58407D1AE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1071"/>
                <a:ext cx="24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92" name="Line 99">
              <a:extLst>
                <a:ext uri="{FF2B5EF4-FFF2-40B4-BE49-F238E27FC236}">
                  <a16:creationId xmlns:a16="http://schemas.microsoft.com/office/drawing/2014/main" id="{32F9DFA1-583A-4287-8166-655D2243E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" y="1831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3" name="Oval 100">
              <a:extLst>
                <a:ext uri="{FF2B5EF4-FFF2-40B4-BE49-F238E27FC236}">
                  <a16:creationId xmlns:a16="http://schemas.microsoft.com/office/drawing/2014/main" id="{CA0DFD62-49A8-4E7F-9E6A-A11EC2EC40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306" y="1787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4" name="Oval 101">
              <a:extLst>
                <a:ext uri="{FF2B5EF4-FFF2-40B4-BE49-F238E27FC236}">
                  <a16:creationId xmlns:a16="http://schemas.microsoft.com/office/drawing/2014/main" id="{7BACF5DA-D16E-4C3B-9DA8-789473D109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310" y="2074"/>
              <a:ext cx="83" cy="83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5" name="Line 102">
              <a:extLst>
                <a:ext uri="{FF2B5EF4-FFF2-40B4-BE49-F238E27FC236}">
                  <a16:creationId xmlns:a16="http://schemas.microsoft.com/office/drawing/2014/main" id="{7A7C53BA-0379-4989-920D-4CFCFFCD24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8" y="1986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6" name="Rectangle 103">
              <a:extLst>
                <a:ext uri="{FF2B5EF4-FFF2-40B4-BE49-F238E27FC236}">
                  <a16:creationId xmlns:a16="http://schemas.microsoft.com/office/drawing/2014/main" id="{02B52B7C-70F9-4655-9615-685ADB50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" y="1522"/>
              <a:ext cx="22" cy="3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7" name="Rectangle 104">
              <a:extLst>
                <a:ext uri="{FF2B5EF4-FFF2-40B4-BE49-F238E27FC236}">
                  <a16:creationId xmlns:a16="http://schemas.microsoft.com/office/drawing/2014/main" id="{18E72C94-2D0E-44DF-A783-C46354230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1535"/>
              <a:ext cx="18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ACC22548-FE8D-4A3A-BE2A-5006B8109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" y="1465"/>
              <a:ext cx="102" cy="119"/>
            </a:xfrm>
            <a:custGeom>
              <a:avLst/>
              <a:gdLst>
                <a:gd name="T0" fmla="*/ 53 w 102"/>
                <a:gd name="T1" fmla="*/ 0 h 119"/>
                <a:gd name="T2" fmla="*/ 0 w 102"/>
                <a:gd name="T3" fmla="*/ 119 h 119"/>
                <a:gd name="T4" fmla="*/ 0 w 102"/>
                <a:gd name="T5" fmla="*/ 119 h 119"/>
                <a:gd name="T6" fmla="*/ 5 w 102"/>
                <a:gd name="T7" fmla="*/ 119 h 119"/>
                <a:gd name="T8" fmla="*/ 9 w 102"/>
                <a:gd name="T9" fmla="*/ 115 h 119"/>
                <a:gd name="T10" fmla="*/ 9 w 102"/>
                <a:gd name="T11" fmla="*/ 115 h 119"/>
                <a:gd name="T12" fmla="*/ 13 w 102"/>
                <a:gd name="T13" fmla="*/ 115 h 119"/>
                <a:gd name="T14" fmla="*/ 18 w 102"/>
                <a:gd name="T15" fmla="*/ 110 h 119"/>
                <a:gd name="T16" fmla="*/ 18 w 102"/>
                <a:gd name="T17" fmla="*/ 110 h 119"/>
                <a:gd name="T18" fmla="*/ 22 w 102"/>
                <a:gd name="T19" fmla="*/ 110 h 119"/>
                <a:gd name="T20" fmla="*/ 27 w 102"/>
                <a:gd name="T21" fmla="*/ 110 h 119"/>
                <a:gd name="T22" fmla="*/ 31 w 102"/>
                <a:gd name="T23" fmla="*/ 110 h 119"/>
                <a:gd name="T24" fmla="*/ 31 w 102"/>
                <a:gd name="T25" fmla="*/ 106 h 119"/>
                <a:gd name="T26" fmla="*/ 36 w 102"/>
                <a:gd name="T27" fmla="*/ 106 h 119"/>
                <a:gd name="T28" fmla="*/ 40 w 102"/>
                <a:gd name="T29" fmla="*/ 106 h 119"/>
                <a:gd name="T30" fmla="*/ 44 w 102"/>
                <a:gd name="T31" fmla="*/ 106 h 119"/>
                <a:gd name="T32" fmla="*/ 44 w 102"/>
                <a:gd name="T33" fmla="*/ 106 h 119"/>
                <a:gd name="T34" fmla="*/ 49 w 102"/>
                <a:gd name="T35" fmla="*/ 106 h 119"/>
                <a:gd name="T36" fmla="*/ 53 w 102"/>
                <a:gd name="T37" fmla="*/ 106 h 119"/>
                <a:gd name="T38" fmla="*/ 53 w 102"/>
                <a:gd name="T39" fmla="*/ 106 h 119"/>
                <a:gd name="T40" fmla="*/ 58 w 102"/>
                <a:gd name="T41" fmla="*/ 106 h 119"/>
                <a:gd name="T42" fmla="*/ 62 w 102"/>
                <a:gd name="T43" fmla="*/ 106 h 119"/>
                <a:gd name="T44" fmla="*/ 66 w 102"/>
                <a:gd name="T45" fmla="*/ 106 h 119"/>
                <a:gd name="T46" fmla="*/ 66 w 102"/>
                <a:gd name="T47" fmla="*/ 106 h 119"/>
                <a:gd name="T48" fmla="*/ 71 w 102"/>
                <a:gd name="T49" fmla="*/ 106 h 119"/>
                <a:gd name="T50" fmla="*/ 75 w 102"/>
                <a:gd name="T51" fmla="*/ 110 h 119"/>
                <a:gd name="T52" fmla="*/ 75 w 102"/>
                <a:gd name="T53" fmla="*/ 110 h 119"/>
                <a:gd name="T54" fmla="*/ 80 w 102"/>
                <a:gd name="T55" fmla="*/ 110 h 119"/>
                <a:gd name="T56" fmla="*/ 84 w 102"/>
                <a:gd name="T57" fmla="*/ 110 h 119"/>
                <a:gd name="T58" fmla="*/ 89 w 102"/>
                <a:gd name="T59" fmla="*/ 110 h 119"/>
                <a:gd name="T60" fmla="*/ 89 w 102"/>
                <a:gd name="T61" fmla="*/ 115 h 119"/>
                <a:gd name="T62" fmla="*/ 93 w 102"/>
                <a:gd name="T63" fmla="*/ 115 h 119"/>
                <a:gd name="T64" fmla="*/ 97 w 102"/>
                <a:gd name="T65" fmla="*/ 115 h 119"/>
                <a:gd name="T66" fmla="*/ 102 w 102"/>
                <a:gd name="T67" fmla="*/ 119 h 119"/>
                <a:gd name="T68" fmla="*/ 102 w 102"/>
                <a:gd name="T69" fmla="*/ 119 h 119"/>
                <a:gd name="T70" fmla="*/ 53 w 102"/>
                <a:gd name="T71" fmla="*/ 0 h 11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2"/>
                <a:gd name="T109" fmla="*/ 0 h 119"/>
                <a:gd name="T110" fmla="*/ 102 w 102"/>
                <a:gd name="T111" fmla="*/ 119 h 11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2" h="119">
                  <a:moveTo>
                    <a:pt x="53" y="0"/>
                  </a:moveTo>
                  <a:lnTo>
                    <a:pt x="0" y="119"/>
                  </a:lnTo>
                  <a:lnTo>
                    <a:pt x="5" y="119"/>
                  </a:lnTo>
                  <a:lnTo>
                    <a:pt x="9" y="115"/>
                  </a:lnTo>
                  <a:lnTo>
                    <a:pt x="13" y="115"/>
                  </a:lnTo>
                  <a:lnTo>
                    <a:pt x="18" y="110"/>
                  </a:lnTo>
                  <a:lnTo>
                    <a:pt x="22" y="110"/>
                  </a:lnTo>
                  <a:lnTo>
                    <a:pt x="27" y="110"/>
                  </a:lnTo>
                  <a:lnTo>
                    <a:pt x="31" y="110"/>
                  </a:lnTo>
                  <a:lnTo>
                    <a:pt x="31" y="106"/>
                  </a:lnTo>
                  <a:lnTo>
                    <a:pt x="36" y="106"/>
                  </a:lnTo>
                  <a:lnTo>
                    <a:pt x="40" y="106"/>
                  </a:lnTo>
                  <a:lnTo>
                    <a:pt x="44" y="106"/>
                  </a:lnTo>
                  <a:lnTo>
                    <a:pt x="49" y="106"/>
                  </a:lnTo>
                  <a:lnTo>
                    <a:pt x="53" y="106"/>
                  </a:lnTo>
                  <a:lnTo>
                    <a:pt x="58" y="106"/>
                  </a:lnTo>
                  <a:lnTo>
                    <a:pt x="62" y="106"/>
                  </a:lnTo>
                  <a:lnTo>
                    <a:pt x="66" y="106"/>
                  </a:lnTo>
                  <a:lnTo>
                    <a:pt x="71" y="106"/>
                  </a:lnTo>
                  <a:lnTo>
                    <a:pt x="75" y="110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89" y="115"/>
                  </a:lnTo>
                  <a:lnTo>
                    <a:pt x="93" y="115"/>
                  </a:lnTo>
                  <a:lnTo>
                    <a:pt x="97" y="115"/>
                  </a:lnTo>
                  <a:lnTo>
                    <a:pt x="102" y="11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02" name="Line 106">
            <a:extLst>
              <a:ext uri="{FF2B5EF4-FFF2-40B4-BE49-F238E27FC236}">
                <a16:creationId xmlns:a16="http://schemas.microsoft.com/office/drawing/2014/main" id="{B13B5FAC-03C0-4B3D-9A88-06153D8897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25" y="1955329"/>
            <a:ext cx="150813" cy="2141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3" name="Line 107">
            <a:extLst>
              <a:ext uri="{FF2B5EF4-FFF2-40B4-BE49-F238E27FC236}">
                <a16:creationId xmlns:a16="http://schemas.microsoft.com/office/drawing/2014/main" id="{4E057C5B-2550-448C-AF1E-4FC36FCE0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6288" y="1983904"/>
            <a:ext cx="68262" cy="2084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4" name="Line 108">
            <a:extLst>
              <a:ext uri="{FF2B5EF4-FFF2-40B4-BE49-F238E27FC236}">
                <a16:creationId xmlns:a16="http://schemas.microsoft.com/office/drawing/2014/main" id="{0D777240-E687-4F54-B652-5A2AD16F16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66050" y="3322166"/>
            <a:ext cx="557213" cy="1309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105" name="Group 109">
            <a:extLst>
              <a:ext uri="{FF2B5EF4-FFF2-40B4-BE49-F238E27FC236}">
                <a16:creationId xmlns:a16="http://schemas.microsoft.com/office/drawing/2014/main" id="{E96ADBF5-949F-4734-B469-EE93FA56AB74}"/>
              </a:ext>
            </a:extLst>
          </p:cNvPr>
          <p:cNvGrpSpPr>
            <a:grpSpLocks/>
          </p:cNvGrpSpPr>
          <p:nvPr/>
        </p:nvGrpSpPr>
        <p:grpSpPr bwMode="auto">
          <a:xfrm>
            <a:off x="4298950" y="2163291"/>
            <a:ext cx="1169988" cy="1158875"/>
            <a:chOff x="2708" y="1634"/>
            <a:chExt cx="737" cy="730"/>
          </a:xfrm>
        </p:grpSpPr>
        <p:sp>
          <p:nvSpPr>
            <p:cNvPr id="106" name="Rectangle 110">
              <a:extLst>
                <a:ext uri="{FF2B5EF4-FFF2-40B4-BE49-F238E27FC236}">
                  <a16:creationId xmlns:a16="http://schemas.microsoft.com/office/drawing/2014/main" id="{4438E6C0-94F7-4AA5-B4C3-F08096CE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7" name="Rectangle 111">
              <a:extLst>
                <a:ext uri="{FF2B5EF4-FFF2-40B4-BE49-F238E27FC236}">
                  <a16:creationId xmlns:a16="http://schemas.microsoft.com/office/drawing/2014/main" id="{BAE92152-0296-46C6-881A-7D7A1592B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8" name="Rectangle 112">
              <a:extLst>
                <a:ext uri="{FF2B5EF4-FFF2-40B4-BE49-F238E27FC236}">
                  <a16:creationId xmlns:a16="http://schemas.microsoft.com/office/drawing/2014/main" id="{AD0FBFE5-435D-4C8F-9399-C548714AC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9" name="Rectangle 113">
              <a:extLst>
                <a:ext uri="{FF2B5EF4-FFF2-40B4-BE49-F238E27FC236}">
                  <a16:creationId xmlns:a16="http://schemas.microsoft.com/office/drawing/2014/main" id="{BFC27E87-CE54-4E34-A5CE-7151E8CF8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5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0" name="Rectangle 114">
              <a:extLst>
                <a:ext uri="{FF2B5EF4-FFF2-40B4-BE49-F238E27FC236}">
                  <a16:creationId xmlns:a16="http://schemas.microsoft.com/office/drawing/2014/main" id="{92A5D9D3-20A8-4EA3-8966-AACF32636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1634"/>
              <a:ext cx="121" cy="73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1" name="Rectangle 115">
              <a:extLst>
                <a:ext uri="{FF2B5EF4-FFF2-40B4-BE49-F238E27FC236}">
                  <a16:creationId xmlns:a16="http://schemas.microsoft.com/office/drawing/2014/main" id="{20E663E1-0364-4892-9F4A-3B188DCA0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1973"/>
              <a:ext cx="242" cy="391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100000">
                  <a:srgbClr val="7F7FC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2" name="Line 116">
              <a:extLst>
                <a:ext uri="{FF2B5EF4-FFF2-40B4-BE49-F238E27FC236}">
                  <a16:creationId xmlns:a16="http://schemas.microsoft.com/office/drawing/2014/main" id="{6037A95B-A48B-4B54-99E6-B643B6BC6A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8" y="1634"/>
              <a:ext cx="1" cy="7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3" name="Line 117">
              <a:extLst>
                <a:ext uri="{FF2B5EF4-FFF2-40B4-BE49-F238E27FC236}">
                  <a16:creationId xmlns:a16="http://schemas.microsoft.com/office/drawing/2014/main" id="{8CC5E0F4-3F32-449C-9EC4-54BBBF779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" y="1973"/>
              <a:ext cx="2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4" name="Rectangle 118">
              <a:extLst>
                <a:ext uri="{FF2B5EF4-FFF2-40B4-BE49-F238E27FC236}">
                  <a16:creationId xmlns:a16="http://schemas.microsoft.com/office/drawing/2014/main" id="{E1A32CF2-9C91-480A-949C-CD80DF905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5" name="Rectangle 119">
              <a:extLst>
                <a:ext uri="{FF2B5EF4-FFF2-40B4-BE49-F238E27FC236}">
                  <a16:creationId xmlns:a16="http://schemas.microsoft.com/office/drawing/2014/main" id="{323D165A-F0A6-4536-8351-87C8F0519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6" name="Rectangle 120">
              <a:extLst>
                <a:ext uri="{FF2B5EF4-FFF2-40B4-BE49-F238E27FC236}">
                  <a16:creationId xmlns:a16="http://schemas.microsoft.com/office/drawing/2014/main" id="{F177121D-F1C8-4594-B979-336FD7C16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7" name="Rectangle 121">
              <a:extLst>
                <a:ext uri="{FF2B5EF4-FFF2-40B4-BE49-F238E27FC236}">
                  <a16:creationId xmlns:a16="http://schemas.microsoft.com/office/drawing/2014/main" id="{204980CA-195A-4AD1-B430-2BAB90763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00"/>
              <a:ext cx="20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8" name="Line 122">
              <a:extLst>
                <a:ext uri="{FF2B5EF4-FFF2-40B4-BE49-F238E27FC236}">
                  <a16:creationId xmlns:a16="http://schemas.microsoft.com/office/drawing/2014/main" id="{33DAC1EA-F5C4-47DF-9069-92766E019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5" y="2100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9" name="Line 123">
              <a:extLst>
                <a:ext uri="{FF2B5EF4-FFF2-40B4-BE49-F238E27FC236}">
                  <a16:creationId xmlns:a16="http://schemas.microsoft.com/office/drawing/2014/main" id="{6E2CE089-F0EC-43EB-8006-CF0BBE831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6" y="1815"/>
              <a:ext cx="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0" name="Oval 124">
              <a:extLst>
                <a:ext uri="{FF2B5EF4-FFF2-40B4-BE49-F238E27FC236}">
                  <a16:creationId xmlns:a16="http://schemas.microsoft.com/office/drawing/2014/main" id="{6E0EB645-C719-40EE-A805-D16906350B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094" y="1771"/>
              <a:ext cx="83" cy="83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1" name="Oval 125">
              <a:extLst>
                <a:ext uri="{FF2B5EF4-FFF2-40B4-BE49-F238E27FC236}">
                  <a16:creationId xmlns:a16="http://schemas.microsoft.com/office/drawing/2014/main" id="{1F143D02-E289-4069-87C8-80535B1954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098" y="2058"/>
              <a:ext cx="83" cy="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2" name="Line 126">
              <a:extLst>
                <a:ext uri="{FF2B5EF4-FFF2-40B4-BE49-F238E27FC236}">
                  <a16:creationId xmlns:a16="http://schemas.microsoft.com/office/drawing/2014/main" id="{2DD58A9E-9F3B-423A-AA46-7AC869391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5" y="1718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23" name="Line 127">
            <a:extLst>
              <a:ext uri="{FF2B5EF4-FFF2-40B4-BE49-F238E27FC236}">
                <a16:creationId xmlns:a16="http://schemas.microsoft.com/office/drawing/2014/main" id="{943F4C73-8347-466B-B998-C59EB9D4E2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0488" y="3322166"/>
            <a:ext cx="257175" cy="1333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124" name="Group 136">
            <a:extLst>
              <a:ext uri="{FF2B5EF4-FFF2-40B4-BE49-F238E27FC236}">
                <a16:creationId xmlns:a16="http://schemas.microsoft.com/office/drawing/2014/main" id="{ADDE3F85-A5D0-4428-AB24-050C6CE7266D}"/>
              </a:ext>
            </a:extLst>
          </p:cNvPr>
          <p:cNvGrpSpPr>
            <a:grpSpLocks/>
          </p:cNvGrpSpPr>
          <p:nvPr/>
        </p:nvGrpSpPr>
        <p:grpSpPr bwMode="auto">
          <a:xfrm>
            <a:off x="1590675" y="2212504"/>
            <a:ext cx="476250" cy="196850"/>
            <a:chOff x="1413" y="2649"/>
            <a:chExt cx="300" cy="124"/>
          </a:xfrm>
        </p:grpSpPr>
        <p:sp>
          <p:nvSpPr>
            <p:cNvPr id="125" name="Freeform 137">
              <a:extLst>
                <a:ext uri="{FF2B5EF4-FFF2-40B4-BE49-F238E27FC236}">
                  <a16:creationId xmlns:a16="http://schemas.microsoft.com/office/drawing/2014/main" id="{FBCDF1A0-1B04-4517-8773-D2A1A54E3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" y="2649"/>
              <a:ext cx="259" cy="98"/>
            </a:xfrm>
            <a:custGeom>
              <a:avLst/>
              <a:gdLst>
                <a:gd name="T0" fmla="*/ 60 w 518"/>
                <a:gd name="T1" fmla="*/ 25 h 196"/>
                <a:gd name="T2" fmla="*/ 65 w 518"/>
                <a:gd name="T3" fmla="*/ 20 h 196"/>
                <a:gd name="T4" fmla="*/ 60 w 518"/>
                <a:gd name="T5" fmla="*/ 16 h 196"/>
                <a:gd name="T6" fmla="*/ 56 w 518"/>
                <a:gd name="T7" fmla="*/ 13 h 196"/>
                <a:gd name="T8" fmla="*/ 51 w 518"/>
                <a:gd name="T9" fmla="*/ 9 h 196"/>
                <a:gd name="T10" fmla="*/ 50 w 518"/>
                <a:gd name="T11" fmla="*/ 9 h 196"/>
                <a:gd name="T12" fmla="*/ 46 w 518"/>
                <a:gd name="T13" fmla="*/ 6 h 196"/>
                <a:gd name="T14" fmla="*/ 41 w 518"/>
                <a:gd name="T15" fmla="*/ 3 h 196"/>
                <a:gd name="T16" fmla="*/ 39 w 518"/>
                <a:gd name="T17" fmla="*/ 3 h 196"/>
                <a:gd name="T18" fmla="*/ 37 w 518"/>
                <a:gd name="T19" fmla="*/ 2 h 196"/>
                <a:gd name="T20" fmla="*/ 34 w 518"/>
                <a:gd name="T21" fmla="*/ 1 h 196"/>
                <a:gd name="T22" fmla="*/ 33 w 518"/>
                <a:gd name="T23" fmla="*/ 1 h 196"/>
                <a:gd name="T24" fmla="*/ 31 w 518"/>
                <a:gd name="T25" fmla="*/ 1 h 196"/>
                <a:gd name="T26" fmla="*/ 28 w 518"/>
                <a:gd name="T27" fmla="*/ 0 h 196"/>
                <a:gd name="T28" fmla="*/ 26 w 518"/>
                <a:gd name="T29" fmla="*/ 1 h 196"/>
                <a:gd name="T30" fmla="*/ 23 w 518"/>
                <a:gd name="T31" fmla="*/ 1 h 196"/>
                <a:gd name="T32" fmla="*/ 22 w 518"/>
                <a:gd name="T33" fmla="*/ 2 h 196"/>
                <a:gd name="T34" fmla="*/ 19 w 518"/>
                <a:gd name="T35" fmla="*/ 3 h 196"/>
                <a:gd name="T36" fmla="*/ 16 w 518"/>
                <a:gd name="T37" fmla="*/ 4 h 196"/>
                <a:gd name="T38" fmla="*/ 13 w 518"/>
                <a:gd name="T39" fmla="*/ 6 h 196"/>
                <a:gd name="T40" fmla="*/ 12 w 518"/>
                <a:gd name="T41" fmla="*/ 6 h 196"/>
                <a:gd name="T42" fmla="*/ 9 w 518"/>
                <a:gd name="T43" fmla="*/ 8 h 196"/>
                <a:gd name="T44" fmla="*/ 6 w 518"/>
                <a:gd name="T45" fmla="*/ 11 h 196"/>
                <a:gd name="T46" fmla="*/ 3 w 518"/>
                <a:gd name="T47" fmla="*/ 13 h 196"/>
                <a:gd name="T48" fmla="*/ 0 w 518"/>
                <a:gd name="T49" fmla="*/ 16 h 196"/>
                <a:gd name="T50" fmla="*/ 5 w 518"/>
                <a:gd name="T51" fmla="*/ 21 h 196"/>
                <a:gd name="T52" fmla="*/ 8 w 518"/>
                <a:gd name="T53" fmla="*/ 18 h 196"/>
                <a:gd name="T54" fmla="*/ 11 w 518"/>
                <a:gd name="T55" fmla="*/ 15 h 196"/>
                <a:gd name="T56" fmla="*/ 14 w 518"/>
                <a:gd name="T57" fmla="*/ 13 h 196"/>
                <a:gd name="T58" fmla="*/ 17 w 518"/>
                <a:gd name="T59" fmla="*/ 11 h 196"/>
                <a:gd name="T60" fmla="*/ 14 w 518"/>
                <a:gd name="T61" fmla="*/ 9 h 196"/>
                <a:gd name="T62" fmla="*/ 16 w 518"/>
                <a:gd name="T63" fmla="*/ 12 h 196"/>
                <a:gd name="T64" fmla="*/ 19 w 518"/>
                <a:gd name="T65" fmla="*/ 10 h 196"/>
                <a:gd name="T66" fmla="*/ 22 w 518"/>
                <a:gd name="T67" fmla="*/ 9 h 196"/>
                <a:gd name="T68" fmla="*/ 24 w 518"/>
                <a:gd name="T69" fmla="*/ 8 h 196"/>
                <a:gd name="T70" fmla="*/ 23 w 518"/>
                <a:gd name="T71" fmla="*/ 5 h 196"/>
                <a:gd name="T72" fmla="*/ 23 w 518"/>
                <a:gd name="T73" fmla="*/ 8 h 196"/>
                <a:gd name="T74" fmla="*/ 27 w 518"/>
                <a:gd name="T75" fmla="*/ 7 h 196"/>
                <a:gd name="T76" fmla="*/ 28 w 518"/>
                <a:gd name="T77" fmla="*/ 7 h 196"/>
                <a:gd name="T78" fmla="*/ 31 w 518"/>
                <a:gd name="T79" fmla="*/ 7 h 196"/>
                <a:gd name="T80" fmla="*/ 33 w 518"/>
                <a:gd name="T81" fmla="*/ 7 h 196"/>
                <a:gd name="T82" fmla="*/ 33 w 518"/>
                <a:gd name="T83" fmla="*/ 4 h 196"/>
                <a:gd name="T84" fmla="*/ 32 w 518"/>
                <a:gd name="T85" fmla="*/ 7 h 196"/>
                <a:gd name="T86" fmla="*/ 34 w 518"/>
                <a:gd name="T87" fmla="*/ 8 h 196"/>
                <a:gd name="T88" fmla="*/ 36 w 518"/>
                <a:gd name="T89" fmla="*/ 9 h 196"/>
                <a:gd name="T90" fmla="*/ 38 w 518"/>
                <a:gd name="T91" fmla="*/ 10 h 196"/>
                <a:gd name="T92" fmla="*/ 43 w 518"/>
                <a:gd name="T93" fmla="*/ 12 h 196"/>
                <a:gd name="T94" fmla="*/ 48 w 518"/>
                <a:gd name="T95" fmla="*/ 15 h 196"/>
                <a:gd name="T96" fmla="*/ 49 w 518"/>
                <a:gd name="T97" fmla="*/ 12 h 196"/>
                <a:gd name="T98" fmla="*/ 46 w 518"/>
                <a:gd name="T99" fmla="*/ 14 h 196"/>
                <a:gd name="T100" fmla="*/ 51 w 518"/>
                <a:gd name="T101" fmla="*/ 18 h 196"/>
                <a:gd name="T102" fmla="*/ 56 w 518"/>
                <a:gd name="T103" fmla="*/ 21 h 196"/>
                <a:gd name="T104" fmla="*/ 60 w 518"/>
                <a:gd name="T105" fmla="*/ 25 h 1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18"/>
                <a:gd name="T160" fmla="*/ 0 h 196"/>
                <a:gd name="T161" fmla="*/ 518 w 518"/>
                <a:gd name="T162" fmla="*/ 196 h 1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18" h="196">
                  <a:moveTo>
                    <a:pt x="483" y="196"/>
                  </a:moveTo>
                  <a:lnTo>
                    <a:pt x="518" y="154"/>
                  </a:lnTo>
                  <a:lnTo>
                    <a:pt x="483" y="126"/>
                  </a:lnTo>
                  <a:lnTo>
                    <a:pt x="447" y="97"/>
                  </a:lnTo>
                  <a:lnTo>
                    <a:pt x="410" y="72"/>
                  </a:lnTo>
                  <a:lnTo>
                    <a:pt x="401" y="66"/>
                  </a:lnTo>
                  <a:lnTo>
                    <a:pt x="365" y="43"/>
                  </a:lnTo>
                  <a:lnTo>
                    <a:pt x="329" y="25"/>
                  </a:lnTo>
                  <a:lnTo>
                    <a:pt x="310" y="17"/>
                  </a:lnTo>
                  <a:lnTo>
                    <a:pt x="292" y="11"/>
                  </a:lnTo>
                  <a:lnTo>
                    <a:pt x="274" y="6"/>
                  </a:lnTo>
                  <a:lnTo>
                    <a:pt x="263" y="3"/>
                  </a:lnTo>
                  <a:lnTo>
                    <a:pt x="245" y="2"/>
                  </a:lnTo>
                  <a:lnTo>
                    <a:pt x="227" y="0"/>
                  </a:lnTo>
                  <a:lnTo>
                    <a:pt x="206" y="3"/>
                  </a:lnTo>
                  <a:lnTo>
                    <a:pt x="185" y="6"/>
                  </a:lnTo>
                  <a:lnTo>
                    <a:pt x="174" y="9"/>
                  </a:lnTo>
                  <a:lnTo>
                    <a:pt x="151" y="17"/>
                  </a:lnTo>
                  <a:lnTo>
                    <a:pt x="127" y="28"/>
                  </a:lnTo>
                  <a:lnTo>
                    <a:pt x="103" y="41"/>
                  </a:lnTo>
                  <a:lnTo>
                    <a:pt x="94" y="47"/>
                  </a:lnTo>
                  <a:lnTo>
                    <a:pt x="69" y="64"/>
                  </a:lnTo>
                  <a:lnTo>
                    <a:pt x="47" y="82"/>
                  </a:lnTo>
                  <a:lnTo>
                    <a:pt x="22" y="102"/>
                  </a:lnTo>
                  <a:lnTo>
                    <a:pt x="0" y="125"/>
                  </a:lnTo>
                  <a:lnTo>
                    <a:pt x="38" y="164"/>
                  </a:lnTo>
                  <a:lnTo>
                    <a:pt x="62" y="141"/>
                  </a:lnTo>
                  <a:lnTo>
                    <a:pt x="86" y="122"/>
                  </a:lnTo>
                  <a:lnTo>
                    <a:pt x="109" y="103"/>
                  </a:lnTo>
                  <a:lnTo>
                    <a:pt x="133" y="87"/>
                  </a:lnTo>
                  <a:lnTo>
                    <a:pt x="113" y="67"/>
                  </a:lnTo>
                  <a:lnTo>
                    <a:pt x="124" y="91"/>
                  </a:lnTo>
                  <a:lnTo>
                    <a:pt x="148" y="78"/>
                  </a:lnTo>
                  <a:lnTo>
                    <a:pt x="172" y="67"/>
                  </a:lnTo>
                  <a:lnTo>
                    <a:pt x="195" y="60"/>
                  </a:lnTo>
                  <a:lnTo>
                    <a:pt x="185" y="34"/>
                  </a:lnTo>
                  <a:lnTo>
                    <a:pt x="185" y="61"/>
                  </a:lnTo>
                  <a:lnTo>
                    <a:pt x="212" y="56"/>
                  </a:lnTo>
                  <a:lnTo>
                    <a:pt x="227" y="55"/>
                  </a:lnTo>
                  <a:lnTo>
                    <a:pt x="245" y="56"/>
                  </a:lnTo>
                  <a:lnTo>
                    <a:pt x="263" y="58"/>
                  </a:lnTo>
                  <a:lnTo>
                    <a:pt x="263" y="31"/>
                  </a:lnTo>
                  <a:lnTo>
                    <a:pt x="253" y="56"/>
                  </a:lnTo>
                  <a:lnTo>
                    <a:pt x="271" y="61"/>
                  </a:lnTo>
                  <a:lnTo>
                    <a:pt x="289" y="67"/>
                  </a:lnTo>
                  <a:lnTo>
                    <a:pt x="307" y="75"/>
                  </a:lnTo>
                  <a:lnTo>
                    <a:pt x="344" y="93"/>
                  </a:lnTo>
                  <a:lnTo>
                    <a:pt x="380" y="116"/>
                  </a:lnTo>
                  <a:lnTo>
                    <a:pt x="391" y="91"/>
                  </a:lnTo>
                  <a:lnTo>
                    <a:pt x="371" y="111"/>
                  </a:lnTo>
                  <a:lnTo>
                    <a:pt x="407" y="137"/>
                  </a:lnTo>
                  <a:lnTo>
                    <a:pt x="444" y="166"/>
                  </a:lnTo>
                  <a:lnTo>
                    <a:pt x="483" y="196"/>
                  </a:lnTo>
                  <a:close/>
                </a:path>
              </a:pathLst>
            </a:custGeom>
            <a:solidFill>
              <a:srgbClr val="FF6600"/>
            </a:solidFill>
            <a:ln w="28575" cmpd="sng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6" name="Freeform 138">
              <a:extLst>
                <a:ext uri="{FF2B5EF4-FFF2-40B4-BE49-F238E27FC236}">
                  <a16:creationId xmlns:a16="http://schemas.microsoft.com/office/drawing/2014/main" id="{F0B945C5-0539-4A92-AAD2-084AB741B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2661"/>
              <a:ext cx="111" cy="112"/>
            </a:xfrm>
            <a:custGeom>
              <a:avLst/>
              <a:gdLst>
                <a:gd name="T0" fmla="*/ 9 w 221"/>
                <a:gd name="T1" fmla="*/ 0 h 223"/>
                <a:gd name="T2" fmla="*/ 0 w 221"/>
                <a:gd name="T3" fmla="*/ 28 h 223"/>
                <a:gd name="T4" fmla="*/ 28 w 221"/>
                <a:gd name="T5" fmla="*/ 19 h 223"/>
                <a:gd name="T6" fmla="*/ 13 w 221"/>
                <a:gd name="T7" fmla="*/ 16 h 223"/>
                <a:gd name="T8" fmla="*/ 9 w 221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"/>
                <a:gd name="T16" fmla="*/ 0 h 223"/>
                <a:gd name="T17" fmla="*/ 221 w 221"/>
                <a:gd name="T18" fmla="*/ 223 h 2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" h="223">
                  <a:moveTo>
                    <a:pt x="71" y="0"/>
                  </a:moveTo>
                  <a:lnTo>
                    <a:pt x="0" y="223"/>
                  </a:lnTo>
                  <a:lnTo>
                    <a:pt x="221" y="147"/>
                  </a:lnTo>
                  <a:lnTo>
                    <a:pt x="100" y="12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6600"/>
            </a:solidFill>
            <a:ln w="28575" cmpd="sng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27" name="Text Box 139">
            <a:extLst>
              <a:ext uri="{FF2B5EF4-FFF2-40B4-BE49-F238E27FC236}">
                <a16:creationId xmlns:a16="http://schemas.microsoft.com/office/drawing/2014/main" id="{1726E6D8-3820-455B-9502-4DA6E463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175" y="58959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128" name="Group 140">
            <a:extLst>
              <a:ext uri="{FF2B5EF4-FFF2-40B4-BE49-F238E27FC236}">
                <a16:creationId xmlns:a16="http://schemas.microsoft.com/office/drawing/2014/main" id="{C376CE20-8704-41A6-92F4-7C48A1C95827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2112491"/>
            <a:ext cx="215900" cy="258763"/>
            <a:chOff x="1117" y="1298"/>
            <a:chExt cx="136" cy="163"/>
          </a:xfrm>
        </p:grpSpPr>
        <p:sp>
          <p:nvSpPr>
            <p:cNvPr id="129" name="Line 141">
              <a:extLst>
                <a:ext uri="{FF2B5EF4-FFF2-40B4-BE49-F238E27FC236}">
                  <a16:creationId xmlns:a16="http://schemas.microsoft.com/office/drawing/2014/main" id="{87436E22-F8A5-463F-86B1-7FFD0B287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7" y="1298"/>
              <a:ext cx="136" cy="1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0" name="Line 142">
              <a:extLst>
                <a:ext uri="{FF2B5EF4-FFF2-40B4-BE49-F238E27FC236}">
                  <a16:creationId xmlns:a16="http://schemas.microsoft.com/office/drawing/2014/main" id="{551B4922-F9FC-4C67-B81C-328F3993A5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" y="1311"/>
              <a:ext cx="126" cy="13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131" name="Group 153">
            <a:extLst>
              <a:ext uri="{FF2B5EF4-FFF2-40B4-BE49-F238E27FC236}">
                <a16:creationId xmlns:a16="http://schemas.microsoft.com/office/drawing/2014/main" id="{127A5176-461D-4985-A001-1302A67C1476}"/>
              </a:ext>
            </a:extLst>
          </p:cNvPr>
          <p:cNvGrpSpPr>
            <a:grpSpLocks/>
          </p:cNvGrpSpPr>
          <p:nvPr/>
        </p:nvGrpSpPr>
        <p:grpSpPr bwMode="auto">
          <a:xfrm>
            <a:off x="3863975" y="2250604"/>
            <a:ext cx="944563" cy="976312"/>
            <a:chOff x="4811" y="0"/>
            <a:chExt cx="595" cy="615"/>
          </a:xfrm>
        </p:grpSpPr>
        <p:sp>
          <p:nvSpPr>
            <p:cNvPr id="132" name="Oval 154">
              <a:extLst>
                <a:ext uri="{FF2B5EF4-FFF2-40B4-BE49-F238E27FC236}">
                  <a16:creationId xmlns:a16="http://schemas.microsoft.com/office/drawing/2014/main" id="{E51D38CE-A367-44CC-B811-D34E220E6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" y="0"/>
              <a:ext cx="492" cy="492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3" name="Line 155">
              <a:extLst>
                <a:ext uri="{FF2B5EF4-FFF2-40B4-BE49-F238E27FC236}">
                  <a16:creationId xmlns:a16="http://schemas.microsoft.com/office/drawing/2014/main" id="{ED27EA5A-1E1F-4B5F-AB5A-061C2E1261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1" y="435"/>
              <a:ext cx="168" cy="180"/>
            </a:xfrm>
            <a:prstGeom prst="line">
              <a:avLst/>
            </a:prstGeom>
            <a:noFill/>
            <a:ln w="1016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34" name="Rectangle 156">
            <a:extLst>
              <a:ext uri="{FF2B5EF4-FFF2-40B4-BE49-F238E27FC236}">
                <a16:creationId xmlns:a16="http://schemas.microsoft.com/office/drawing/2014/main" id="{5B64E103-346E-43FB-925C-01B51B4AE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2" y="5013176"/>
            <a:ext cx="7756525" cy="159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Limitations:</a:t>
            </a:r>
          </a:p>
          <a:p>
            <a:pPr marL="228600" marR="0" lvl="0" indent="-22860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Requires </a:t>
            </a:r>
            <a:r>
              <a:rPr kumimoji="0" lang="el-GR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Δ</a:t>
            </a:r>
            <a:r>
              <a:rPr kumimoji="0" lang="en-US" alt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E</a:t>
            </a:r>
            <a:r>
              <a:rPr kumimoji="0" lang="en-US" altLang="it-IT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Z</a:t>
            </a:r>
            <a:r>
              <a:rPr kumimoji="0" lang="en-US" alt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&gt;&gt; </a:t>
            </a:r>
            <a:r>
              <a:rPr kumimoji="0" lang="en-US" altLang="it-IT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k</a:t>
            </a:r>
            <a:r>
              <a:rPr kumimoji="0" lang="en-US" altLang="it-IT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B</a:t>
            </a:r>
            <a:r>
              <a:rPr kumimoji="0" lang="en-US" altLang="it-IT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T</a:t>
            </a:r>
            <a:r>
              <a:rPr kumimoji="0" lang="en-US" alt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</a:t>
            </a:r>
          </a:p>
          <a:p>
            <a:pPr marL="228600" marR="0" lvl="0" indent="-22860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Sensitive to background charge fluctuations (“switching”) </a:t>
            </a:r>
          </a:p>
          <a:p>
            <a:pPr marL="228600" marR="0" lvl="0" indent="-22860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Sensitive to HF noise (photon-assisted tunneling</a:t>
            </a:r>
            <a:r>
              <a:rPr kumimoji="0" lang="en-GB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)</a:t>
            </a:r>
          </a:p>
        </p:txBody>
      </p:sp>
      <p:sp>
        <p:nvSpPr>
          <p:cNvPr id="135" name="Rectangle 157">
            <a:extLst>
              <a:ext uri="{FF2B5EF4-FFF2-40B4-BE49-F238E27FC236}">
                <a16:creationId xmlns:a16="http://schemas.microsoft.com/office/drawing/2014/main" id="{95EA4C37-59F1-4B1F-AC8A-6EFA1B598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1026" y="5333146"/>
            <a:ext cx="34829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Elzermann</a:t>
            </a: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et al., </a:t>
            </a:r>
            <a:r>
              <a:rPr kumimoji="0" lang="en-US" alt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Nature</a:t>
            </a: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(‘04) </a:t>
            </a:r>
          </a:p>
        </p:txBody>
      </p:sp>
      <p:grpSp>
        <p:nvGrpSpPr>
          <p:cNvPr id="136" name="Group 143">
            <a:extLst>
              <a:ext uri="{FF2B5EF4-FFF2-40B4-BE49-F238E27FC236}">
                <a16:creationId xmlns:a16="http://schemas.microsoft.com/office/drawing/2014/main" id="{D2AAD18B-CEF5-4A01-80E0-0581B1976DEE}"/>
              </a:ext>
            </a:extLst>
          </p:cNvPr>
          <p:cNvGrpSpPr>
            <a:grpSpLocks/>
          </p:cNvGrpSpPr>
          <p:nvPr/>
        </p:nvGrpSpPr>
        <p:grpSpPr bwMode="auto">
          <a:xfrm>
            <a:off x="2300288" y="1213966"/>
            <a:ext cx="3390900" cy="3462338"/>
            <a:chOff x="6752" y="576"/>
            <a:chExt cx="2136" cy="2181"/>
          </a:xfrm>
        </p:grpSpPr>
        <p:grpSp>
          <p:nvGrpSpPr>
            <p:cNvPr id="137" name="Group 144">
              <a:extLst>
                <a:ext uri="{FF2B5EF4-FFF2-40B4-BE49-F238E27FC236}">
                  <a16:creationId xmlns:a16="http://schemas.microsoft.com/office/drawing/2014/main" id="{99571FBB-A97D-42F0-B051-94A75D9E9C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52" y="576"/>
              <a:ext cx="2136" cy="2181"/>
              <a:chOff x="2560" y="378"/>
              <a:chExt cx="2136" cy="2181"/>
            </a:xfrm>
          </p:grpSpPr>
          <p:sp>
            <p:nvSpPr>
              <p:cNvPr id="140" name="Oval 145">
                <a:extLst>
                  <a:ext uri="{FF2B5EF4-FFF2-40B4-BE49-F238E27FC236}">
                    <a16:creationId xmlns:a16="http://schemas.microsoft.com/office/drawing/2014/main" id="{84E15B2D-1FAF-492F-8A02-1F0190010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378"/>
                <a:ext cx="1984" cy="1984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141" name="Group 146">
                <a:extLst>
                  <a:ext uri="{FF2B5EF4-FFF2-40B4-BE49-F238E27FC236}">
                    <a16:creationId xmlns:a16="http://schemas.microsoft.com/office/drawing/2014/main" id="{5AD73B13-2207-41BF-84A8-90029C73AC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7" y="430"/>
                <a:ext cx="701" cy="1784"/>
                <a:chOff x="3851" y="1978"/>
                <a:chExt cx="920" cy="2342"/>
              </a:xfrm>
            </p:grpSpPr>
            <p:sp>
              <p:nvSpPr>
                <p:cNvPr id="143" name="Freeform 147">
                  <a:extLst>
                    <a:ext uri="{FF2B5EF4-FFF2-40B4-BE49-F238E27FC236}">
                      <a16:creationId xmlns:a16="http://schemas.microsoft.com/office/drawing/2014/main" id="{AB04B9A6-96F2-4757-B157-8D8C15036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978"/>
                  <a:ext cx="829" cy="2252"/>
                </a:xfrm>
                <a:custGeom>
                  <a:avLst/>
                  <a:gdLst>
                    <a:gd name="T0" fmla="*/ 113 w 829"/>
                    <a:gd name="T1" fmla="*/ 2211 h 2252"/>
                    <a:gd name="T2" fmla="*/ 44 w 829"/>
                    <a:gd name="T3" fmla="*/ 2123 h 2252"/>
                    <a:gd name="T4" fmla="*/ 32 w 829"/>
                    <a:gd name="T5" fmla="*/ 1735 h 2252"/>
                    <a:gd name="T6" fmla="*/ 54 w 829"/>
                    <a:gd name="T7" fmla="*/ 1397 h 2252"/>
                    <a:gd name="T8" fmla="*/ 183 w 829"/>
                    <a:gd name="T9" fmla="*/ 1090 h 2252"/>
                    <a:gd name="T10" fmla="*/ 538 w 829"/>
                    <a:gd name="T11" fmla="*/ 871 h 2252"/>
                    <a:gd name="T12" fmla="*/ 724 w 829"/>
                    <a:gd name="T13" fmla="*/ 595 h 2252"/>
                    <a:gd name="T14" fmla="*/ 752 w 829"/>
                    <a:gd name="T15" fmla="*/ 113 h 2252"/>
                    <a:gd name="T16" fmla="*/ 734 w 829"/>
                    <a:gd name="T17" fmla="*/ 1271 h 2252"/>
                    <a:gd name="T18" fmla="*/ 743 w 829"/>
                    <a:gd name="T19" fmla="*/ 2098 h 2252"/>
                    <a:gd name="T20" fmla="*/ 724 w 829"/>
                    <a:gd name="T21" fmla="*/ 2198 h 2252"/>
                    <a:gd name="T22" fmla="*/ 113 w 829"/>
                    <a:gd name="T23" fmla="*/ 2211 h 22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9"/>
                    <a:gd name="T37" fmla="*/ 0 h 2252"/>
                    <a:gd name="T38" fmla="*/ 829 w 829"/>
                    <a:gd name="T39" fmla="*/ 2252 h 225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9" h="2252">
                      <a:moveTo>
                        <a:pt x="113" y="2211"/>
                      </a:moveTo>
                      <a:cubicBezTo>
                        <a:pt x="0" y="2198"/>
                        <a:pt x="57" y="2202"/>
                        <a:pt x="44" y="2123"/>
                      </a:cubicBezTo>
                      <a:cubicBezTo>
                        <a:pt x="31" y="2044"/>
                        <a:pt x="30" y="1856"/>
                        <a:pt x="32" y="1735"/>
                      </a:cubicBezTo>
                      <a:cubicBezTo>
                        <a:pt x="34" y="1614"/>
                        <a:pt x="29" y="1504"/>
                        <a:pt x="54" y="1397"/>
                      </a:cubicBezTo>
                      <a:cubicBezTo>
                        <a:pt x="79" y="1290"/>
                        <a:pt x="103" y="1178"/>
                        <a:pt x="183" y="1090"/>
                      </a:cubicBezTo>
                      <a:cubicBezTo>
                        <a:pt x="264" y="1002"/>
                        <a:pt x="448" y="953"/>
                        <a:pt x="538" y="871"/>
                      </a:cubicBezTo>
                      <a:cubicBezTo>
                        <a:pt x="627" y="789"/>
                        <a:pt x="688" y="721"/>
                        <a:pt x="724" y="595"/>
                      </a:cubicBezTo>
                      <a:cubicBezTo>
                        <a:pt x="760" y="469"/>
                        <a:pt x="751" y="0"/>
                        <a:pt x="752" y="113"/>
                      </a:cubicBezTo>
                      <a:cubicBezTo>
                        <a:pt x="754" y="226"/>
                        <a:pt x="736" y="940"/>
                        <a:pt x="734" y="1271"/>
                      </a:cubicBezTo>
                      <a:cubicBezTo>
                        <a:pt x="733" y="1602"/>
                        <a:pt x="745" y="1944"/>
                        <a:pt x="743" y="2098"/>
                      </a:cubicBezTo>
                      <a:cubicBezTo>
                        <a:pt x="742" y="2252"/>
                        <a:pt x="829" y="2179"/>
                        <a:pt x="724" y="2198"/>
                      </a:cubicBezTo>
                      <a:cubicBezTo>
                        <a:pt x="619" y="2217"/>
                        <a:pt x="228" y="2244"/>
                        <a:pt x="113" y="2211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9393D4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143B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144" name="Line 148">
                  <a:extLst>
                    <a:ext uri="{FF2B5EF4-FFF2-40B4-BE49-F238E27FC236}">
                      <a16:creationId xmlns:a16="http://schemas.microsoft.com/office/drawing/2014/main" id="{B6409655-1967-4261-8A70-EB1222F57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88" y="2063"/>
                  <a:ext cx="3" cy="2128"/>
                </a:xfrm>
                <a:prstGeom prst="line">
                  <a:avLst/>
                </a:prstGeom>
                <a:noFill/>
                <a:ln w="1270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143B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145" name="Rectangle 149">
                  <a:extLst>
                    <a:ext uri="{FF2B5EF4-FFF2-40B4-BE49-F238E27FC236}">
                      <a16:creationId xmlns:a16="http://schemas.microsoft.com/office/drawing/2014/main" id="{BDD302E4-9F66-4433-B7F8-DE6ECEE27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1" y="4051"/>
                  <a:ext cx="920" cy="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altLang="it-IT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143B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  <p:sp>
            <p:nvSpPr>
              <p:cNvPr id="142" name="Line 150">
                <a:extLst>
                  <a:ext uri="{FF2B5EF4-FFF2-40B4-BE49-F238E27FC236}">
                    <a16:creationId xmlns:a16="http://schemas.microsoft.com/office/drawing/2014/main" id="{FFC3F687-2884-48E9-AAA0-326096814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60" y="2097"/>
                <a:ext cx="456" cy="462"/>
              </a:xfrm>
              <a:prstGeom prst="line">
                <a:avLst/>
              </a:prstGeom>
              <a:noFill/>
              <a:ln w="2540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138" name="Line 151">
              <a:extLst>
                <a:ext uri="{FF2B5EF4-FFF2-40B4-BE49-F238E27FC236}">
                  <a16:creationId xmlns:a16="http://schemas.microsoft.com/office/drawing/2014/main" id="{C50C737E-AA46-420E-8F7A-0939F1DC1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0" y="983"/>
              <a:ext cx="0" cy="4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aphicFrame>
          <p:nvGraphicFramePr>
            <p:cNvPr id="139" name="Object 2">
              <a:extLst>
                <a:ext uri="{FF2B5EF4-FFF2-40B4-BE49-F238E27FC236}">
                  <a16:creationId xmlns:a16="http://schemas.microsoft.com/office/drawing/2014/main" id="{C60D1903-6A41-4378-B704-9D8E99D5D1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26" y="1070"/>
            <a:ext cx="552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ergelijking" r:id="rId2" imgW="406048" imgH="215713" progId="Equation.3">
                    <p:embed/>
                  </p:oleObj>
                </mc:Choice>
                <mc:Fallback>
                  <p:oleObj name="Vergelijking" r:id="rId2" imgW="406048" imgH="215713" progId="Equation.3">
                    <p:embed/>
                    <p:pic>
                      <p:nvPicPr>
                        <p:cNvPr id="66589" name="Object 2">
                          <a:extLst>
                            <a:ext uri="{FF2B5EF4-FFF2-40B4-BE49-F238E27FC236}">
                              <a16:creationId xmlns:a16="http://schemas.microsoft.com/office/drawing/2014/main" id="{7E96C4C3-E7D5-412C-9DDB-7326A0B9D3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6" y="1070"/>
                          <a:ext cx="552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6" name="Slide Number Placeholder 5">
            <a:extLst>
              <a:ext uri="{FF2B5EF4-FFF2-40B4-BE49-F238E27FC236}">
                <a16:creationId xmlns:a16="http://schemas.microsoft.com/office/drawing/2014/main" id="{FB92B997-6582-5070-2CA5-B7CD55DDCA13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613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1B2B-EB39-4DD5-996A-0830EB70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2800" dirty="0"/>
              <a:t>Readout pulse scheme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7011E-6B39-4331-A1B8-E8E779601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Rectangle 188">
            <a:extLst>
              <a:ext uri="{FF2B5EF4-FFF2-40B4-BE49-F238E27FC236}">
                <a16:creationId xmlns:a16="http://schemas.microsoft.com/office/drawing/2014/main" id="{570C7E01-81BE-40E8-88E7-2E07106BF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988" y="903288"/>
            <a:ext cx="4699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DRAIN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Freeform 763">
            <a:extLst>
              <a:ext uri="{FF2B5EF4-FFF2-40B4-BE49-F238E27FC236}">
                <a16:creationId xmlns:a16="http://schemas.microsoft.com/office/drawing/2014/main" id="{63BE78B1-775B-4637-A014-0F7CC8E6D3A9}"/>
              </a:ext>
            </a:extLst>
          </p:cNvPr>
          <p:cNvSpPr>
            <a:spLocks noEditPoints="1"/>
          </p:cNvSpPr>
          <p:nvPr/>
        </p:nvSpPr>
        <p:spPr bwMode="auto">
          <a:xfrm>
            <a:off x="2519363" y="1255713"/>
            <a:ext cx="5621337" cy="712787"/>
          </a:xfrm>
          <a:custGeom>
            <a:avLst/>
            <a:gdLst>
              <a:gd name="T0" fmla="*/ 2147483647 w 543"/>
              <a:gd name="T1" fmla="*/ 2147483647 h 87"/>
              <a:gd name="T2" fmla="*/ 0 w 543"/>
              <a:gd name="T3" fmla="*/ 2147483647 h 87"/>
              <a:gd name="T4" fmla="*/ 2147483647 w 543"/>
              <a:gd name="T5" fmla="*/ 2147483647 h 87"/>
              <a:gd name="T6" fmla="*/ 2147483647 w 543"/>
              <a:gd name="T7" fmla="*/ 2147483647 h 87"/>
              <a:gd name="T8" fmla="*/ 2147483647 w 543"/>
              <a:gd name="T9" fmla="*/ 2147483647 h 87"/>
              <a:gd name="T10" fmla="*/ 2147483647 w 543"/>
              <a:gd name="T11" fmla="*/ 2147483647 h 87"/>
              <a:gd name="T12" fmla="*/ 2147483647 w 543"/>
              <a:gd name="T13" fmla="*/ 2147483647 h 87"/>
              <a:gd name="T14" fmla="*/ 2147483647 w 543"/>
              <a:gd name="T15" fmla="*/ 2147483647 h 87"/>
              <a:gd name="T16" fmla="*/ 2147483647 w 543"/>
              <a:gd name="T17" fmla="*/ 0 h 87"/>
              <a:gd name="T18" fmla="*/ 2147483647 w 543"/>
              <a:gd name="T19" fmla="*/ 2147483647 h 87"/>
              <a:gd name="T20" fmla="*/ 2147483647 w 543"/>
              <a:gd name="T21" fmla="*/ 0 h 87"/>
              <a:gd name="T22" fmla="*/ 2147483647 w 543"/>
              <a:gd name="T23" fmla="*/ 2147483647 h 87"/>
              <a:gd name="T24" fmla="*/ 2147483647 w 543"/>
              <a:gd name="T25" fmla="*/ 0 h 87"/>
              <a:gd name="T26" fmla="*/ 2147483647 w 543"/>
              <a:gd name="T27" fmla="*/ 2147483647 h 87"/>
              <a:gd name="T28" fmla="*/ 2147483647 w 543"/>
              <a:gd name="T29" fmla="*/ 0 h 87"/>
              <a:gd name="T30" fmla="*/ 2147483647 w 543"/>
              <a:gd name="T31" fmla="*/ 2147483647 h 87"/>
              <a:gd name="T32" fmla="*/ 2147483647 w 543"/>
              <a:gd name="T33" fmla="*/ 2147483647 h 87"/>
              <a:gd name="T34" fmla="*/ 2147483647 w 543"/>
              <a:gd name="T35" fmla="*/ 2147483647 h 87"/>
              <a:gd name="T36" fmla="*/ 2147483647 w 543"/>
              <a:gd name="T37" fmla="*/ 2147483647 h 87"/>
              <a:gd name="T38" fmla="*/ 2147483647 w 543"/>
              <a:gd name="T39" fmla="*/ 2147483647 h 87"/>
              <a:gd name="T40" fmla="*/ 2147483647 w 543"/>
              <a:gd name="T41" fmla="*/ 2147483647 h 87"/>
              <a:gd name="T42" fmla="*/ 2147483647 w 543"/>
              <a:gd name="T43" fmla="*/ 2147483647 h 87"/>
              <a:gd name="T44" fmla="*/ 2147483647 w 543"/>
              <a:gd name="T45" fmla="*/ 2147483647 h 87"/>
              <a:gd name="T46" fmla="*/ 2147483647 w 543"/>
              <a:gd name="T47" fmla="*/ 2147483647 h 87"/>
              <a:gd name="T48" fmla="*/ 2147483647 w 543"/>
              <a:gd name="T49" fmla="*/ 2147483647 h 87"/>
              <a:gd name="T50" fmla="*/ 2147483647 w 543"/>
              <a:gd name="T51" fmla="*/ 2147483647 h 87"/>
              <a:gd name="T52" fmla="*/ 2147483647 w 543"/>
              <a:gd name="T53" fmla="*/ 2147483647 h 87"/>
              <a:gd name="T54" fmla="*/ 2147483647 w 543"/>
              <a:gd name="T55" fmla="*/ 2147483647 h 87"/>
              <a:gd name="T56" fmla="*/ 2147483647 w 543"/>
              <a:gd name="T57" fmla="*/ 2147483647 h 87"/>
              <a:gd name="T58" fmla="*/ 2147483647 w 543"/>
              <a:gd name="T59" fmla="*/ 2147483647 h 87"/>
              <a:gd name="T60" fmla="*/ 2147483647 w 543"/>
              <a:gd name="T61" fmla="*/ 2147483647 h 87"/>
              <a:gd name="T62" fmla="*/ 2147483647 w 543"/>
              <a:gd name="T63" fmla="*/ 2147483647 h 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543"/>
              <a:gd name="T97" fmla="*/ 0 h 87"/>
              <a:gd name="T98" fmla="*/ 543 w 543"/>
              <a:gd name="T99" fmla="*/ 87 h 8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543" h="87">
                <a:moveTo>
                  <a:pt x="0" y="85"/>
                </a:moveTo>
                <a:lnTo>
                  <a:pt x="90" y="85"/>
                </a:lnTo>
                <a:lnTo>
                  <a:pt x="90" y="87"/>
                </a:lnTo>
                <a:lnTo>
                  <a:pt x="0" y="87"/>
                </a:lnTo>
                <a:lnTo>
                  <a:pt x="0" y="85"/>
                </a:lnTo>
                <a:close/>
                <a:moveTo>
                  <a:pt x="91" y="86"/>
                </a:moveTo>
                <a:lnTo>
                  <a:pt x="91" y="87"/>
                </a:lnTo>
                <a:lnTo>
                  <a:pt x="90" y="87"/>
                </a:lnTo>
                <a:lnTo>
                  <a:pt x="90" y="86"/>
                </a:lnTo>
                <a:lnTo>
                  <a:pt x="91" y="86"/>
                </a:lnTo>
                <a:close/>
                <a:moveTo>
                  <a:pt x="88" y="86"/>
                </a:moveTo>
                <a:lnTo>
                  <a:pt x="88" y="2"/>
                </a:lnTo>
                <a:lnTo>
                  <a:pt x="91" y="2"/>
                </a:lnTo>
                <a:lnTo>
                  <a:pt x="91" y="86"/>
                </a:lnTo>
                <a:lnTo>
                  <a:pt x="88" y="86"/>
                </a:lnTo>
                <a:close/>
                <a:moveTo>
                  <a:pt x="88" y="2"/>
                </a:moveTo>
                <a:lnTo>
                  <a:pt x="88" y="0"/>
                </a:lnTo>
                <a:lnTo>
                  <a:pt x="90" y="0"/>
                </a:lnTo>
                <a:lnTo>
                  <a:pt x="90" y="2"/>
                </a:lnTo>
                <a:lnTo>
                  <a:pt x="88" y="2"/>
                </a:lnTo>
                <a:close/>
                <a:moveTo>
                  <a:pt x="90" y="0"/>
                </a:moveTo>
                <a:lnTo>
                  <a:pt x="260" y="0"/>
                </a:lnTo>
                <a:lnTo>
                  <a:pt x="260" y="3"/>
                </a:lnTo>
                <a:lnTo>
                  <a:pt x="90" y="3"/>
                </a:lnTo>
                <a:lnTo>
                  <a:pt x="90" y="0"/>
                </a:lnTo>
                <a:close/>
                <a:moveTo>
                  <a:pt x="260" y="0"/>
                </a:moveTo>
                <a:lnTo>
                  <a:pt x="261" y="0"/>
                </a:lnTo>
                <a:lnTo>
                  <a:pt x="261" y="2"/>
                </a:lnTo>
                <a:lnTo>
                  <a:pt x="260" y="2"/>
                </a:lnTo>
                <a:lnTo>
                  <a:pt x="260" y="0"/>
                </a:lnTo>
                <a:close/>
                <a:moveTo>
                  <a:pt x="261" y="2"/>
                </a:moveTo>
                <a:lnTo>
                  <a:pt x="261" y="44"/>
                </a:lnTo>
                <a:lnTo>
                  <a:pt x="259" y="44"/>
                </a:lnTo>
                <a:lnTo>
                  <a:pt x="259" y="2"/>
                </a:lnTo>
                <a:lnTo>
                  <a:pt x="261" y="2"/>
                </a:lnTo>
                <a:close/>
                <a:moveTo>
                  <a:pt x="260" y="46"/>
                </a:moveTo>
                <a:lnTo>
                  <a:pt x="259" y="46"/>
                </a:lnTo>
                <a:lnTo>
                  <a:pt x="259" y="44"/>
                </a:lnTo>
                <a:lnTo>
                  <a:pt x="260" y="44"/>
                </a:lnTo>
                <a:lnTo>
                  <a:pt x="260" y="46"/>
                </a:lnTo>
                <a:close/>
                <a:moveTo>
                  <a:pt x="260" y="43"/>
                </a:moveTo>
                <a:lnTo>
                  <a:pt x="427" y="43"/>
                </a:lnTo>
                <a:lnTo>
                  <a:pt x="427" y="46"/>
                </a:lnTo>
                <a:lnTo>
                  <a:pt x="260" y="46"/>
                </a:lnTo>
                <a:lnTo>
                  <a:pt x="260" y="43"/>
                </a:lnTo>
                <a:close/>
                <a:moveTo>
                  <a:pt x="427" y="43"/>
                </a:moveTo>
                <a:lnTo>
                  <a:pt x="428" y="43"/>
                </a:lnTo>
                <a:lnTo>
                  <a:pt x="428" y="44"/>
                </a:lnTo>
                <a:lnTo>
                  <a:pt x="427" y="44"/>
                </a:lnTo>
                <a:lnTo>
                  <a:pt x="427" y="43"/>
                </a:lnTo>
                <a:close/>
                <a:moveTo>
                  <a:pt x="428" y="44"/>
                </a:moveTo>
                <a:lnTo>
                  <a:pt x="428" y="86"/>
                </a:lnTo>
                <a:lnTo>
                  <a:pt x="426" y="86"/>
                </a:lnTo>
                <a:lnTo>
                  <a:pt x="426" y="44"/>
                </a:lnTo>
                <a:lnTo>
                  <a:pt x="428" y="44"/>
                </a:lnTo>
                <a:close/>
                <a:moveTo>
                  <a:pt x="427" y="87"/>
                </a:moveTo>
                <a:lnTo>
                  <a:pt x="426" y="87"/>
                </a:lnTo>
                <a:lnTo>
                  <a:pt x="426" y="86"/>
                </a:lnTo>
                <a:lnTo>
                  <a:pt x="427" y="86"/>
                </a:lnTo>
                <a:lnTo>
                  <a:pt x="427" y="87"/>
                </a:lnTo>
                <a:close/>
                <a:moveTo>
                  <a:pt x="427" y="85"/>
                </a:moveTo>
                <a:lnTo>
                  <a:pt x="543" y="85"/>
                </a:lnTo>
                <a:lnTo>
                  <a:pt x="543" y="87"/>
                </a:lnTo>
                <a:lnTo>
                  <a:pt x="427" y="87"/>
                </a:lnTo>
                <a:lnTo>
                  <a:pt x="427" y="85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Freeform 766">
            <a:extLst>
              <a:ext uri="{FF2B5EF4-FFF2-40B4-BE49-F238E27FC236}">
                <a16:creationId xmlns:a16="http://schemas.microsoft.com/office/drawing/2014/main" id="{F009CB45-CCD1-463B-8601-DB036BBF1279}"/>
              </a:ext>
            </a:extLst>
          </p:cNvPr>
          <p:cNvSpPr>
            <a:spLocks/>
          </p:cNvSpPr>
          <p:nvPr/>
        </p:nvSpPr>
        <p:spPr bwMode="auto">
          <a:xfrm>
            <a:off x="2513013" y="2008188"/>
            <a:ext cx="20637" cy="17462"/>
          </a:xfrm>
          <a:custGeom>
            <a:avLst/>
            <a:gdLst>
              <a:gd name="T0" fmla="*/ 2147483647 w 10"/>
              <a:gd name="T1" fmla="*/ 2147483647 h 11"/>
              <a:gd name="T2" fmla="*/ 0 w 10"/>
              <a:gd name="T3" fmla="*/ 2147483647 h 11"/>
              <a:gd name="T4" fmla="*/ 0 w 10"/>
              <a:gd name="T5" fmla="*/ 0 h 11"/>
              <a:gd name="T6" fmla="*/ 2147483647 w 10"/>
              <a:gd name="T7" fmla="*/ 2147483647 h 11"/>
              <a:gd name="T8" fmla="*/ 0 60000 65536"/>
              <a:gd name="T9" fmla="*/ 0 60000 65536"/>
              <a:gd name="T10" fmla="*/ 0 60000 65536"/>
              <a:gd name="T11" fmla="*/ 0 60000 65536"/>
              <a:gd name="T12" fmla="*/ 0 w 10"/>
              <a:gd name="T13" fmla="*/ 0 h 11"/>
              <a:gd name="T14" fmla="*/ 10 w 10"/>
              <a:gd name="T15" fmla="*/ 11 h 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" h="11">
                <a:moveTo>
                  <a:pt x="10" y="11"/>
                </a:moveTo>
                <a:lnTo>
                  <a:pt x="0" y="11"/>
                </a:lnTo>
                <a:lnTo>
                  <a:pt x="0" y="0"/>
                </a:lnTo>
                <a:lnTo>
                  <a:pt x="10" y="11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767">
            <a:extLst>
              <a:ext uri="{FF2B5EF4-FFF2-40B4-BE49-F238E27FC236}">
                <a16:creationId xmlns:a16="http://schemas.microsoft.com/office/drawing/2014/main" id="{791B5AF9-2558-474A-B86D-4188712E6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13" y="1108075"/>
            <a:ext cx="30162" cy="900113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Freeform 768">
            <a:extLst>
              <a:ext uri="{FF2B5EF4-FFF2-40B4-BE49-F238E27FC236}">
                <a16:creationId xmlns:a16="http://schemas.microsoft.com/office/drawing/2014/main" id="{3C3E4961-BB99-420B-9A86-ADEFBB714493}"/>
              </a:ext>
            </a:extLst>
          </p:cNvPr>
          <p:cNvSpPr>
            <a:spLocks/>
          </p:cNvSpPr>
          <p:nvPr/>
        </p:nvSpPr>
        <p:spPr bwMode="auto">
          <a:xfrm>
            <a:off x="2430463" y="950913"/>
            <a:ext cx="196850" cy="155575"/>
          </a:xfrm>
          <a:custGeom>
            <a:avLst/>
            <a:gdLst>
              <a:gd name="T0" fmla="*/ 2147483647 w 98"/>
              <a:gd name="T1" fmla="*/ 0 h 98"/>
              <a:gd name="T2" fmla="*/ 0 w 98"/>
              <a:gd name="T3" fmla="*/ 2147483647 h 98"/>
              <a:gd name="T4" fmla="*/ 2147483647 w 98"/>
              <a:gd name="T5" fmla="*/ 2147483647 h 98"/>
              <a:gd name="T6" fmla="*/ 2147483647 w 98"/>
              <a:gd name="T7" fmla="*/ 0 h 98"/>
              <a:gd name="T8" fmla="*/ 0 60000 65536"/>
              <a:gd name="T9" fmla="*/ 0 60000 65536"/>
              <a:gd name="T10" fmla="*/ 0 60000 65536"/>
              <a:gd name="T11" fmla="*/ 0 60000 65536"/>
              <a:gd name="T12" fmla="*/ 0 w 98"/>
              <a:gd name="T13" fmla="*/ 0 h 98"/>
              <a:gd name="T14" fmla="*/ 98 w 98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" h="98">
                <a:moveTo>
                  <a:pt x="51" y="0"/>
                </a:moveTo>
                <a:lnTo>
                  <a:pt x="0" y="98"/>
                </a:lnTo>
                <a:lnTo>
                  <a:pt x="98" y="98"/>
                </a:lnTo>
                <a:lnTo>
                  <a:pt x="51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9" name="Freeform 774">
            <a:extLst>
              <a:ext uri="{FF2B5EF4-FFF2-40B4-BE49-F238E27FC236}">
                <a16:creationId xmlns:a16="http://schemas.microsoft.com/office/drawing/2014/main" id="{8F804D1C-9D3D-461D-984A-64180ACD8FF6}"/>
              </a:ext>
            </a:extLst>
          </p:cNvPr>
          <p:cNvSpPr>
            <a:spLocks/>
          </p:cNvSpPr>
          <p:nvPr/>
        </p:nvSpPr>
        <p:spPr bwMode="auto">
          <a:xfrm>
            <a:off x="2430463" y="2230438"/>
            <a:ext cx="196850" cy="155575"/>
          </a:xfrm>
          <a:custGeom>
            <a:avLst/>
            <a:gdLst>
              <a:gd name="T0" fmla="*/ 2147483647 w 98"/>
              <a:gd name="T1" fmla="*/ 0 h 98"/>
              <a:gd name="T2" fmla="*/ 0 w 98"/>
              <a:gd name="T3" fmla="*/ 2147483647 h 98"/>
              <a:gd name="T4" fmla="*/ 2147483647 w 98"/>
              <a:gd name="T5" fmla="*/ 2147483647 h 98"/>
              <a:gd name="T6" fmla="*/ 2147483647 w 98"/>
              <a:gd name="T7" fmla="*/ 0 h 98"/>
              <a:gd name="T8" fmla="*/ 0 60000 65536"/>
              <a:gd name="T9" fmla="*/ 0 60000 65536"/>
              <a:gd name="T10" fmla="*/ 0 60000 65536"/>
              <a:gd name="T11" fmla="*/ 0 60000 65536"/>
              <a:gd name="T12" fmla="*/ 0 w 98"/>
              <a:gd name="T13" fmla="*/ 0 h 98"/>
              <a:gd name="T14" fmla="*/ 98 w 98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" h="98">
                <a:moveTo>
                  <a:pt x="51" y="0"/>
                </a:moveTo>
                <a:lnTo>
                  <a:pt x="0" y="98"/>
                </a:lnTo>
                <a:lnTo>
                  <a:pt x="98" y="98"/>
                </a:lnTo>
                <a:lnTo>
                  <a:pt x="51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" name="Freeform 775">
            <a:extLst>
              <a:ext uri="{FF2B5EF4-FFF2-40B4-BE49-F238E27FC236}">
                <a16:creationId xmlns:a16="http://schemas.microsoft.com/office/drawing/2014/main" id="{82569308-574A-472C-A741-FE3C9EE6D28A}"/>
              </a:ext>
            </a:extLst>
          </p:cNvPr>
          <p:cNvSpPr>
            <a:spLocks noEditPoints="1"/>
          </p:cNvSpPr>
          <p:nvPr/>
        </p:nvSpPr>
        <p:spPr bwMode="auto">
          <a:xfrm>
            <a:off x="5418138" y="2401888"/>
            <a:ext cx="744537" cy="588962"/>
          </a:xfrm>
          <a:custGeom>
            <a:avLst/>
            <a:gdLst>
              <a:gd name="T0" fmla="*/ 2147483647 w 72"/>
              <a:gd name="T1" fmla="*/ 0 h 72"/>
              <a:gd name="T2" fmla="*/ 2147483647 w 72"/>
              <a:gd name="T3" fmla="*/ 2147483647 h 72"/>
              <a:gd name="T4" fmla="*/ 2147483647 w 72"/>
              <a:gd name="T5" fmla="*/ 0 h 72"/>
              <a:gd name="T6" fmla="*/ 2147483647 w 72"/>
              <a:gd name="T7" fmla="*/ 2147483647 h 72"/>
              <a:gd name="T8" fmla="*/ 2147483647 w 72"/>
              <a:gd name="T9" fmla="*/ 0 h 72"/>
              <a:gd name="T10" fmla="*/ 2147483647 w 72"/>
              <a:gd name="T11" fmla="*/ 2147483647 h 72"/>
              <a:gd name="T12" fmla="*/ 2147483647 w 72"/>
              <a:gd name="T13" fmla="*/ 2147483647 h 72"/>
              <a:gd name="T14" fmla="*/ 2147483647 w 72"/>
              <a:gd name="T15" fmla="*/ 2147483647 h 72"/>
              <a:gd name="T16" fmla="*/ 2147483647 w 72"/>
              <a:gd name="T17" fmla="*/ 2147483647 h 72"/>
              <a:gd name="T18" fmla="*/ 2147483647 w 72"/>
              <a:gd name="T19" fmla="*/ 2147483647 h 72"/>
              <a:gd name="T20" fmla="*/ 2147483647 w 72"/>
              <a:gd name="T21" fmla="*/ 2147483647 h 72"/>
              <a:gd name="T22" fmla="*/ 2147483647 w 72"/>
              <a:gd name="T23" fmla="*/ 2147483647 h 72"/>
              <a:gd name="T24" fmla="*/ 2147483647 w 72"/>
              <a:gd name="T25" fmla="*/ 2147483647 h 72"/>
              <a:gd name="T26" fmla="*/ 2147483647 w 72"/>
              <a:gd name="T27" fmla="*/ 2147483647 h 72"/>
              <a:gd name="T28" fmla="*/ 2147483647 w 72"/>
              <a:gd name="T29" fmla="*/ 2147483647 h 72"/>
              <a:gd name="T30" fmla="*/ 2147483647 w 72"/>
              <a:gd name="T31" fmla="*/ 2147483647 h 72"/>
              <a:gd name="T32" fmla="*/ 2147483647 w 72"/>
              <a:gd name="T33" fmla="*/ 2147483647 h 72"/>
              <a:gd name="T34" fmla="*/ 2147483647 w 72"/>
              <a:gd name="T35" fmla="*/ 2147483647 h 72"/>
              <a:gd name="T36" fmla="*/ 2147483647 w 72"/>
              <a:gd name="T37" fmla="*/ 2147483647 h 72"/>
              <a:gd name="T38" fmla="*/ 2147483647 w 72"/>
              <a:gd name="T39" fmla="*/ 2147483647 h 72"/>
              <a:gd name="T40" fmla="*/ 2147483647 w 72"/>
              <a:gd name="T41" fmla="*/ 2147483647 h 72"/>
              <a:gd name="T42" fmla="*/ 2147483647 w 72"/>
              <a:gd name="T43" fmla="*/ 2147483647 h 72"/>
              <a:gd name="T44" fmla="*/ 2147483647 w 72"/>
              <a:gd name="T45" fmla="*/ 2147483647 h 72"/>
              <a:gd name="T46" fmla="*/ 2147483647 w 72"/>
              <a:gd name="T47" fmla="*/ 2147483647 h 72"/>
              <a:gd name="T48" fmla="*/ 2147483647 w 72"/>
              <a:gd name="T49" fmla="*/ 2147483647 h 72"/>
              <a:gd name="T50" fmla="*/ 0 w 72"/>
              <a:gd name="T51" fmla="*/ 2147483647 h 72"/>
              <a:gd name="T52" fmla="*/ 2147483647 w 72"/>
              <a:gd name="T53" fmla="*/ 2147483647 h 72"/>
              <a:gd name="T54" fmla="*/ 0 w 72"/>
              <a:gd name="T55" fmla="*/ 2147483647 h 72"/>
              <a:gd name="T56" fmla="*/ 2147483647 w 72"/>
              <a:gd name="T57" fmla="*/ 2147483647 h 72"/>
              <a:gd name="T58" fmla="*/ 0 w 72"/>
              <a:gd name="T59" fmla="*/ 2147483647 h 72"/>
              <a:gd name="T60" fmla="*/ 0 w 72"/>
              <a:gd name="T61" fmla="*/ 2147483647 h 72"/>
              <a:gd name="T62" fmla="*/ 2147483647 w 72"/>
              <a:gd name="T63" fmla="*/ 2147483647 h 72"/>
              <a:gd name="T64" fmla="*/ 0 w 72"/>
              <a:gd name="T65" fmla="*/ 2147483647 h 72"/>
              <a:gd name="T66" fmla="*/ 2147483647 w 72"/>
              <a:gd name="T67" fmla="*/ 2147483647 h 72"/>
              <a:gd name="T68" fmla="*/ 0 w 72"/>
              <a:gd name="T69" fmla="*/ 2147483647 h 72"/>
              <a:gd name="T70" fmla="*/ 2147483647 w 72"/>
              <a:gd name="T71" fmla="*/ 0 h 72"/>
              <a:gd name="T72" fmla="*/ 2147483647 w 72"/>
              <a:gd name="T73" fmla="*/ 2147483647 h 72"/>
              <a:gd name="T74" fmla="*/ 2147483647 w 72"/>
              <a:gd name="T75" fmla="*/ 0 h 72"/>
              <a:gd name="T76" fmla="*/ 2147483647 w 72"/>
              <a:gd name="T77" fmla="*/ 2147483647 h 72"/>
              <a:gd name="T78" fmla="*/ 2147483647 w 72"/>
              <a:gd name="T79" fmla="*/ 0 h 7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"/>
              <a:gd name="T121" fmla="*/ 0 h 72"/>
              <a:gd name="T122" fmla="*/ 72 w 72"/>
              <a:gd name="T123" fmla="*/ 72 h 72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36" y="2"/>
                </a:lnTo>
                <a:lnTo>
                  <a:pt x="36" y="0"/>
                </a:lnTo>
                <a:close/>
                <a:moveTo>
                  <a:pt x="36" y="0"/>
                </a:moveTo>
                <a:cubicBezTo>
                  <a:pt x="46" y="0"/>
                  <a:pt x="55" y="4"/>
                  <a:pt x="61" y="10"/>
                </a:cubicBezTo>
                <a:lnTo>
                  <a:pt x="60" y="12"/>
                </a:lnTo>
                <a:cubicBezTo>
                  <a:pt x="54" y="6"/>
                  <a:pt x="45" y="2"/>
                  <a:pt x="36" y="2"/>
                </a:cubicBezTo>
                <a:lnTo>
                  <a:pt x="36" y="0"/>
                </a:lnTo>
                <a:close/>
                <a:moveTo>
                  <a:pt x="61" y="10"/>
                </a:moveTo>
                <a:cubicBezTo>
                  <a:pt x="68" y="17"/>
                  <a:pt x="72" y="26"/>
                  <a:pt x="72" y="36"/>
                </a:cubicBezTo>
                <a:lnTo>
                  <a:pt x="70" y="36"/>
                </a:lnTo>
                <a:cubicBezTo>
                  <a:pt x="70" y="26"/>
                  <a:pt x="66" y="18"/>
                  <a:pt x="60" y="12"/>
                </a:cubicBezTo>
                <a:lnTo>
                  <a:pt x="61" y="10"/>
                </a:lnTo>
                <a:close/>
                <a:moveTo>
                  <a:pt x="72" y="36"/>
                </a:moveTo>
                <a:lnTo>
                  <a:pt x="72" y="36"/>
                </a:lnTo>
                <a:lnTo>
                  <a:pt x="70" y="36"/>
                </a:lnTo>
                <a:lnTo>
                  <a:pt x="72" y="36"/>
                </a:lnTo>
                <a:close/>
                <a:moveTo>
                  <a:pt x="72" y="36"/>
                </a:moveTo>
                <a:lnTo>
                  <a:pt x="72" y="36"/>
                </a:lnTo>
                <a:lnTo>
                  <a:pt x="70" y="36"/>
                </a:lnTo>
                <a:lnTo>
                  <a:pt x="72" y="36"/>
                </a:lnTo>
                <a:close/>
                <a:moveTo>
                  <a:pt x="72" y="36"/>
                </a:moveTo>
                <a:cubicBezTo>
                  <a:pt x="72" y="46"/>
                  <a:pt x="68" y="55"/>
                  <a:pt x="61" y="61"/>
                </a:cubicBezTo>
                <a:lnTo>
                  <a:pt x="60" y="60"/>
                </a:lnTo>
                <a:cubicBezTo>
                  <a:pt x="66" y="53"/>
                  <a:pt x="70" y="45"/>
                  <a:pt x="70" y="36"/>
                </a:cubicBezTo>
                <a:lnTo>
                  <a:pt x="72" y="36"/>
                </a:lnTo>
                <a:close/>
                <a:moveTo>
                  <a:pt x="61" y="61"/>
                </a:moveTo>
                <a:cubicBezTo>
                  <a:pt x="55" y="68"/>
                  <a:pt x="46" y="72"/>
                  <a:pt x="36" y="72"/>
                </a:cubicBezTo>
                <a:lnTo>
                  <a:pt x="36" y="69"/>
                </a:lnTo>
                <a:cubicBezTo>
                  <a:pt x="45" y="69"/>
                  <a:pt x="54" y="66"/>
                  <a:pt x="60" y="60"/>
                </a:cubicBezTo>
                <a:lnTo>
                  <a:pt x="61" y="61"/>
                </a:lnTo>
                <a:close/>
                <a:moveTo>
                  <a:pt x="36" y="72"/>
                </a:moveTo>
                <a:lnTo>
                  <a:pt x="36" y="72"/>
                </a:lnTo>
                <a:lnTo>
                  <a:pt x="36" y="69"/>
                </a:lnTo>
                <a:lnTo>
                  <a:pt x="36" y="72"/>
                </a:lnTo>
                <a:close/>
                <a:moveTo>
                  <a:pt x="36" y="72"/>
                </a:moveTo>
                <a:lnTo>
                  <a:pt x="36" y="72"/>
                </a:lnTo>
                <a:lnTo>
                  <a:pt x="36" y="69"/>
                </a:lnTo>
                <a:lnTo>
                  <a:pt x="36" y="72"/>
                </a:lnTo>
                <a:close/>
                <a:moveTo>
                  <a:pt x="36" y="72"/>
                </a:moveTo>
                <a:cubicBezTo>
                  <a:pt x="26" y="72"/>
                  <a:pt x="17" y="68"/>
                  <a:pt x="10" y="61"/>
                </a:cubicBezTo>
                <a:lnTo>
                  <a:pt x="12" y="60"/>
                </a:lnTo>
                <a:cubicBezTo>
                  <a:pt x="18" y="66"/>
                  <a:pt x="27" y="69"/>
                  <a:pt x="36" y="69"/>
                </a:cubicBezTo>
                <a:lnTo>
                  <a:pt x="36" y="72"/>
                </a:lnTo>
                <a:close/>
                <a:moveTo>
                  <a:pt x="10" y="61"/>
                </a:moveTo>
                <a:cubicBezTo>
                  <a:pt x="4" y="55"/>
                  <a:pt x="0" y="46"/>
                  <a:pt x="0" y="36"/>
                </a:cubicBezTo>
                <a:lnTo>
                  <a:pt x="2" y="36"/>
                </a:lnTo>
                <a:cubicBezTo>
                  <a:pt x="2" y="45"/>
                  <a:pt x="6" y="53"/>
                  <a:pt x="12" y="60"/>
                </a:cubicBezTo>
                <a:lnTo>
                  <a:pt x="10" y="61"/>
                </a:lnTo>
                <a:close/>
                <a:moveTo>
                  <a:pt x="0" y="36"/>
                </a:moveTo>
                <a:lnTo>
                  <a:pt x="0" y="36"/>
                </a:lnTo>
                <a:lnTo>
                  <a:pt x="2" y="36"/>
                </a:lnTo>
                <a:lnTo>
                  <a:pt x="0" y="36"/>
                </a:lnTo>
                <a:close/>
                <a:moveTo>
                  <a:pt x="0" y="36"/>
                </a:moveTo>
                <a:lnTo>
                  <a:pt x="0" y="36"/>
                </a:lnTo>
                <a:lnTo>
                  <a:pt x="2" y="36"/>
                </a:lnTo>
                <a:lnTo>
                  <a:pt x="0" y="36"/>
                </a:lnTo>
                <a:close/>
                <a:moveTo>
                  <a:pt x="0" y="36"/>
                </a:moveTo>
                <a:cubicBezTo>
                  <a:pt x="0" y="26"/>
                  <a:pt x="4" y="17"/>
                  <a:pt x="10" y="10"/>
                </a:cubicBezTo>
                <a:lnTo>
                  <a:pt x="12" y="12"/>
                </a:lnTo>
                <a:cubicBezTo>
                  <a:pt x="6" y="18"/>
                  <a:pt x="2" y="26"/>
                  <a:pt x="2" y="36"/>
                </a:cubicBezTo>
                <a:lnTo>
                  <a:pt x="0" y="36"/>
                </a:lnTo>
                <a:close/>
                <a:moveTo>
                  <a:pt x="10" y="10"/>
                </a:moveTo>
                <a:cubicBezTo>
                  <a:pt x="17" y="4"/>
                  <a:pt x="26" y="0"/>
                  <a:pt x="36" y="0"/>
                </a:cubicBezTo>
                <a:lnTo>
                  <a:pt x="36" y="2"/>
                </a:lnTo>
                <a:cubicBezTo>
                  <a:pt x="27" y="2"/>
                  <a:pt x="18" y="6"/>
                  <a:pt x="12" y="12"/>
                </a:cubicBezTo>
                <a:lnTo>
                  <a:pt x="10" y="10"/>
                </a:lnTo>
                <a:close/>
                <a:moveTo>
                  <a:pt x="36" y="0"/>
                </a:moveTo>
                <a:lnTo>
                  <a:pt x="36" y="0"/>
                </a:lnTo>
                <a:lnTo>
                  <a:pt x="36" y="2"/>
                </a:lnTo>
                <a:lnTo>
                  <a:pt x="36" y="0"/>
                </a:lnTo>
                <a:close/>
              </a:path>
            </a:pathLst>
          </a:custGeom>
          <a:solidFill>
            <a:srgbClr val="EB3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1" name="Rectangle 782">
            <a:extLst>
              <a:ext uri="{FF2B5EF4-FFF2-40B4-BE49-F238E27FC236}">
                <a16:creationId xmlns:a16="http://schemas.microsoft.com/office/drawing/2014/main" id="{015A4504-42AE-41D0-A40B-1D095BBB756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178050" y="1646238"/>
            <a:ext cx="8413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P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2" name="Rectangle 783">
            <a:extLst>
              <a:ext uri="{FF2B5EF4-FFF2-40B4-BE49-F238E27FC236}">
                <a16:creationId xmlns:a16="http://schemas.microsoft.com/office/drawing/2014/main" id="{B7599978-8703-435D-A2CC-9233E35AAAE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34381" y="1670845"/>
            <a:ext cx="1936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V 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3" name="Rectangle 784">
            <a:extLst>
              <a:ext uri="{FF2B5EF4-FFF2-40B4-BE49-F238E27FC236}">
                <a16:creationId xmlns:a16="http://schemas.microsoft.com/office/drawing/2014/main" id="{8E3E432D-73AF-4175-AD49-A7237F0D8C2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97087" y="1444626"/>
            <a:ext cx="68263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(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4" name="Rectangle 785">
            <a:extLst>
              <a:ext uri="{FF2B5EF4-FFF2-40B4-BE49-F238E27FC236}">
                <a16:creationId xmlns:a16="http://schemas.microsoft.com/office/drawing/2014/main" id="{5D438002-8896-4FB1-B3B3-9A3EA1EED85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46287" y="1330326"/>
            <a:ext cx="169863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m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5" name="Rectangle 786">
            <a:extLst>
              <a:ext uri="{FF2B5EF4-FFF2-40B4-BE49-F238E27FC236}">
                <a16:creationId xmlns:a16="http://schemas.microsoft.com/office/drawing/2014/main" id="{83CD577A-8D66-4EDF-A5DE-9131976D11E7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62956" y="1178720"/>
            <a:ext cx="1365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V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6" name="Rectangle 787">
            <a:extLst>
              <a:ext uri="{FF2B5EF4-FFF2-40B4-BE49-F238E27FC236}">
                <a16:creationId xmlns:a16="http://schemas.microsoft.com/office/drawing/2014/main" id="{E3EADC4A-D370-4C63-83A6-00386D1910F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96294" y="1078707"/>
            <a:ext cx="6985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)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7" name="Rectangle 788">
            <a:extLst>
              <a:ext uri="{FF2B5EF4-FFF2-40B4-BE49-F238E27FC236}">
                <a16:creationId xmlns:a16="http://schemas.microsoft.com/office/drawing/2014/main" id="{59E9F07F-2244-48C6-A07F-E64A34D91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3" y="2082800"/>
            <a:ext cx="485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time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8" name="Rectangle 807">
            <a:extLst>
              <a:ext uri="{FF2B5EF4-FFF2-40B4-BE49-F238E27FC236}">
                <a16:creationId xmlns:a16="http://schemas.microsoft.com/office/drawing/2014/main" id="{8588B316-91DA-4F3A-AEF1-1E5575E43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825" y="1084263"/>
            <a:ext cx="517525" cy="49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9" name="Rectangle 815">
            <a:extLst>
              <a:ext uri="{FF2B5EF4-FFF2-40B4-BE49-F238E27FC236}">
                <a16:creationId xmlns:a16="http://schemas.microsoft.com/office/drawing/2014/main" id="{84AC4D58-E754-4E5C-843D-501D250A7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277938"/>
            <a:ext cx="1368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inject &amp; wait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0" name="Rectangle 816">
            <a:extLst>
              <a:ext uri="{FF2B5EF4-FFF2-40B4-BE49-F238E27FC236}">
                <a16:creationId xmlns:a16="http://schemas.microsoft.com/office/drawing/2014/main" id="{720B0A84-B80E-43E6-8287-BAC82121C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5" y="1606550"/>
            <a:ext cx="957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read-out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1" name="Rectangle 817">
            <a:extLst>
              <a:ext uri="{FF2B5EF4-FFF2-40B4-BE49-F238E27FC236}">
                <a16:creationId xmlns:a16="http://schemas.microsoft.com/office/drawing/2014/main" id="{350C3634-B329-4763-8520-1AA3ED881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225" y="1706563"/>
            <a:ext cx="7000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empty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2" name="Rectangle 819">
            <a:extLst>
              <a:ext uri="{FF2B5EF4-FFF2-40B4-BE49-F238E27FC236}">
                <a16:creationId xmlns:a16="http://schemas.microsoft.com/office/drawing/2014/main" id="{768A40FC-F020-4A8B-91A6-D39C907F3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1706563"/>
            <a:ext cx="7000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empty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3" name="Rectangle 1022">
            <a:extLst>
              <a:ext uri="{FF2B5EF4-FFF2-40B4-BE49-F238E27FC236}">
                <a16:creationId xmlns:a16="http://schemas.microsoft.com/office/drawing/2014/main" id="{E47C41EE-88CD-4456-A0EE-67693E024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088" y="1174750"/>
            <a:ext cx="2492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4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10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4" name="Rectangle 1023">
            <a:extLst>
              <a:ext uri="{FF2B5EF4-FFF2-40B4-BE49-F238E27FC236}">
                <a16:creationId xmlns:a16="http://schemas.microsoft.com/office/drawing/2014/main" id="{027270D6-77CD-405E-8F65-C1B16E0CB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1517650"/>
            <a:ext cx="1238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4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5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5" name="Rectangle 1024">
            <a:extLst>
              <a:ext uri="{FF2B5EF4-FFF2-40B4-BE49-F238E27FC236}">
                <a16:creationId xmlns:a16="http://schemas.microsoft.com/office/drawing/2014/main" id="{C29DC314-9E9D-442D-BB0B-EA7EB2B9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1852613"/>
            <a:ext cx="1238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4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0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6" name="Line 1025">
            <a:extLst>
              <a:ext uri="{FF2B5EF4-FFF2-40B4-BE49-F238E27FC236}">
                <a16:creationId xmlns:a16="http://schemas.microsoft.com/office/drawing/2014/main" id="{BDF9B595-C4F3-4184-9793-C00FA983E8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1616075"/>
            <a:ext cx="93663" cy="0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7" name="Line 1026">
            <a:extLst>
              <a:ext uri="{FF2B5EF4-FFF2-40B4-BE49-F238E27FC236}">
                <a16:creationId xmlns:a16="http://schemas.microsoft.com/office/drawing/2014/main" id="{0F0C8153-DDC0-47B6-8621-FCE823244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1271588"/>
            <a:ext cx="93663" cy="0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8" name="Line 1027">
            <a:extLst>
              <a:ext uri="{FF2B5EF4-FFF2-40B4-BE49-F238E27FC236}">
                <a16:creationId xmlns:a16="http://schemas.microsoft.com/office/drawing/2014/main" id="{E99045F5-229B-40CB-BB5B-C50FE76C7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1951038"/>
            <a:ext cx="93663" cy="0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9" name="Rectangle 704">
            <a:extLst>
              <a:ext uri="{FF2B5EF4-FFF2-40B4-BE49-F238E27FC236}">
                <a16:creationId xmlns:a16="http://schemas.microsoft.com/office/drawing/2014/main" id="{A785CD73-F9F7-48F4-AF05-786C63530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75" y="2687638"/>
            <a:ext cx="31750" cy="254000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0" name="Freeform 705">
            <a:extLst>
              <a:ext uri="{FF2B5EF4-FFF2-40B4-BE49-F238E27FC236}">
                <a16:creationId xmlns:a16="http://schemas.microsoft.com/office/drawing/2014/main" id="{1DF32A47-B8C5-4C05-A63A-9FDAF5F8D42F}"/>
              </a:ext>
            </a:extLst>
          </p:cNvPr>
          <p:cNvSpPr>
            <a:spLocks/>
          </p:cNvSpPr>
          <p:nvPr/>
        </p:nvSpPr>
        <p:spPr bwMode="auto">
          <a:xfrm>
            <a:off x="7392988" y="2876550"/>
            <a:ext cx="134937" cy="130175"/>
          </a:xfrm>
          <a:custGeom>
            <a:avLst/>
            <a:gdLst>
              <a:gd name="T0" fmla="*/ 2147483647 w 67"/>
              <a:gd name="T1" fmla="*/ 2147483647 h 82"/>
              <a:gd name="T2" fmla="*/ 2147483647 w 67"/>
              <a:gd name="T3" fmla="*/ 0 h 82"/>
              <a:gd name="T4" fmla="*/ 2147483647 w 67"/>
              <a:gd name="T5" fmla="*/ 0 h 82"/>
              <a:gd name="T6" fmla="*/ 2147483647 w 67"/>
              <a:gd name="T7" fmla="*/ 0 h 82"/>
              <a:gd name="T8" fmla="*/ 2147483647 w 67"/>
              <a:gd name="T9" fmla="*/ 0 h 82"/>
              <a:gd name="T10" fmla="*/ 2147483647 w 67"/>
              <a:gd name="T11" fmla="*/ 0 h 82"/>
              <a:gd name="T12" fmla="*/ 2147483647 w 67"/>
              <a:gd name="T13" fmla="*/ 2147483647 h 82"/>
              <a:gd name="T14" fmla="*/ 2147483647 w 67"/>
              <a:gd name="T15" fmla="*/ 2147483647 h 82"/>
              <a:gd name="T16" fmla="*/ 2147483647 w 67"/>
              <a:gd name="T17" fmla="*/ 2147483647 h 82"/>
              <a:gd name="T18" fmla="*/ 2147483647 w 67"/>
              <a:gd name="T19" fmla="*/ 2147483647 h 82"/>
              <a:gd name="T20" fmla="*/ 2147483647 w 67"/>
              <a:gd name="T21" fmla="*/ 2147483647 h 82"/>
              <a:gd name="T22" fmla="*/ 2147483647 w 67"/>
              <a:gd name="T23" fmla="*/ 2147483647 h 82"/>
              <a:gd name="T24" fmla="*/ 2147483647 w 67"/>
              <a:gd name="T25" fmla="*/ 2147483647 h 82"/>
              <a:gd name="T26" fmla="*/ 2147483647 w 67"/>
              <a:gd name="T27" fmla="*/ 2147483647 h 82"/>
              <a:gd name="T28" fmla="*/ 2147483647 w 67"/>
              <a:gd name="T29" fmla="*/ 2147483647 h 82"/>
              <a:gd name="T30" fmla="*/ 2147483647 w 67"/>
              <a:gd name="T31" fmla="*/ 2147483647 h 82"/>
              <a:gd name="T32" fmla="*/ 2147483647 w 67"/>
              <a:gd name="T33" fmla="*/ 2147483647 h 82"/>
              <a:gd name="T34" fmla="*/ 2147483647 w 67"/>
              <a:gd name="T35" fmla="*/ 2147483647 h 82"/>
              <a:gd name="T36" fmla="*/ 2147483647 w 67"/>
              <a:gd name="T37" fmla="*/ 2147483647 h 82"/>
              <a:gd name="T38" fmla="*/ 2147483647 w 67"/>
              <a:gd name="T39" fmla="*/ 2147483647 h 82"/>
              <a:gd name="T40" fmla="*/ 2147483647 w 67"/>
              <a:gd name="T41" fmla="*/ 2147483647 h 82"/>
              <a:gd name="T42" fmla="*/ 2147483647 w 67"/>
              <a:gd name="T43" fmla="*/ 2147483647 h 82"/>
              <a:gd name="T44" fmla="*/ 2147483647 w 67"/>
              <a:gd name="T45" fmla="*/ 2147483647 h 82"/>
              <a:gd name="T46" fmla="*/ 2147483647 w 67"/>
              <a:gd name="T47" fmla="*/ 2147483647 h 82"/>
              <a:gd name="T48" fmla="*/ 2147483647 w 67"/>
              <a:gd name="T49" fmla="*/ 2147483647 h 82"/>
              <a:gd name="T50" fmla="*/ 2147483647 w 67"/>
              <a:gd name="T51" fmla="*/ 2147483647 h 82"/>
              <a:gd name="T52" fmla="*/ 2147483647 w 67"/>
              <a:gd name="T53" fmla="*/ 2147483647 h 82"/>
              <a:gd name="T54" fmla="*/ 2147483647 w 67"/>
              <a:gd name="T55" fmla="*/ 2147483647 h 82"/>
              <a:gd name="T56" fmla="*/ 2147483647 w 67"/>
              <a:gd name="T57" fmla="*/ 2147483647 h 82"/>
              <a:gd name="T58" fmla="*/ 2147483647 w 67"/>
              <a:gd name="T59" fmla="*/ 2147483647 h 82"/>
              <a:gd name="T60" fmla="*/ 2147483647 w 67"/>
              <a:gd name="T61" fmla="*/ 2147483647 h 82"/>
              <a:gd name="T62" fmla="*/ 2147483647 w 67"/>
              <a:gd name="T63" fmla="*/ 0 h 82"/>
              <a:gd name="T64" fmla="*/ 0 w 67"/>
              <a:gd name="T65" fmla="*/ 0 h 82"/>
              <a:gd name="T66" fmla="*/ 0 w 67"/>
              <a:gd name="T67" fmla="*/ 0 h 82"/>
              <a:gd name="T68" fmla="*/ 0 w 67"/>
              <a:gd name="T69" fmla="*/ 0 h 82"/>
              <a:gd name="T70" fmla="*/ 2147483647 w 67"/>
              <a:gd name="T71" fmla="*/ 2147483647 h 8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67"/>
              <a:gd name="T109" fmla="*/ 0 h 82"/>
              <a:gd name="T110" fmla="*/ 67 w 67"/>
              <a:gd name="T111" fmla="*/ 82 h 8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67" h="82">
                <a:moveTo>
                  <a:pt x="31" y="82"/>
                </a:moveTo>
                <a:lnTo>
                  <a:pt x="67" y="0"/>
                </a:lnTo>
                <a:lnTo>
                  <a:pt x="62" y="0"/>
                </a:lnTo>
                <a:lnTo>
                  <a:pt x="62" y="5"/>
                </a:lnTo>
                <a:lnTo>
                  <a:pt x="57" y="5"/>
                </a:lnTo>
                <a:lnTo>
                  <a:pt x="52" y="5"/>
                </a:lnTo>
                <a:lnTo>
                  <a:pt x="47" y="5"/>
                </a:lnTo>
                <a:lnTo>
                  <a:pt x="42" y="10"/>
                </a:lnTo>
                <a:lnTo>
                  <a:pt x="36" y="10"/>
                </a:lnTo>
                <a:lnTo>
                  <a:pt x="31" y="10"/>
                </a:lnTo>
                <a:lnTo>
                  <a:pt x="26" y="10"/>
                </a:lnTo>
                <a:lnTo>
                  <a:pt x="21" y="5"/>
                </a:lnTo>
                <a:lnTo>
                  <a:pt x="16" y="5"/>
                </a:lnTo>
                <a:lnTo>
                  <a:pt x="11" y="5"/>
                </a:lnTo>
                <a:lnTo>
                  <a:pt x="5" y="5"/>
                </a:lnTo>
                <a:lnTo>
                  <a:pt x="5" y="0"/>
                </a:lnTo>
                <a:lnTo>
                  <a:pt x="0" y="0"/>
                </a:lnTo>
                <a:lnTo>
                  <a:pt x="31" y="82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1" name="Rectangle 706">
            <a:extLst>
              <a:ext uri="{FF2B5EF4-FFF2-40B4-BE49-F238E27FC236}">
                <a16:creationId xmlns:a16="http://schemas.microsoft.com/office/drawing/2014/main" id="{25DCCDC5-830A-4DD3-ABD6-DC07C2879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2516188"/>
            <a:ext cx="19050" cy="261937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2" name="Freeform 707">
            <a:extLst>
              <a:ext uri="{FF2B5EF4-FFF2-40B4-BE49-F238E27FC236}">
                <a16:creationId xmlns:a16="http://schemas.microsoft.com/office/drawing/2014/main" id="{F4528FF4-6D5E-4CA6-87C6-4942AC080821}"/>
              </a:ext>
            </a:extLst>
          </p:cNvPr>
          <p:cNvSpPr>
            <a:spLocks/>
          </p:cNvSpPr>
          <p:nvPr/>
        </p:nvSpPr>
        <p:spPr bwMode="auto">
          <a:xfrm>
            <a:off x="3906838" y="2451100"/>
            <a:ext cx="144462" cy="130175"/>
          </a:xfrm>
          <a:custGeom>
            <a:avLst/>
            <a:gdLst>
              <a:gd name="T0" fmla="*/ 2147483647 w 72"/>
              <a:gd name="T1" fmla="*/ 0 h 82"/>
              <a:gd name="T2" fmla="*/ 0 w 72"/>
              <a:gd name="T3" fmla="*/ 2147483647 h 82"/>
              <a:gd name="T4" fmla="*/ 0 w 72"/>
              <a:gd name="T5" fmla="*/ 2147483647 h 82"/>
              <a:gd name="T6" fmla="*/ 2147483647 w 72"/>
              <a:gd name="T7" fmla="*/ 2147483647 h 82"/>
              <a:gd name="T8" fmla="*/ 2147483647 w 72"/>
              <a:gd name="T9" fmla="*/ 2147483647 h 82"/>
              <a:gd name="T10" fmla="*/ 2147483647 w 72"/>
              <a:gd name="T11" fmla="*/ 2147483647 h 82"/>
              <a:gd name="T12" fmla="*/ 2147483647 w 72"/>
              <a:gd name="T13" fmla="*/ 2147483647 h 82"/>
              <a:gd name="T14" fmla="*/ 2147483647 w 72"/>
              <a:gd name="T15" fmla="*/ 2147483647 h 82"/>
              <a:gd name="T16" fmla="*/ 2147483647 w 72"/>
              <a:gd name="T17" fmla="*/ 2147483647 h 82"/>
              <a:gd name="T18" fmla="*/ 2147483647 w 72"/>
              <a:gd name="T19" fmla="*/ 2147483647 h 82"/>
              <a:gd name="T20" fmla="*/ 2147483647 w 72"/>
              <a:gd name="T21" fmla="*/ 2147483647 h 82"/>
              <a:gd name="T22" fmla="*/ 2147483647 w 72"/>
              <a:gd name="T23" fmla="*/ 2147483647 h 82"/>
              <a:gd name="T24" fmla="*/ 2147483647 w 72"/>
              <a:gd name="T25" fmla="*/ 2147483647 h 82"/>
              <a:gd name="T26" fmla="*/ 2147483647 w 72"/>
              <a:gd name="T27" fmla="*/ 2147483647 h 82"/>
              <a:gd name="T28" fmla="*/ 2147483647 w 72"/>
              <a:gd name="T29" fmla="*/ 2147483647 h 82"/>
              <a:gd name="T30" fmla="*/ 2147483647 w 72"/>
              <a:gd name="T31" fmla="*/ 2147483647 h 82"/>
              <a:gd name="T32" fmla="*/ 2147483647 w 72"/>
              <a:gd name="T33" fmla="*/ 2147483647 h 82"/>
              <a:gd name="T34" fmla="*/ 2147483647 w 72"/>
              <a:gd name="T35" fmla="*/ 2147483647 h 82"/>
              <a:gd name="T36" fmla="*/ 2147483647 w 72"/>
              <a:gd name="T37" fmla="*/ 2147483647 h 82"/>
              <a:gd name="T38" fmla="*/ 2147483647 w 72"/>
              <a:gd name="T39" fmla="*/ 2147483647 h 82"/>
              <a:gd name="T40" fmla="*/ 2147483647 w 72"/>
              <a:gd name="T41" fmla="*/ 2147483647 h 82"/>
              <a:gd name="T42" fmla="*/ 2147483647 w 72"/>
              <a:gd name="T43" fmla="*/ 2147483647 h 82"/>
              <a:gd name="T44" fmla="*/ 2147483647 w 72"/>
              <a:gd name="T45" fmla="*/ 2147483647 h 82"/>
              <a:gd name="T46" fmla="*/ 2147483647 w 72"/>
              <a:gd name="T47" fmla="*/ 2147483647 h 82"/>
              <a:gd name="T48" fmla="*/ 2147483647 w 72"/>
              <a:gd name="T49" fmla="*/ 2147483647 h 82"/>
              <a:gd name="T50" fmla="*/ 2147483647 w 72"/>
              <a:gd name="T51" fmla="*/ 2147483647 h 82"/>
              <a:gd name="T52" fmla="*/ 2147483647 w 72"/>
              <a:gd name="T53" fmla="*/ 2147483647 h 82"/>
              <a:gd name="T54" fmla="*/ 2147483647 w 72"/>
              <a:gd name="T55" fmla="*/ 2147483647 h 82"/>
              <a:gd name="T56" fmla="*/ 2147483647 w 72"/>
              <a:gd name="T57" fmla="*/ 2147483647 h 82"/>
              <a:gd name="T58" fmla="*/ 2147483647 w 72"/>
              <a:gd name="T59" fmla="*/ 2147483647 h 82"/>
              <a:gd name="T60" fmla="*/ 2147483647 w 72"/>
              <a:gd name="T61" fmla="*/ 2147483647 h 82"/>
              <a:gd name="T62" fmla="*/ 2147483647 w 72"/>
              <a:gd name="T63" fmla="*/ 2147483647 h 82"/>
              <a:gd name="T64" fmla="*/ 2147483647 w 72"/>
              <a:gd name="T65" fmla="*/ 2147483647 h 82"/>
              <a:gd name="T66" fmla="*/ 2147483647 w 72"/>
              <a:gd name="T67" fmla="*/ 2147483647 h 82"/>
              <a:gd name="T68" fmla="*/ 2147483647 w 72"/>
              <a:gd name="T69" fmla="*/ 2147483647 h 82"/>
              <a:gd name="T70" fmla="*/ 2147483647 w 72"/>
              <a:gd name="T71" fmla="*/ 0 h 8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72"/>
              <a:gd name="T109" fmla="*/ 0 h 82"/>
              <a:gd name="T110" fmla="*/ 72 w 72"/>
              <a:gd name="T111" fmla="*/ 82 h 8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72" h="82">
                <a:moveTo>
                  <a:pt x="36" y="0"/>
                </a:moveTo>
                <a:lnTo>
                  <a:pt x="0" y="82"/>
                </a:lnTo>
                <a:lnTo>
                  <a:pt x="5" y="82"/>
                </a:lnTo>
                <a:lnTo>
                  <a:pt x="10" y="82"/>
                </a:lnTo>
                <a:lnTo>
                  <a:pt x="10" y="77"/>
                </a:lnTo>
                <a:lnTo>
                  <a:pt x="15" y="77"/>
                </a:lnTo>
                <a:lnTo>
                  <a:pt x="20" y="77"/>
                </a:lnTo>
                <a:lnTo>
                  <a:pt x="26" y="77"/>
                </a:lnTo>
                <a:lnTo>
                  <a:pt x="31" y="77"/>
                </a:lnTo>
                <a:lnTo>
                  <a:pt x="36" y="77"/>
                </a:lnTo>
                <a:lnTo>
                  <a:pt x="41" y="77"/>
                </a:lnTo>
                <a:lnTo>
                  <a:pt x="46" y="77"/>
                </a:lnTo>
                <a:lnTo>
                  <a:pt x="51" y="77"/>
                </a:lnTo>
                <a:lnTo>
                  <a:pt x="57" y="77"/>
                </a:lnTo>
                <a:lnTo>
                  <a:pt x="62" y="77"/>
                </a:lnTo>
                <a:lnTo>
                  <a:pt x="62" y="82"/>
                </a:lnTo>
                <a:lnTo>
                  <a:pt x="67" y="82"/>
                </a:lnTo>
                <a:lnTo>
                  <a:pt x="72" y="82"/>
                </a:lnTo>
                <a:lnTo>
                  <a:pt x="36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3" name="Freeform 769">
            <a:extLst>
              <a:ext uri="{FF2B5EF4-FFF2-40B4-BE49-F238E27FC236}">
                <a16:creationId xmlns:a16="http://schemas.microsoft.com/office/drawing/2014/main" id="{2530B93D-8DB9-477A-A156-7DFC722459DB}"/>
              </a:ext>
            </a:extLst>
          </p:cNvPr>
          <p:cNvSpPr>
            <a:spLocks noEditPoints="1"/>
          </p:cNvSpPr>
          <p:nvPr/>
        </p:nvSpPr>
        <p:spPr bwMode="auto">
          <a:xfrm>
            <a:off x="2519363" y="2246313"/>
            <a:ext cx="5621337" cy="957262"/>
          </a:xfrm>
          <a:custGeom>
            <a:avLst/>
            <a:gdLst>
              <a:gd name="T0" fmla="*/ 2147483647 w 543"/>
              <a:gd name="T1" fmla="*/ 2147483647 h 117"/>
              <a:gd name="T2" fmla="*/ 0 w 543"/>
              <a:gd name="T3" fmla="*/ 2147483647 h 117"/>
              <a:gd name="T4" fmla="*/ 2147483647 w 543"/>
              <a:gd name="T5" fmla="*/ 2147483647 h 117"/>
              <a:gd name="T6" fmla="*/ 2147483647 w 543"/>
              <a:gd name="T7" fmla="*/ 2147483647 h 117"/>
              <a:gd name="T8" fmla="*/ 2147483647 w 543"/>
              <a:gd name="T9" fmla="*/ 2147483647 h 117"/>
              <a:gd name="T10" fmla="*/ 2147483647 w 543"/>
              <a:gd name="T11" fmla="*/ 2147483647 h 117"/>
              <a:gd name="T12" fmla="*/ 2147483647 w 543"/>
              <a:gd name="T13" fmla="*/ 2147483647 h 117"/>
              <a:gd name="T14" fmla="*/ 2147483647 w 543"/>
              <a:gd name="T15" fmla="*/ 2147483647 h 117"/>
              <a:gd name="T16" fmla="*/ 2147483647 w 543"/>
              <a:gd name="T17" fmla="*/ 0 h 117"/>
              <a:gd name="T18" fmla="*/ 2147483647 w 543"/>
              <a:gd name="T19" fmla="*/ 2147483647 h 117"/>
              <a:gd name="T20" fmla="*/ 2147483647 w 543"/>
              <a:gd name="T21" fmla="*/ 0 h 117"/>
              <a:gd name="T22" fmla="*/ 2147483647 w 543"/>
              <a:gd name="T23" fmla="*/ 2147483647 h 117"/>
              <a:gd name="T24" fmla="*/ 2147483647 w 543"/>
              <a:gd name="T25" fmla="*/ 0 h 117"/>
              <a:gd name="T26" fmla="*/ 2147483647 w 543"/>
              <a:gd name="T27" fmla="*/ 2147483647 h 117"/>
              <a:gd name="T28" fmla="*/ 2147483647 w 543"/>
              <a:gd name="T29" fmla="*/ 0 h 117"/>
              <a:gd name="T30" fmla="*/ 2147483647 w 543"/>
              <a:gd name="T31" fmla="*/ 2147483647 h 117"/>
              <a:gd name="T32" fmla="*/ 2147483647 w 543"/>
              <a:gd name="T33" fmla="*/ 2147483647 h 117"/>
              <a:gd name="T34" fmla="*/ 2147483647 w 543"/>
              <a:gd name="T35" fmla="*/ 2147483647 h 117"/>
              <a:gd name="T36" fmla="*/ 2147483647 w 543"/>
              <a:gd name="T37" fmla="*/ 2147483647 h 117"/>
              <a:gd name="T38" fmla="*/ 2147483647 w 543"/>
              <a:gd name="T39" fmla="*/ 2147483647 h 117"/>
              <a:gd name="T40" fmla="*/ 2147483647 w 543"/>
              <a:gd name="T41" fmla="*/ 2147483647 h 117"/>
              <a:gd name="T42" fmla="*/ 2147483647 w 543"/>
              <a:gd name="T43" fmla="*/ 2147483647 h 117"/>
              <a:gd name="T44" fmla="*/ 2147483647 w 543"/>
              <a:gd name="T45" fmla="*/ 2147483647 h 117"/>
              <a:gd name="T46" fmla="*/ 2147483647 w 543"/>
              <a:gd name="T47" fmla="*/ 2147483647 h 117"/>
              <a:gd name="T48" fmla="*/ 2147483647 w 543"/>
              <a:gd name="T49" fmla="*/ 2147483647 h 117"/>
              <a:gd name="T50" fmla="*/ 2147483647 w 543"/>
              <a:gd name="T51" fmla="*/ 2147483647 h 117"/>
              <a:gd name="T52" fmla="*/ 2147483647 w 543"/>
              <a:gd name="T53" fmla="*/ 2147483647 h 117"/>
              <a:gd name="T54" fmla="*/ 2147483647 w 543"/>
              <a:gd name="T55" fmla="*/ 2147483647 h 117"/>
              <a:gd name="T56" fmla="*/ 2147483647 w 543"/>
              <a:gd name="T57" fmla="*/ 2147483647 h 117"/>
              <a:gd name="T58" fmla="*/ 2147483647 w 543"/>
              <a:gd name="T59" fmla="*/ 2147483647 h 117"/>
              <a:gd name="T60" fmla="*/ 2147483647 w 543"/>
              <a:gd name="T61" fmla="*/ 2147483647 h 117"/>
              <a:gd name="T62" fmla="*/ 2147483647 w 543"/>
              <a:gd name="T63" fmla="*/ 2147483647 h 117"/>
              <a:gd name="T64" fmla="*/ 2147483647 w 543"/>
              <a:gd name="T65" fmla="*/ 2147483647 h 117"/>
              <a:gd name="T66" fmla="*/ 2147483647 w 543"/>
              <a:gd name="T67" fmla="*/ 2147483647 h 117"/>
              <a:gd name="T68" fmla="*/ 2147483647 w 543"/>
              <a:gd name="T69" fmla="*/ 2147483647 h 117"/>
              <a:gd name="T70" fmla="*/ 2147483647 w 543"/>
              <a:gd name="T71" fmla="*/ 2147483647 h 117"/>
              <a:gd name="T72" fmla="*/ 2147483647 w 543"/>
              <a:gd name="T73" fmla="*/ 2147483647 h 117"/>
              <a:gd name="T74" fmla="*/ 2147483647 w 543"/>
              <a:gd name="T75" fmla="*/ 2147483647 h 117"/>
              <a:gd name="T76" fmla="*/ 2147483647 w 543"/>
              <a:gd name="T77" fmla="*/ 2147483647 h 117"/>
              <a:gd name="T78" fmla="*/ 2147483647 w 543"/>
              <a:gd name="T79" fmla="*/ 2147483647 h 117"/>
              <a:gd name="T80" fmla="*/ 2147483647 w 543"/>
              <a:gd name="T81" fmla="*/ 2147483647 h 117"/>
              <a:gd name="T82" fmla="*/ 2147483647 w 543"/>
              <a:gd name="T83" fmla="*/ 2147483647 h 117"/>
              <a:gd name="T84" fmla="*/ 2147483647 w 543"/>
              <a:gd name="T85" fmla="*/ 2147483647 h 117"/>
              <a:gd name="T86" fmla="*/ 2147483647 w 543"/>
              <a:gd name="T87" fmla="*/ 2147483647 h 117"/>
              <a:gd name="T88" fmla="*/ 2147483647 w 543"/>
              <a:gd name="T89" fmla="*/ 2147483647 h 117"/>
              <a:gd name="T90" fmla="*/ 2147483647 w 543"/>
              <a:gd name="T91" fmla="*/ 2147483647 h 117"/>
              <a:gd name="T92" fmla="*/ 2147483647 w 543"/>
              <a:gd name="T93" fmla="*/ 2147483647 h 117"/>
              <a:gd name="T94" fmla="*/ 2147483647 w 543"/>
              <a:gd name="T95" fmla="*/ 2147483647 h 117"/>
              <a:gd name="T96" fmla="*/ 2147483647 w 543"/>
              <a:gd name="T97" fmla="*/ 2147483647 h 117"/>
              <a:gd name="T98" fmla="*/ 2147483647 w 543"/>
              <a:gd name="T99" fmla="*/ 2147483647 h 117"/>
              <a:gd name="T100" fmla="*/ 2147483647 w 543"/>
              <a:gd name="T101" fmla="*/ 2147483647 h 117"/>
              <a:gd name="T102" fmla="*/ 2147483647 w 543"/>
              <a:gd name="T103" fmla="*/ 2147483647 h 11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43"/>
              <a:gd name="T157" fmla="*/ 0 h 117"/>
              <a:gd name="T158" fmla="*/ 543 w 543"/>
              <a:gd name="T159" fmla="*/ 117 h 11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43" h="117">
                <a:moveTo>
                  <a:pt x="0" y="98"/>
                </a:moveTo>
                <a:lnTo>
                  <a:pt x="90" y="98"/>
                </a:lnTo>
                <a:lnTo>
                  <a:pt x="90" y="101"/>
                </a:lnTo>
                <a:lnTo>
                  <a:pt x="0" y="101"/>
                </a:lnTo>
                <a:lnTo>
                  <a:pt x="0" y="98"/>
                </a:lnTo>
                <a:close/>
                <a:moveTo>
                  <a:pt x="91" y="100"/>
                </a:moveTo>
                <a:lnTo>
                  <a:pt x="91" y="101"/>
                </a:lnTo>
                <a:lnTo>
                  <a:pt x="90" y="101"/>
                </a:lnTo>
                <a:lnTo>
                  <a:pt x="90" y="100"/>
                </a:lnTo>
                <a:lnTo>
                  <a:pt x="91" y="100"/>
                </a:lnTo>
                <a:close/>
                <a:moveTo>
                  <a:pt x="88" y="100"/>
                </a:moveTo>
                <a:lnTo>
                  <a:pt x="88" y="1"/>
                </a:lnTo>
                <a:lnTo>
                  <a:pt x="91" y="1"/>
                </a:lnTo>
                <a:lnTo>
                  <a:pt x="91" y="100"/>
                </a:lnTo>
                <a:lnTo>
                  <a:pt x="88" y="100"/>
                </a:lnTo>
                <a:close/>
                <a:moveTo>
                  <a:pt x="88" y="1"/>
                </a:moveTo>
                <a:lnTo>
                  <a:pt x="88" y="0"/>
                </a:lnTo>
                <a:lnTo>
                  <a:pt x="90" y="0"/>
                </a:lnTo>
                <a:lnTo>
                  <a:pt x="90" y="1"/>
                </a:lnTo>
                <a:lnTo>
                  <a:pt x="88" y="1"/>
                </a:lnTo>
                <a:close/>
                <a:moveTo>
                  <a:pt x="90" y="0"/>
                </a:moveTo>
                <a:lnTo>
                  <a:pt x="142" y="0"/>
                </a:lnTo>
                <a:lnTo>
                  <a:pt x="142" y="3"/>
                </a:lnTo>
                <a:lnTo>
                  <a:pt x="90" y="3"/>
                </a:lnTo>
                <a:lnTo>
                  <a:pt x="90" y="0"/>
                </a:lnTo>
                <a:close/>
                <a:moveTo>
                  <a:pt x="142" y="0"/>
                </a:moveTo>
                <a:lnTo>
                  <a:pt x="143" y="0"/>
                </a:lnTo>
                <a:lnTo>
                  <a:pt x="143" y="1"/>
                </a:lnTo>
                <a:lnTo>
                  <a:pt x="142" y="1"/>
                </a:lnTo>
                <a:lnTo>
                  <a:pt x="142" y="0"/>
                </a:lnTo>
                <a:close/>
                <a:moveTo>
                  <a:pt x="143" y="1"/>
                </a:moveTo>
                <a:lnTo>
                  <a:pt x="143" y="19"/>
                </a:lnTo>
                <a:lnTo>
                  <a:pt x="141" y="19"/>
                </a:lnTo>
                <a:lnTo>
                  <a:pt x="141" y="1"/>
                </a:lnTo>
                <a:lnTo>
                  <a:pt x="143" y="1"/>
                </a:lnTo>
                <a:close/>
                <a:moveTo>
                  <a:pt x="142" y="20"/>
                </a:moveTo>
                <a:lnTo>
                  <a:pt x="141" y="20"/>
                </a:lnTo>
                <a:lnTo>
                  <a:pt x="141" y="19"/>
                </a:lnTo>
                <a:lnTo>
                  <a:pt x="142" y="19"/>
                </a:lnTo>
                <a:lnTo>
                  <a:pt x="142" y="20"/>
                </a:lnTo>
                <a:close/>
                <a:moveTo>
                  <a:pt x="142" y="18"/>
                </a:moveTo>
                <a:lnTo>
                  <a:pt x="260" y="18"/>
                </a:lnTo>
                <a:lnTo>
                  <a:pt x="260" y="20"/>
                </a:lnTo>
                <a:lnTo>
                  <a:pt x="142" y="20"/>
                </a:lnTo>
                <a:lnTo>
                  <a:pt x="142" y="18"/>
                </a:lnTo>
                <a:close/>
                <a:moveTo>
                  <a:pt x="260" y="18"/>
                </a:moveTo>
                <a:lnTo>
                  <a:pt x="261" y="18"/>
                </a:lnTo>
                <a:lnTo>
                  <a:pt x="261" y="19"/>
                </a:lnTo>
                <a:lnTo>
                  <a:pt x="260" y="19"/>
                </a:lnTo>
                <a:lnTo>
                  <a:pt x="260" y="18"/>
                </a:lnTo>
                <a:close/>
                <a:moveTo>
                  <a:pt x="261" y="19"/>
                </a:moveTo>
                <a:lnTo>
                  <a:pt x="261" y="64"/>
                </a:lnTo>
                <a:lnTo>
                  <a:pt x="259" y="64"/>
                </a:lnTo>
                <a:lnTo>
                  <a:pt x="259" y="19"/>
                </a:lnTo>
                <a:lnTo>
                  <a:pt x="261" y="19"/>
                </a:lnTo>
                <a:close/>
                <a:moveTo>
                  <a:pt x="260" y="66"/>
                </a:moveTo>
                <a:lnTo>
                  <a:pt x="259" y="66"/>
                </a:lnTo>
                <a:lnTo>
                  <a:pt x="259" y="64"/>
                </a:lnTo>
                <a:lnTo>
                  <a:pt x="260" y="64"/>
                </a:lnTo>
                <a:lnTo>
                  <a:pt x="260" y="66"/>
                </a:lnTo>
                <a:close/>
                <a:moveTo>
                  <a:pt x="260" y="63"/>
                </a:moveTo>
                <a:lnTo>
                  <a:pt x="427" y="63"/>
                </a:lnTo>
                <a:lnTo>
                  <a:pt x="427" y="66"/>
                </a:lnTo>
                <a:lnTo>
                  <a:pt x="260" y="66"/>
                </a:lnTo>
                <a:lnTo>
                  <a:pt x="260" y="63"/>
                </a:lnTo>
                <a:close/>
                <a:moveTo>
                  <a:pt x="427" y="63"/>
                </a:moveTo>
                <a:lnTo>
                  <a:pt x="428" y="63"/>
                </a:lnTo>
                <a:lnTo>
                  <a:pt x="428" y="64"/>
                </a:lnTo>
                <a:lnTo>
                  <a:pt x="427" y="64"/>
                </a:lnTo>
                <a:lnTo>
                  <a:pt x="427" y="63"/>
                </a:lnTo>
                <a:close/>
                <a:moveTo>
                  <a:pt x="428" y="64"/>
                </a:moveTo>
                <a:lnTo>
                  <a:pt x="428" y="116"/>
                </a:lnTo>
                <a:lnTo>
                  <a:pt x="425" y="116"/>
                </a:lnTo>
                <a:lnTo>
                  <a:pt x="425" y="64"/>
                </a:lnTo>
                <a:lnTo>
                  <a:pt x="428" y="64"/>
                </a:lnTo>
                <a:close/>
                <a:moveTo>
                  <a:pt x="427" y="117"/>
                </a:moveTo>
                <a:lnTo>
                  <a:pt x="425" y="117"/>
                </a:lnTo>
                <a:lnTo>
                  <a:pt x="425" y="116"/>
                </a:lnTo>
                <a:lnTo>
                  <a:pt x="427" y="116"/>
                </a:lnTo>
                <a:lnTo>
                  <a:pt x="427" y="117"/>
                </a:lnTo>
                <a:close/>
                <a:moveTo>
                  <a:pt x="427" y="115"/>
                </a:moveTo>
                <a:lnTo>
                  <a:pt x="478" y="115"/>
                </a:lnTo>
                <a:lnTo>
                  <a:pt x="478" y="117"/>
                </a:lnTo>
                <a:lnTo>
                  <a:pt x="427" y="117"/>
                </a:lnTo>
                <a:lnTo>
                  <a:pt x="427" y="115"/>
                </a:lnTo>
                <a:close/>
                <a:moveTo>
                  <a:pt x="479" y="116"/>
                </a:moveTo>
                <a:lnTo>
                  <a:pt x="479" y="117"/>
                </a:lnTo>
                <a:lnTo>
                  <a:pt x="478" y="117"/>
                </a:lnTo>
                <a:lnTo>
                  <a:pt x="478" y="116"/>
                </a:lnTo>
                <a:lnTo>
                  <a:pt x="479" y="116"/>
                </a:lnTo>
                <a:close/>
                <a:moveTo>
                  <a:pt x="477" y="116"/>
                </a:moveTo>
                <a:lnTo>
                  <a:pt x="477" y="100"/>
                </a:lnTo>
                <a:lnTo>
                  <a:pt x="479" y="100"/>
                </a:lnTo>
                <a:lnTo>
                  <a:pt x="479" y="116"/>
                </a:lnTo>
                <a:lnTo>
                  <a:pt x="477" y="116"/>
                </a:lnTo>
                <a:close/>
                <a:moveTo>
                  <a:pt x="477" y="100"/>
                </a:moveTo>
                <a:lnTo>
                  <a:pt x="477" y="98"/>
                </a:lnTo>
                <a:lnTo>
                  <a:pt x="478" y="98"/>
                </a:lnTo>
                <a:lnTo>
                  <a:pt x="478" y="100"/>
                </a:lnTo>
                <a:lnTo>
                  <a:pt x="477" y="100"/>
                </a:lnTo>
                <a:close/>
                <a:moveTo>
                  <a:pt x="478" y="98"/>
                </a:moveTo>
                <a:lnTo>
                  <a:pt x="543" y="98"/>
                </a:lnTo>
                <a:lnTo>
                  <a:pt x="543" y="101"/>
                </a:lnTo>
                <a:lnTo>
                  <a:pt x="478" y="101"/>
                </a:lnTo>
                <a:lnTo>
                  <a:pt x="478" y="98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" name="Freeform 772">
            <a:extLst>
              <a:ext uri="{FF2B5EF4-FFF2-40B4-BE49-F238E27FC236}">
                <a16:creationId xmlns:a16="http://schemas.microsoft.com/office/drawing/2014/main" id="{6DEB9733-4B80-417C-AC5A-9E382A2426A2}"/>
              </a:ext>
            </a:extLst>
          </p:cNvPr>
          <p:cNvSpPr>
            <a:spLocks/>
          </p:cNvSpPr>
          <p:nvPr/>
        </p:nvSpPr>
        <p:spPr bwMode="auto">
          <a:xfrm>
            <a:off x="2449513" y="3252788"/>
            <a:ext cx="20637" cy="15875"/>
          </a:xfrm>
          <a:custGeom>
            <a:avLst/>
            <a:gdLst>
              <a:gd name="T0" fmla="*/ 2147483647 w 10"/>
              <a:gd name="T1" fmla="*/ 2147483647 h 10"/>
              <a:gd name="T2" fmla="*/ 0 w 10"/>
              <a:gd name="T3" fmla="*/ 2147483647 h 10"/>
              <a:gd name="T4" fmla="*/ 0 w 10"/>
              <a:gd name="T5" fmla="*/ 0 h 10"/>
              <a:gd name="T6" fmla="*/ 2147483647 w 10"/>
              <a:gd name="T7" fmla="*/ 2147483647 h 10"/>
              <a:gd name="T8" fmla="*/ 0 60000 65536"/>
              <a:gd name="T9" fmla="*/ 0 60000 65536"/>
              <a:gd name="T10" fmla="*/ 0 60000 65536"/>
              <a:gd name="T11" fmla="*/ 0 60000 65536"/>
              <a:gd name="T12" fmla="*/ 0 w 10"/>
              <a:gd name="T13" fmla="*/ 0 h 10"/>
              <a:gd name="T14" fmla="*/ 10 w 10"/>
              <a:gd name="T15" fmla="*/ 10 h 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" h="10">
                <a:moveTo>
                  <a:pt x="10" y="10"/>
                </a:moveTo>
                <a:lnTo>
                  <a:pt x="0" y="10"/>
                </a:lnTo>
                <a:lnTo>
                  <a:pt x="0" y="0"/>
                </a:lnTo>
                <a:lnTo>
                  <a:pt x="10" y="1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5" name="Rectangle 773">
            <a:extLst>
              <a:ext uri="{FF2B5EF4-FFF2-40B4-BE49-F238E27FC236}">
                <a16:creationId xmlns:a16="http://schemas.microsoft.com/office/drawing/2014/main" id="{025339AF-83B5-41AD-87AB-1B91A4FF0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13" y="2376488"/>
            <a:ext cx="30162" cy="876300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6" name="Rectangle 776">
            <a:extLst>
              <a:ext uri="{FF2B5EF4-FFF2-40B4-BE49-F238E27FC236}">
                <a16:creationId xmlns:a16="http://schemas.microsoft.com/office/drawing/2014/main" id="{AC3E9D5B-E4EE-427F-B738-CCAA32F3339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83594" y="2759869"/>
            <a:ext cx="1936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itchFamily="34" charset="-128"/>
                <a:cs typeface="+mn-cs"/>
              </a:rPr>
              <a:t>DI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7" name="Rectangle 777">
            <a:extLst>
              <a:ext uri="{FF2B5EF4-FFF2-40B4-BE49-F238E27FC236}">
                <a16:creationId xmlns:a16="http://schemas.microsoft.com/office/drawing/2014/main" id="{5E1F2052-EF43-4109-8ED4-90B0CA605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2897188"/>
            <a:ext cx="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8" name="Rectangle 778">
            <a:extLst>
              <a:ext uri="{FF2B5EF4-FFF2-40B4-BE49-F238E27FC236}">
                <a16:creationId xmlns:a16="http://schemas.microsoft.com/office/drawing/2014/main" id="{15C32EA4-97E1-49B9-89A2-12751C66D7F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255838" y="2671762"/>
            <a:ext cx="1079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9" name="Rectangle 779">
            <a:extLst>
              <a:ext uri="{FF2B5EF4-FFF2-40B4-BE49-F238E27FC236}">
                <a16:creationId xmlns:a16="http://schemas.microsoft.com/office/drawing/2014/main" id="{0C7C8132-79C4-4679-A520-B04AE40984B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261395" y="2574131"/>
            <a:ext cx="936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P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0" name="Rectangle 780">
            <a:extLst>
              <a:ext uri="{FF2B5EF4-FFF2-40B4-BE49-F238E27FC236}">
                <a16:creationId xmlns:a16="http://schemas.microsoft.com/office/drawing/2014/main" id="{BE1BE9B9-5F63-4985-8D63-DD3CC9A438F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259013" y="2468562"/>
            <a:ext cx="1016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C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1" name="Rectangle 789">
            <a:extLst>
              <a:ext uri="{FF2B5EF4-FFF2-40B4-BE49-F238E27FC236}">
                <a16:creationId xmlns:a16="http://schemas.microsoft.com/office/drawing/2014/main" id="{0452B3EB-748E-4458-AF5C-2789D56BB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3" y="3327400"/>
            <a:ext cx="485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time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2" name="Rectangle 790">
            <a:extLst>
              <a:ext uri="{FF2B5EF4-FFF2-40B4-BE49-F238E27FC236}">
                <a16:creationId xmlns:a16="http://schemas.microsoft.com/office/drawing/2014/main" id="{0975808F-02C8-4327-9E92-C68ED64B7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2754313"/>
            <a:ext cx="19050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3" name="Rectangle 791">
            <a:extLst>
              <a:ext uri="{FF2B5EF4-FFF2-40B4-BE49-F238E27FC236}">
                <a16:creationId xmlns:a16="http://schemas.microsoft.com/office/drawing/2014/main" id="{3DB102F7-D9B3-4809-A88B-D03B8842A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2713038"/>
            <a:ext cx="19050" cy="23812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4" name="Rectangle 792">
            <a:extLst>
              <a:ext uri="{FF2B5EF4-FFF2-40B4-BE49-F238E27FC236}">
                <a16:creationId xmlns:a16="http://schemas.microsoft.com/office/drawing/2014/main" id="{48532503-3394-4D02-9C3C-5D2ABBDA9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2679700"/>
            <a:ext cx="19050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5" name="Rectangle 793">
            <a:extLst>
              <a:ext uri="{FF2B5EF4-FFF2-40B4-BE49-F238E27FC236}">
                <a16:creationId xmlns:a16="http://schemas.microsoft.com/office/drawing/2014/main" id="{904BF707-225A-4938-913F-6BF080839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2638425"/>
            <a:ext cx="19050" cy="17463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6" name="Rectangle 794">
            <a:extLst>
              <a:ext uri="{FF2B5EF4-FFF2-40B4-BE49-F238E27FC236}">
                <a16:creationId xmlns:a16="http://schemas.microsoft.com/office/drawing/2014/main" id="{E19202C6-8E5F-4C49-9A6C-8708B72F8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288" y="2622550"/>
            <a:ext cx="22225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7" name="Rectangle 795">
            <a:extLst>
              <a:ext uri="{FF2B5EF4-FFF2-40B4-BE49-F238E27FC236}">
                <a16:creationId xmlns:a16="http://schemas.microsoft.com/office/drawing/2014/main" id="{C7150B9A-C4B1-443C-A545-D0FC287C5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5" y="2622550"/>
            <a:ext cx="20638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8" name="Rectangle 796">
            <a:extLst>
              <a:ext uri="{FF2B5EF4-FFF2-40B4-BE49-F238E27FC236}">
                <a16:creationId xmlns:a16="http://schemas.microsoft.com/office/drawing/2014/main" id="{1EB07EF5-1F18-464E-8171-53AE24472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538" y="2622550"/>
            <a:ext cx="30162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9" name="Rectangle 797">
            <a:extLst>
              <a:ext uri="{FF2B5EF4-FFF2-40B4-BE49-F238E27FC236}">
                <a16:creationId xmlns:a16="http://schemas.microsoft.com/office/drawing/2014/main" id="{DC78AF32-EDCD-4B2D-B3A9-849675CA3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338" y="2622550"/>
            <a:ext cx="20637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0" name="Rectangle 798">
            <a:extLst>
              <a:ext uri="{FF2B5EF4-FFF2-40B4-BE49-F238E27FC236}">
                <a16:creationId xmlns:a16="http://schemas.microsoft.com/office/drawing/2014/main" id="{1982AA6B-2056-45C5-AC9F-35AEC3A23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622550"/>
            <a:ext cx="22225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1" name="Rectangle 799">
            <a:extLst>
              <a:ext uri="{FF2B5EF4-FFF2-40B4-BE49-F238E27FC236}">
                <a16:creationId xmlns:a16="http://schemas.microsoft.com/office/drawing/2014/main" id="{FD61220B-CA8E-474E-8201-EB8FD9F8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2622550"/>
            <a:ext cx="30163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2" name="Rectangle 800">
            <a:extLst>
              <a:ext uri="{FF2B5EF4-FFF2-40B4-BE49-F238E27FC236}">
                <a16:creationId xmlns:a16="http://schemas.microsoft.com/office/drawing/2014/main" id="{621B542A-736A-4BFD-90F6-01D7E92B8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622550"/>
            <a:ext cx="19050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3" name="Rectangle 801">
            <a:extLst>
              <a:ext uri="{FF2B5EF4-FFF2-40B4-BE49-F238E27FC236}">
                <a16:creationId xmlns:a16="http://schemas.microsoft.com/office/drawing/2014/main" id="{40D45E8F-EECD-4328-BAAE-4CDB3A7D8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8" y="2622550"/>
            <a:ext cx="20637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4" name="Rectangle 802">
            <a:extLst>
              <a:ext uri="{FF2B5EF4-FFF2-40B4-BE49-F238E27FC236}">
                <a16:creationId xmlns:a16="http://schemas.microsoft.com/office/drawing/2014/main" id="{26AD59EB-B7F4-4CF8-9C56-622C706B0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638425"/>
            <a:ext cx="20638" cy="17463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5" name="Rectangle 803">
            <a:extLst>
              <a:ext uri="{FF2B5EF4-FFF2-40B4-BE49-F238E27FC236}">
                <a16:creationId xmlns:a16="http://schemas.microsoft.com/office/drawing/2014/main" id="{463CE354-EA4B-4E34-BA97-2DFB9A638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671763"/>
            <a:ext cx="20638" cy="23812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6" name="Rectangle 804">
            <a:extLst>
              <a:ext uri="{FF2B5EF4-FFF2-40B4-BE49-F238E27FC236}">
                <a16:creationId xmlns:a16="http://schemas.microsoft.com/office/drawing/2014/main" id="{AEF4CCCB-A29A-4677-A5A9-BCFF0EEA4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713038"/>
            <a:ext cx="20638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7" name="Rectangle 805">
            <a:extLst>
              <a:ext uri="{FF2B5EF4-FFF2-40B4-BE49-F238E27FC236}">
                <a16:creationId xmlns:a16="http://schemas.microsoft.com/office/drawing/2014/main" id="{BFC3EC61-EFF0-4276-83FD-35F94F291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754313"/>
            <a:ext cx="20638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8" name="Rectangle 806">
            <a:extLst>
              <a:ext uri="{FF2B5EF4-FFF2-40B4-BE49-F238E27FC236}">
                <a16:creationId xmlns:a16="http://schemas.microsoft.com/office/drawing/2014/main" id="{B723908B-8CB2-47B7-8F4A-3CAA9FC10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778125"/>
            <a:ext cx="1984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in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9" name="Rectangle 808">
            <a:extLst>
              <a:ext uri="{FF2B5EF4-FFF2-40B4-BE49-F238E27FC236}">
                <a16:creationId xmlns:a16="http://schemas.microsoft.com/office/drawing/2014/main" id="{F8CBDBF8-B25D-4390-B575-A598CD7C8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2139950"/>
            <a:ext cx="201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0" name="Rectangle 809">
            <a:extLst>
              <a:ext uri="{FF2B5EF4-FFF2-40B4-BE49-F238E27FC236}">
                <a16:creationId xmlns:a16="http://schemas.microsoft.com/office/drawing/2014/main" id="{23B47E42-9917-40CF-8502-E5F523511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2254250"/>
            <a:ext cx="2206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dot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1" name="Rectangle 810">
            <a:extLst>
              <a:ext uri="{FF2B5EF4-FFF2-40B4-BE49-F238E27FC236}">
                <a16:creationId xmlns:a16="http://schemas.microsoft.com/office/drawing/2014/main" id="{7143EB67-4EF6-4048-B9E1-272E39B6E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2139950"/>
            <a:ext cx="3079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= -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2" name="Rectangle 811">
            <a:extLst>
              <a:ext uri="{FF2B5EF4-FFF2-40B4-BE49-F238E27FC236}">
                <a16:creationId xmlns:a16="http://schemas.microsoft.com/office/drawing/2014/main" id="{933EC3F9-CF53-4D8A-A061-16A14DEB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8" y="2138363"/>
            <a:ext cx="142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1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e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3" name="Rectangle 812">
            <a:extLst>
              <a:ext uri="{FF2B5EF4-FFF2-40B4-BE49-F238E27FC236}">
                <a16:creationId xmlns:a16="http://schemas.microsoft.com/office/drawing/2014/main" id="{2662A545-B007-400C-BC46-A67A3E01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363" y="2795588"/>
            <a:ext cx="201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4" name="Rectangle 813">
            <a:extLst>
              <a:ext uri="{FF2B5EF4-FFF2-40B4-BE49-F238E27FC236}">
                <a16:creationId xmlns:a16="http://schemas.microsoft.com/office/drawing/2014/main" id="{17D683F4-72E4-4FE5-B730-EBB4319E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213" y="2917825"/>
            <a:ext cx="2206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dot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5" name="Rectangle 814">
            <a:extLst>
              <a:ext uri="{FF2B5EF4-FFF2-40B4-BE49-F238E27FC236}">
                <a16:creationId xmlns:a16="http://schemas.microsoft.com/office/drawing/2014/main" id="{EE48E765-5BE7-42B6-AA2E-C9E698F9F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288" y="2795588"/>
            <a:ext cx="2936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=0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6" name="Rectangle 818">
            <a:extLst>
              <a:ext uri="{FF2B5EF4-FFF2-40B4-BE49-F238E27FC236}">
                <a16:creationId xmlns:a16="http://schemas.microsoft.com/office/drawing/2014/main" id="{6907AE3D-FAC6-479F-9E6D-0A8B16A55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0913" y="2492375"/>
            <a:ext cx="357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out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7" name="Rectangle 898">
            <a:extLst>
              <a:ext uri="{FF2B5EF4-FFF2-40B4-BE49-F238E27FC236}">
                <a16:creationId xmlns:a16="http://schemas.microsoft.com/office/drawing/2014/main" id="{98BACCA2-2F40-4954-A4E5-A5B1FC910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913" y="2795588"/>
            <a:ext cx="2000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8" name="Rectangle 899">
            <a:extLst>
              <a:ext uri="{FF2B5EF4-FFF2-40B4-BE49-F238E27FC236}">
                <a16:creationId xmlns:a16="http://schemas.microsoft.com/office/drawing/2014/main" id="{3CC4A1DB-3D77-41FB-84E4-CDB04DB85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917825"/>
            <a:ext cx="2206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dot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9" name="Rectangle 900">
            <a:extLst>
              <a:ext uri="{FF2B5EF4-FFF2-40B4-BE49-F238E27FC236}">
                <a16:creationId xmlns:a16="http://schemas.microsoft.com/office/drawing/2014/main" id="{6D17A035-C2C6-47E3-A2C2-2A7DBD72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663" y="2795588"/>
            <a:ext cx="2936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=0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0" name="Rectangle 1020">
            <a:extLst>
              <a:ext uri="{FF2B5EF4-FFF2-40B4-BE49-F238E27FC236}">
                <a16:creationId xmlns:a16="http://schemas.microsoft.com/office/drawing/2014/main" id="{A8251048-A9B1-499D-9CCA-0754A97FB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967038"/>
            <a:ext cx="357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out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1" name="Rectangle 1021">
            <a:extLst>
              <a:ext uri="{FF2B5EF4-FFF2-40B4-BE49-F238E27FC236}">
                <a16:creationId xmlns:a16="http://schemas.microsoft.com/office/drawing/2014/main" id="{439C846E-5345-4407-890C-4E2DAAE19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8" y="2967038"/>
            <a:ext cx="1984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in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2" name="Freeform 1028">
            <a:extLst>
              <a:ext uri="{FF2B5EF4-FFF2-40B4-BE49-F238E27FC236}">
                <a16:creationId xmlns:a16="http://schemas.microsoft.com/office/drawing/2014/main" id="{2E97A32E-8F69-441F-9C64-54B3967E7E02}"/>
              </a:ext>
            </a:extLst>
          </p:cNvPr>
          <p:cNvSpPr>
            <a:spLocks/>
          </p:cNvSpPr>
          <p:nvPr/>
        </p:nvSpPr>
        <p:spPr bwMode="auto">
          <a:xfrm>
            <a:off x="5356225" y="2843213"/>
            <a:ext cx="174625" cy="163512"/>
          </a:xfrm>
          <a:custGeom>
            <a:avLst/>
            <a:gdLst>
              <a:gd name="T0" fmla="*/ 2147483647 w 87"/>
              <a:gd name="T1" fmla="*/ 0 h 103"/>
              <a:gd name="T2" fmla="*/ 0 w 87"/>
              <a:gd name="T3" fmla="*/ 2147483647 h 103"/>
              <a:gd name="T4" fmla="*/ 2147483647 w 87"/>
              <a:gd name="T5" fmla="*/ 2147483647 h 103"/>
              <a:gd name="T6" fmla="*/ 2147483647 w 87"/>
              <a:gd name="T7" fmla="*/ 2147483647 h 103"/>
              <a:gd name="T8" fmla="*/ 2147483647 w 87"/>
              <a:gd name="T9" fmla="*/ 0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"/>
              <a:gd name="T16" fmla="*/ 0 h 103"/>
              <a:gd name="T17" fmla="*/ 87 w 87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" h="103">
                <a:moveTo>
                  <a:pt x="77" y="0"/>
                </a:moveTo>
                <a:lnTo>
                  <a:pt x="0" y="93"/>
                </a:lnTo>
                <a:lnTo>
                  <a:pt x="10" y="103"/>
                </a:lnTo>
                <a:lnTo>
                  <a:pt x="87" y="11"/>
                </a:lnTo>
                <a:lnTo>
                  <a:pt x="77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3" name="Freeform 1029">
            <a:extLst>
              <a:ext uri="{FF2B5EF4-FFF2-40B4-BE49-F238E27FC236}">
                <a16:creationId xmlns:a16="http://schemas.microsoft.com/office/drawing/2014/main" id="{C157DE1B-FD58-47AC-A8A2-01ADA429217D}"/>
              </a:ext>
            </a:extLst>
          </p:cNvPr>
          <p:cNvSpPr>
            <a:spLocks/>
          </p:cNvSpPr>
          <p:nvPr/>
        </p:nvSpPr>
        <p:spPr bwMode="auto">
          <a:xfrm>
            <a:off x="5418138" y="2803525"/>
            <a:ext cx="153987" cy="138113"/>
          </a:xfrm>
          <a:custGeom>
            <a:avLst/>
            <a:gdLst>
              <a:gd name="T0" fmla="*/ 2147483647 w 77"/>
              <a:gd name="T1" fmla="*/ 0 h 87"/>
              <a:gd name="T2" fmla="*/ 0 w 77"/>
              <a:gd name="T3" fmla="*/ 2147483647 h 87"/>
              <a:gd name="T4" fmla="*/ 0 w 77"/>
              <a:gd name="T5" fmla="*/ 2147483647 h 87"/>
              <a:gd name="T6" fmla="*/ 0 w 77"/>
              <a:gd name="T7" fmla="*/ 2147483647 h 87"/>
              <a:gd name="T8" fmla="*/ 2147483647 w 77"/>
              <a:gd name="T9" fmla="*/ 2147483647 h 87"/>
              <a:gd name="T10" fmla="*/ 2147483647 w 77"/>
              <a:gd name="T11" fmla="*/ 2147483647 h 87"/>
              <a:gd name="T12" fmla="*/ 2147483647 w 77"/>
              <a:gd name="T13" fmla="*/ 2147483647 h 87"/>
              <a:gd name="T14" fmla="*/ 2147483647 w 77"/>
              <a:gd name="T15" fmla="*/ 2147483647 h 87"/>
              <a:gd name="T16" fmla="*/ 2147483647 w 77"/>
              <a:gd name="T17" fmla="*/ 2147483647 h 87"/>
              <a:gd name="T18" fmla="*/ 2147483647 w 77"/>
              <a:gd name="T19" fmla="*/ 2147483647 h 87"/>
              <a:gd name="T20" fmla="*/ 2147483647 w 77"/>
              <a:gd name="T21" fmla="*/ 2147483647 h 87"/>
              <a:gd name="T22" fmla="*/ 2147483647 w 77"/>
              <a:gd name="T23" fmla="*/ 2147483647 h 87"/>
              <a:gd name="T24" fmla="*/ 2147483647 w 77"/>
              <a:gd name="T25" fmla="*/ 2147483647 h 87"/>
              <a:gd name="T26" fmla="*/ 2147483647 w 77"/>
              <a:gd name="T27" fmla="*/ 2147483647 h 87"/>
              <a:gd name="T28" fmla="*/ 2147483647 w 77"/>
              <a:gd name="T29" fmla="*/ 2147483647 h 87"/>
              <a:gd name="T30" fmla="*/ 2147483647 w 77"/>
              <a:gd name="T31" fmla="*/ 2147483647 h 87"/>
              <a:gd name="T32" fmla="*/ 2147483647 w 77"/>
              <a:gd name="T33" fmla="*/ 2147483647 h 87"/>
              <a:gd name="T34" fmla="*/ 2147483647 w 77"/>
              <a:gd name="T35" fmla="*/ 2147483647 h 87"/>
              <a:gd name="T36" fmla="*/ 2147483647 w 77"/>
              <a:gd name="T37" fmla="*/ 2147483647 h 87"/>
              <a:gd name="T38" fmla="*/ 2147483647 w 77"/>
              <a:gd name="T39" fmla="*/ 2147483647 h 87"/>
              <a:gd name="T40" fmla="*/ 2147483647 w 77"/>
              <a:gd name="T41" fmla="*/ 2147483647 h 87"/>
              <a:gd name="T42" fmla="*/ 2147483647 w 77"/>
              <a:gd name="T43" fmla="*/ 2147483647 h 87"/>
              <a:gd name="T44" fmla="*/ 2147483647 w 77"/>
              <a:gd name="T45" fmla="*/ 2147483647 h 87"/>
              <a:gd name="T46" fmla="*/ 2147483647 w 77"/>
              <a:gd name="T47" fmla="*/ 2147483647 h 87"/>
              <a:gd name="T48" fmla="*/ 2147483647 w 77"/>
              <a:gd name="T49" fmla="*/ 2147483647 h 87"/>
              <a:gd name="T50" fmla="*/ 2147483647 w 77"/>
              <a:gd name="T51" fmla="*/ 2147483647 h 87"/>
              <a:gd name="T52" fmla="*/ 2147483647 w 77"/>
              <a:gd name="T53" fmla="*/ 2147483647 h 87"/>
              <a:gd name="T54" fmla="*/ 2147483647 w 77"/>
              <a:gd name="T55" fmla="*/ 2147483647 h 87"/>
              <a:gd name="T56" fmla="*/ 2147483647 w 77"/>
              <a:gd name="T57" fmla="*/ 2147483647 h 87"/>
              <a:gd name="T58" fmla="*/ 2147483647 w 77"/>
              <a:gd name="T59" fmla="*/ 2147483647 h 87"/>
              <a:gd name="T60" fmla="*/ 2147483647 w 77"/>
              <a:gd name="T61" fmla="*/ 2147483647 h 87"/>
              <a:gd name="T62" fmla="*/ 2147483647 w 77"/>
              <a:gd name="T63" fmla="*/ 2147483647 h 87"/>
              <a:gd name="T64" fmla="*/ 2147483647 w 77"/>
              <a:gd name="T65" fmla="*/ 2147483647 h 87"/>
              <a:gd name="T66" fmla="*/ 2147483647 w 77"/>
              <a:gd name="T67" fmla="*/ 2147483647 h 87"/>
              <a:gd name="T68" fmla="*/ 2147483647 w 77"/>
              <a:gd name="T69" fmla="*/ 2147483647 h 87"/>
              <a:gd name="T70" fmla="*/ 2147483647 w 77"/>
              <a:gd name="T71" fmla="*/ 0 h 8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77"/>
              <a:gd name="T109" fmla="*/ 0 h 87"/>
              <a:gd name="T110" fmla="*/ 77 w 77"/>
              <a:gd name="T111" fmla="*/ 87 h 87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77" h="87">
                <a:moveTo>
                  <a:pt x="77" y="0"/>
                </a:moveTo>
                <a:lnTo>
                  <a:pt x="0" y="41"/>
                </a:lnTo>
                <a:lnTo>
                  <a:pt x="5" y="41"/>
                </a:lnTo>
                <a:lnTo>
                  <a:pt x="10" y="41"/>
                </a:lnTo>
                <a:lnTo>
                  <a:pt x="10" y="46"/>
                </a:lnTo>
                <a:lnTo>
                  <a:pt x="15" y="46"/>
                </a:lnTo>
                <a:lnTo>
                  <a:pt x="20" y="46"/>
                </a:lnTo>
                <a:lnTo>
                  <a:pt x="20" y="51"/>
                </a:lnTo>
                <a:lnTo>
                  <a:pt x="25" y="51"/>
                </a:lnTo>
                <a:lnTo>
                  <a:pt x="30" y="51"/>
                </a:lnTo>
                <a:lnTo>
                  <a:pt x="30" y="56"/>
                </a:lnTo>
                <a:lnTo>
                  <a:pt x="36" y="56"/>
                </a:lnTo>
                <a:lnTo>
                  <a:pt x="36" y="61"/>
                </a:lnTo>
                <a:lnTo>
                  <a:pt x="41" y="61"/>
                </a:lnTo>
                <a:lnTo>
                  <a:pt x="41" y="67"/>
                </a:lnTo>
                <a:lnTo>
                  <a:pt x="46" y="72"/>
                </a:lnTo>
                <a:lnTo>
                  <a:pt x="46" y="77"/>
                </a:lnTo>
                <a:lnTo>
                  <a:pt x="51" y="77"/>
                </a:lnTo>
                <a:lnTo>
                  <a:pt x="51" y="82"/>
                </a:lnTo>
                <a:lnTo>
                  <a:pt x="51" y="87"/>
                </a:lnTo>
                <a:lnTo>
                  <a:pt x="77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4" name="Freeform 1030">
            <a:extLst>
              <a:ext uri="{FF2B5EF4-FFF2-40B4-BE49-F238E27FC236}">
                <a16:creationId xmlns:a16="http://schemas.microsoft.com/office/drawing/2014/main" id="{A76709C7-457D-48A0-A9FE-EA51AB1E9408}"/>
              </a:ext>
            </a:extLst>
          </p:cNvPr>
          <p:cNvSpPr>
            <a:spLocks/>
          </p:cNvSpPr>
          <p:nvPr/>
        </p:nvSpPr>
        <p:spPr bwMode="auto">
          <a:xfrm>
            <a:off x="6027738" y="2843213"/>
            <a:ext cx="174625" cy="163512"/>
          </a:xfrm>
          <a:custGeom>
            <a:avLst/>
            <a:gdLst>
              <a:gd name="T0" fmla="*/ 0 w 87"/>
              <a:gd name="T1" fmla="*/ 2147483647 h 103"/>
              <a:gd name="T2" fmla="*/ 2147483647 w 87"/>
              <a:gd name="T3" fmla="*/ 2147483647 h 103"/>
              <a:gd name="T4" fmla="*/ 2147483647 w 87"/>
              <a:gd name="T5" fmla="*/ 2147483647 h 103"/>
              <a:gd name="T6" fmla="*/ 2147483647 w 87"/>
              <a:gd name="T7" fmla="*/ 0 h 103"/>
              <a:gd name="T8" fmla="*/ 0 w 87"/>
              <a:gd name="T9" fmla="*/ 2147483647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"/>
              <a:gd name="T16" fmla="*/ 0 h 103"/>
              <a:gd name="T17" fmla="*/ 87 w 87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" h="103">
                <a:moveTo>
                  <a:pt x="0" y="11"/>
                </a:moveTo>
                <a:lnTo>
                  <a:pt x="77" y="103"/>
                </a:lnTo>
                <a:lnTo>
                  <a:pt x="87" y="93"/>
                </a:lnTo>
                <a:lnTo>
                  <a:pt x="10" y="0"/>
                </a:lnTo>
                <a:lnTo>
                  <a:pt x="0" y="11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5" name="Freeform 1031">
            <a:extLst>
              <a:ext uri="{FF2B5EF4-FFF2-40B4-BE49-F238E27FC236}">
                <a16:creationId xmlns:a16="http://schemas.microsoft.com/office/drawing/2014/main" id="{C75CEE24-DC83-4DFD-93DE-727C69FA2F5A}"/>
              </a:ext>
            </a:extLst>
          </p:cNvPr>
          <p:cNvSpPr>
            <a:spLocks/>
          </p:cNvSpPr>
          <p:nvPr/>
        </p:nvSpPr>
        <p:spPr bwMode="auto">
          <a:xfrm>
            <a:off x="5986463" y="2803525"/>
            <a:ext cx="166687" cy="138113"/>
          </a:xfrm>
          <a:custGeom>
            <a:avLst/>
            <a:gdLst>
              <a:gd name="T0" fmla="*/ 0 w 83"/>
              <a:gd name="T1" fmla="*/ 0 h 87"/>
              <a:gd name="T2" fmla="*/ 2147483647 w 83"/>
              <a:gd name="T3" fmla="*/ 2147483647 h 87"/>
              <a:gd name="T4" fmla="*/ 2147483647 w 83"/>
              <a:gd name="T5" fmla="*/ 2147483647 h 87"/>
              <a:gd name="T6" fmla="*/ 2147483647 w 83"/>
              <a:gd name="T7" fmla="*/ 2147483647 h 87"/>
              <a:gd name="T8" fmla="*/ 2147483647 w 83"/>
              <a:gd name="T9" fmla="*/ 2147483647 h 87"/>
              <a:gd name="T10" fmla="*/ 2147483647 w 83"/>
              <a:gd name="T11" fmla="*/ 2147483647 h 87"/>
              <a:gd name="T12" fmla="*/ 2147483647 w 83"/>
              <a:gd name="T13" fmla="*/ 2147483647 h 87"/>
              <a:gd name="T14" fmla="*/ 2147483647 w 83"/>
              <a:gd name="T15" fmla="*/ 2147483647 h 87"/>
              <a:gd name="T16" fmla="*/ 2147483647 w 83"/>
              <a:gd name="T17" fmla="*/ 2147483647 h 87"/>
              <a:gd name="T18" fmla="*/ 2147483647 w 83"/>
              <a:gd name="T19" fmla="*/ 2147483647 h 87"/>
              <a:gd name="T20" fmla="*/ 2147483647 w 83"/>
              <a:gd name="T21" fmla="*/ 2147483647 h 87"/>
              <a:gd name="T22" fmla="*/ 2147483647 w 83"/>
              <a:gd name="T23" fmla="*/ 2147483647 h 87"/>
              <a:gd name="T24" fmla="*/ 2147483647 w 83"/>
              <a:gd name="T25" fmla="*/ 2147483647 h 87"/>
              <a:gd name="T26" fmla="*/ 2147483647 w 83"/>
              <a:gd name="T27" fmla="*/ 2147483647 h 87"/>
              <a:gd name="T28" fmla="*/ 2147483647 w 83"/>
              <a:gd name="T29" fmla="*/ 2147483647 h 87"/>
              <a:gd name="T30" fmla="*/ 2147483647 w 83"/>
              <a:gd name="T31" fmla="*/ 2147483647 h 87"/>
              <a:gd name="T32" fmla="*/ 2147483647 w 83"/>
              <a:gd name="T33" fmla="*/ 2147483647 h 87"/>
              <a:gd name="T34" fmla="*/ 2147483647 w 83"/>
              <a:gd name="T35" fmla="*/ 2147483647 h 87"/>
              <a:gd name="T36" fmla="*/ 2147483647 w 83"/>
              <a:gd name="T37" fmla="*/ 2147483647 h 87"/>
              <a:gd name="T38" fmla="*/ 2147483647 w 83"/>
              <a:gd name="T39" fmla="*/ 2147483647 h 87"/>
              <a:gd name="T40" fmla="*/ 2147483647 w 83"/>
              <a:gd name="T41" fmla="*/ 2147483647 h 87"/>
              <a:gd name="T42" fmla="*/ 2147483647 w 83"/>
              <a:gd name="T43" fmla="*/ 2147483647 h 87"/>
              <a:gd name="T44" fmla="*/ 2147483647 w 83"/>
              <a:gd name="T45" fmla="*/ 2147483647 h 87"/>
              <a:gd name="T46" fmla="*/ 2147483647 w 83"/>
              <a:gd name="T47" fmla="*/ 2147483647 h 87"/>
              <a:gd name="T48" fmla="*/ 2147483647 w 83"/>
              <a:gd name="T49" fmla="*/ 2147483647 h 87"/>
              <a:gd name="T50" fmla="*/ 2147483647 w 83"/>
              <a:gd name="T51" fmla="*/ 2147483647 h 87"/>
              <a:gd name="T52" fmla="*/ 2147483647 w 83"/>
              <a:gd name="T53" fmla="*/ 2147483647 h 87"/>
              <a:gd name="T54" fmla="*/ 2147483647 w 83"/>
              <a:gd name="T55" fmla="*/ 2147483647 h 87"/>
              <a:gd name="T56" fmla="*/ 2147483647 w 83"/>
              <a:gd name="T57" fmla="*/ 2147483647 h 87"/>
              <a:gd name="T58" fmla="*/ 2147483647 w 83"/>
              <a:gd name="T59" fmla="*/ 2147483647 h 87"/>
              <a:gd name="T60" fmla="*/ 2147483647 w 83"/>
              <a:gd name="T61" fmla="*/ 2147483647 h 87"/>
              <a:gd name="T62" fmla="*/ 2147483647 w 83"/>
              <a:gd name="T63" fmla="*/ 2147483647 h 87"/>
              <a:gd name="T64" fmla="*/ 2147483647 w 83"/>
              <a:gd name="T65" fmla="*/ 2147483647 h 87"/>
              <a:gd name="T66" fmla="*/ 2147483647 w 83"/>
              <a:gd name="T67" fmla="*/ 2147483647 h 87"/>
              <a:gd name="T68" fmla="*/ 2147483647 w 83"/>
              <a:gd name="T69" fmla="*/ 2147483647 h 87"/>
              <a:gd name="T70" fmla="*/ 0 w 83"/>
              <a:gd name="T71" fmla="*/ 0 h 8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83"/>
              <a:gd name="T109" fmla="*/ 0 h 87"/>
              <a:gd name="T110" fmla="*/ 83 w 83"/>
              <a:gd name="T111" fmla="*/ 87 h 87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83" h="87">
                <a:moveTo>
                  <a:pt x="0" y="0"/>
                </a:moveTo>
                <a:lnTo>
                  <a:pt x="26" y="87"/>
                </a:lnTo>
                <a:lnTo>
                  <a:pt x="26" y="82"/>
                </a:lnTo>
                <a:lnTo>
                  <a:pt x="31" y="82"/>
                </a:lnTo>
                <a:lnTo>
                  <a:pt x="31" y="77"/>
                </a:lnTo>
                <a:lnTo>
                  <a:pt x="31" y="72"/>
                </a:lnTo>
                <a:lnTo>
                  <a:pt x="36" y="72"/>
                </a:lnTo>
                <a:lnTo>
                  <a:pt x="36" y="67"/>
                </a:lnTo>
                <a:lnTo>
                  <a:pt x="41" y="67"/>
                </a:lnTo>
                <a:lnTo>
                  <a:pt x="41" y="61"/>
                </a:lnTo>
                <a:lnTo>
                  <a:pt x="47" y="61"/>
                </a:lnTo>
                <a:lnTo>
                  <a:pt x="47" y="56"/>
                </a:lnTo>
                <a:lnTo>
                  <a:pt x="52" y="56"/>
                </a:lnTo>
                <a:lnTo>
                  <a:pt x="52" y="51"/>
                </a:lnTo>
                <a:lnTo>
                  <a:pt x="57" y="51"/>
                </a:lnTo>
                <a:lnTo>
                  <a:pt x="62" y="51"/>
                </a:lnTo>
                <a:lnTo>
                  <a:pt x="62" y="46"/>
                </a:lnTo>
                <a:lnTo>
                  <a:pt x="67" y="46"/>
                </a:lnTo>
                <a:lnTo>
                  <a:pt x="72" y="46"/>
                </a:lnTo>
                <a:lnTo>
                  <a:pt x="72" y="41"/>
                </a:lnTo>
                <a:lnTo>
                  <a:pt x="77" y="41"/>
                </a:lnTo>
                <a:lnTo>
                  <a:pt x="83" y="41"/>
                </a:lnTo>
                <a:lnTo>
                  <a:pt x="0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76" name="Group 9">
            <a:extLst>
              <a:ext uri="{FF2B5EF4-FFF2-40B4-BE49-F238E27FC236}">
                <a16:creationId xmlns:a16="http://schemas.microsoft.com/office/drawing/2014/main" id="{26EA3770-7281-41E7-AD8A-62CBC04A3548}"/>
              </a:ext>
            </a:extLst>
          </p:cNvPr>
          <p:cNvGrpSpPr>
            <a:grpSpLocks/>
          </p:cNvGrpSpPr>
          <p:nvPr/>
        </p:nvGrpSpPr>
        <p:grpSpPr bwMode="auto">
          <a:xfrm>
            <a:off x="2428875" y="4117975"/>
            <a:ext cx="879475" cy="1120775"/>
            <a:chOff x="2428860" y="4117239"/>
            <a:chExt cx="879567" cy="1120840"/>
          </a:xfrm>
        </p:grpSpPr>
        <p:sp>
          <p:nvSpPr>
            <p:cNvPr id="77" name="Rectangle 533">
              <a:extLst>
                <a:ext uri="{FF2B5EF4-FFF2-40B4-BE49-F238E27FC236}">
                  <a16:creationId xmlns:a16="http://schemas.microsoft.com/office/drawing/2014/main" id="{C18D332D-2932-4E69-8109-178437F86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678306"/>
              <a:ext cx="283254" cy="6464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" name="Rectangle 534">
              <a:extLst>
                <a:ext uri="{FF2B5EF4-FFF2-40B4-BE49-F238E27FC236}">
                  <a16:creationId xmlns:a16="http://schemas.microsoft.com/office/drawing/2014/main" id="{88F92F57-D2E4-4C65-B232-4280A015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678306"/>
              <a:ext cx="283254" cy="12928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" name="Rectangle 535">
              <a:extLst>
                <a:ext uri="{FF2B5EF4-FFF2-40B4-BE49-F238E27FC236}">
                  <a16:creationId xmlns:a16="http://schemas.microsoft.com/office/drawing/2014/main" id="{672CA1C3-0271-4B25-B48F-D9CAAF411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684769"/>
              <a:ext cx="283254" cy="12928"/>
            </a:xfrm>
            <a:prstGeom prst="rect">
              <a:avLst/>
            </a:prstGeom>
            <a:solidFill>
              <a:srgbClr val="284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" name="Rectangle 536">
              <a:extLst>
                <a:ext uri="{FF2B5EF4-FFF2-40B4-BE49-F238E27FC236}">
                  <a16:creationId xmlns:a16="http://schemas.microsoft.com/office/drawing/2014/main" id="{0ACF8299-EFD5-4EEB-8C5E-2842A63C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691233"/>
              <a:ext cx="283254" cy="12928"/>
            </a:xfrm>
            <a:prstGeom prst="rect">
              <a:avLst/>
            </a:prstGeom>
            <a:solidFill>
              <a:srgbClr val="294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" name="Rectangle 537">
              <a:extLst>
                <a:ext uri="{FF2B5EF4-FFF2-40B4-BE49-F238E27FC236}">
                  <a16:creationId xmlns:a16="http://schemas.microsoft.com/office/drawing/2014/main" id="{8DF0C777-32EE-4F16-810F-AAEE11AE1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697697"/>
              <a:ext cx="283254" cy="12928"/>
            </a:xfrm>
            <a:prstGeom prst="rect">
              <a:avLst/>
            </a:prstGeom>
            <a:solidFill>
              <a:srgbClr val="2D4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" name="Rectangle 538">
              <a:extLst>
                <a:ext uri="{FF2B5EF4-FFF2-40B4-BE49-F238E27FC236}">
                  <a16:creationId xmlns:a16="http://schemas.microsoft.com/office/drawing/2014/main" id="{5C200D31-1FD2-407F-B6F0-1978F3B06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04161"/>
              <a:ext cx="283254" cy="12928"/>
            </a:xfrm>
            <a:prstGeom prst="rect">
              <a:avLst/>
            </a:prstGeom>
            <a:solidFill>
              <a:srgbClr val="2F4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" name="Rectangle 539">
              <a:extLst>
                <a:ext uri="{FF2B5EF4-FFF2-40B4-BE49-F238E27FC236}">
                  <a16:creationId xmlns:a16="http://schemas.microsoft.com/office/drawing/2014/main" id="{BB41E979-90E7-4CEA-81D7-105D8118E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10625"/>
              <a:ext cx="283254" cy="14221"/>
            </a:xfrm>
            <a:prstGeom prst="rect">
              <a:avLst/>
            </a:prstGeom>
            <a:solidFill>
              <a:srgbClr val="324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4" name="Rectangle 540">
              <a:extLst>
                <a:ext uri="{FF2B5EF4-FFF2-40B4-BE49-F238E27FC236}">
                  <a16:creationId xmlns:a16="http://schemas.microsoft.com/office/drawing/2014/main" id="{D67F8E87-2A98-4D7A-9860-830FAD584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17089"/>
              <a:ext cx="283254" cy="14221"/>
            </a:xfrm>
            <a:prstGeom prst="rect">
              <a:avLst/>
            </a:prstGeom>
            <a:solidFill>
              <a:srgbClr val="3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5" name="Rectangle 541">
              <a:extLst>
                <a:ext uri="{FF2B5EF4-FFF2-40B4-BE49-F238E27FC236}">
                  <a16:creationId xmlns:a16="http://schemas.microsoft.com/office/drawing/2014/main" id="{87C9A00F-6701-453F-AC64-AC82583F9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24846"/>
              <a:ext cx="283254" cy="12928"/>
            </a:xfrm>
            <a:prstGeom prst="rect">
              <a:avLst/>
            </a:prstGeom>
            <a:solidFill>
              <a:srgbClr val="35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6" name="Rectangle 542">
              <a:extLst>
                <a:ext uri="{FF2B5EF4-FFF2-40B4-BE49-F238E27FC236}">
                  <a16:creationId xmlns:a16="http://schemas.microsoft.com/office/drawing/2014/main" id="{59563106-F3B7-49D5-B1A1-C3E524905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31309"/>
              <a:ext cx="283254" cy="12928"/>
            </a:xfrm>
            <a:prstGeom prst="rect">
              <a:avLst/>
            </a:prstGeom>
            <a:solidFill>
              <a:srgbClr val="384A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7" name="Rectangle 543">
              <a:extLst>
                <a:ext uri="{FF2B5EF4-FFF2-40B4-BE49-F238E27FC236}">
                  <a16:creationId xmlns:a16="http://schemas.microsoft.com/office/drawing/2014/main" id="{EBF33C4C-1C27-4F15-ADBB-7883F4414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37773"/>
              <a:ext cx="283254" cy="12928"/>
            </a:xfrm>
            <a:prstGeom prst="rect">
              <a:avLst/>
            </a:prstGeom>
            <a:solidFill>
              <a:srgbClr val="394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8" name="Rectangle 544">
              <a:extLst>
                <a:ext uri="{FF2B5EF4-FFF2-40B4-BE49-F238E27FC236}">
                  <a16:creationId xmlns:a16="http://schemas.microsoft.com/office/drawing/2014/main" id="{6782E66E-F261-4E47-B5A2-6A345655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44237"/>
              <a:ext cx="283254" cy="12928"/>
            </a:xfrm>
            <a:prstGeom prst="rect">
              <a:avLst/>
            </a:prstGeom>
            <a:solidFill>
              <a:srgbClr val="3B4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9" name="Rectangle 545">
              <a:extLst>
                <a:ext uri="{FF2B5EF4-FFF2-40B4-BE49-F238E27FC236}">
                  <a16:creationId xmlns:a16="http://schemas.microsoft.com/office/drawing/2014/main" id="{7E008ECB-420D-4571-9925-FD92A49BF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50701"/>
              <a:ext cx="283254" cy="14221"/>
            </a:xfrm>
            <a:prstGeom prst="rect">
              <a:avLst/>
            </a:prstGeom>
            <a:solidFill>
              <a:srgbClr val="3D4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0" name="Rectangle 546">
              <a:extLst>
                <a:ext uri="{FF2B5EF4-FFF2-40B4-BE49-F238E27FC236}">
                  <a16:creationId xmlns:a16="http://schemas.microsoft.com/office/drawing/2014/main" id="{6594CD1A-9687-4214-B548-74C65C9CD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57165"/>
              <a:ext cx="283254" cy="14221"/>
            </a:xfrm>
            <a:prstGeom prst="rect">
              <a:avLst/>
            </a:prstGeom>
            <a:solidFill>
              <a:srgbClr val="3F4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1" name="Rectangle 547">
              <a:extLst>
                <a:ext uri="{FF2B5EF4-FFF2-40B4-BE49-F238E27FC236}">
                  <a16:creationId xmlns:a16="http://schemas.microsoft.com/office/drawing/2014/main" id="{8F5A3ACE-D0B3-473A-BEBA-997DD6BB0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64922"/>
              <a:ext cx="283254" cy="12928"/>
            </a:xfrm>
            <a:prstGeom prst="rect">
              <a:avLst/>
            </a:prstGeom>
            <a:solidFill>
              <a:srgbClr val="405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2" name="Rectangle 548">
              <a:extLst>
                <a:ext uri="{FF2B5EF4-FFF2-40B4-BE49-F238E27FC236}">
                  <a16:creationId xmlns:a16="http://schemas.microsoft.com/office/drawing/2014/main" id="{83F59808-B132-4F44-9CB5-331E1D41A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71386"/>
              <a:ext cx="283254" cy="12928"/>
            </a:xfrm>
            <a:prstGeom prst="rect">
              <a:avLst/>
            </a:prstGeom>
            <a:solidFill>
              <a:srgbClr val="42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3" name="Rectangle 549">
              <a:extLst>
                <a:ext uri="{FF2B5EF4-FFF2-40B4-BE49-F238E27FC236}">
                  <a16:creationId xmlns:a16="http://schemas.microsoft.com/office/drawing/2014/main" id="{119D2D5C-90C6-42E3-ACE1-6D04739C3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77850"/>
              <a:ext cx="283254" cy="12928"/>
            </a:xfrm>
            <a:prstGeom prst="rect">
              <a:avLst/>
            </a:prstGeom>
            <a:solidFill>
              <a:srgbClr val="445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4" name="Rectangle 550">
              <a:extLst>
                <a:ext uri="{FF2B5EF4-FFF2-40B4-BE49-F238E27FC236}">
                  <a16:creationId xmlns:a16="http://schemas.microsoft.com/office/drawing/2014/main" id="{DF7E5FA6-D281-4A4D-8EC2-CF09B31E1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84313"/>
              <a:ext cx="283254" cy="12928"/>
            </a:xfrm>
            <a:prstGeom prst="rect">
              <a:avLst/>
            </a:prstGeom>
            <a:solidFill>
              <a:srgbClr val="455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5" name="Rectangle 551">
              <a:extLst>
                <a:ext uri="{FF2B5EF4-FFF2-40B4-BE49-F238E27FC236}">
                  <a16:creationId xmlns:a16="http://schemas.microsoft.com/office/drawing/2014/main" id="{AA015EDF-5436-4296-AA3C-6B4C17786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90777"/>
              <a:ext cx="283254" cy="12928"/>
            </a:xfrm>
            <a:prstGeom prst="rect">
              <a:avLst/>
            </a:prstGeom>
            <a:solidFill>
              <a:srgbClr val="475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6" name="Rectangle 552">
              <a:extLst>
                <a:ext uri="{FF2B5EF4-FFF2-40B4-BE49-F238E27FC236}">
                  <a16:creationId xmlns:a16="http://schemas.microsoft.com/office/drawing/2014/main" id="{3EA8E973-0E88-4D41-9A4C-033D97FFC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797241"/>
              <a:ext cx="283254" cy="14221"/>
            </a:xfrm>
            <a:prstGeom prst="rect">
              <a:avLst/>
            </a:prstGeom>
            <a:solidFill>
              <a:srgbClr val="495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7" name="Rectangle 553">
              <a:extLst>
                <a:ext uri="{FF2B5EF4-FFF2-40B4-BE49-F238E27FC236}">
                  <a16:creationId xmlns:a16="http://schemas.microsoft.com/office/drawing/2014/main" id="{8BD5952F-3CC0-4344-B952-9D76833ED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03705"/>
              <a:ext cx="283254" cy="14221"/>
            </a:xfrm>
            <a:prstGeom prst="rect">
              <a:avLst/>
            </a:prstGeom>
            <a:solidFill>
              <a:srgbClr val="4B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8" name="Rectangle 554">
              <a:extLst>
                <a:ext uri="{FF2B5EF4-FFF2-40B4-BE49-F238E27FC236}">
                  <a16:creationId xmlns:a16="http://schemas.microsoft.com/office/drawing/2014/main" id="{A3D3B2AC-4051-4F97-AE2A-E071CF9DD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11462"/>
              <a:ext cx="283254" cy="12928"/>
            </a:xfrm>
            <a:prstGeom prst="rect">
              <a:avLst/>
            </a:prstGeom>
            <a:solidFill>
              <a:srgbClr val="4C5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99" name="Rectangle 555">
              <a:extLst>
                <a:ext uri="{FF2B5EF4-FFF2-40B4-BE49-F238E27FC236}">
                  <a16:creationId xmlns:a16="http://schemas.microsoft.com/office/drawing/2014/main" id="{75E7A9CB-5BF6-41B3-9C02-0AA3609CC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17926"/>
              <a:ext cx="283254" cy="12928"/>
            </a:xfrm>
            <a:prstGeom prst="rect">
              <a:avLst/>
            </a:prstGeom>
            <a:solidFill>
              <a:srgbClr val="4D5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0" name="Rectangle 556">
              <a:extLst>
                <a:ext uri="{FF2B5EF4-FFF2-40B4-BE49-F238E27FC236}">
                  <a16:creationId xmlns:a16="http://schemas.microsoft.com/office/drawing/2014/main" id="{517D3C90-DE78-4347-92A0-16EB7757C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24390"/>
              <a:ext cx="283254" cy="12928"/>
            </a:xfrm>
            <a:prstGeom prst="rect">
              <a:avLst/>
            </a:prstGeom>
            <a:solidFill>
              <a:srgbClr val="505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1" name="Rectangle 557">
              <a:extLst>
                <a:ext uri="{FF2B5EF4-FFF2-40B4-BE49-F238E27FC236}">
                  <a16:creationId xmlns:a16="http://schemas.microsoft.com/office/drawing/2014/main" id="{7DC906E1-EF89-420B-B8DE-6609A685B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30853"/>
              <a:ext cx="283254" cy="12928"/>
            </a:xfrm>
            <a:prstGeom prst="rect">
              <a:avLst/>
            </a:prstGeom>
            <a:solidFill>
              <a:srgbClr val="505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2" name="Rectangle 558">
              <a:extLst>
                <a:ext uri="{FF2B5EF4-FFF2-40B4-BE49-F238E27FC236}">
                  <a16:creationId xmlns:a16="http://schemas.microsoft.com/office/drawing/2014/main" id="{858FB607-BE88-416B-A296-99A446392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37317"/>
              <a:ext cx="283254" cy="14221"/>
            </a:xfrm>
            <a:prstGeom prst="rect">
              <a:avLst/>
            </a:prstGeom>
            <a:solidFill>
              <a:srgbClr val="53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3" name="Rectangle 559">
              <a:extLst>
                <a:ext uri="{FF2B5EF4-FFF2-40B4-BE49-F238E27FC236}">
                  <a16:creationId xmlns:a16="http://schemas.microsoft.com/office/drawing/2014/main" id="{B4CD5DD8-53AB-4F1D-B880-7047B4C43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43781"/>
              <a:ext cx="283254" cy="14221"/>
            </a:xfrm>
            <a:prstGeom prst="rect">
              <a:avLst/>
            </a:prstGeom>
            <a:solidFill>
              <a:srgbClr val="546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4" name="Rectangle 560">
              <a:extLst>
                <a:ext uri="{FF2B5EF4-FFF2-40B4-BE49-F238E27FC236}">
                  <a16:creationId xmlns:a16="http://schemas.microsoft.com/office/drawing/2014/main" id="{B8CF83E5-AB11-4690-B381-799263711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51538"/>
              <a:ext cx="283254" cy="12928"/>
            </a:xfrm>
            <a:prstGeom prst="rect">
              <a:avLst/>
            </a:prstGeom>
            <a:solidFill>
              <a:srgbClr val="566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5" name="Rectangle 561">
              <a:extLst>
                <a:ext uri="{FF2B5EF4-FFF2-40B4-BE49-F238E27FC236}">
                  <a16:creationId xmlns:a16="http://schemas.microsoft.com/office/drawing/2014/main" id="{20D0EFB1-5B0E-48F5-B334-1848B0EA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58002"/>
              <a:ext cx="283254" cy="12928"/>
            </a:xfrm>
            <a:prstGeom prst="rect">
              <a:avLst/>
            </a:prstGeom>
            <a:solidFill>
              <a:srgbClr val="576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6" name="Rectangle 562">
              <a:extLst>
                <a:ext uri="{FF2B5EF4-FFF2-40B4-BE49-F238E27FC236}">
                  <a16:creationId xmlns:a16="http://schemas.microsoft.com/office/drawing/2014/main" id="{E7DDFD94-F30C-4365-9862-14A66D7B8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64466"/>
              <a:ext cx="283254" cy="12928"/>
            </a:xfrm>
            <a:prstGeom prst="rect">
              <a:avLst/>
            </a:prstGeom>
            <a:solidFill>
              <a:srgbClr val="596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7" name="Rectangle 563">
              <a:extLst>
                <a:ext uri="{FF2B5EF4-FFF2-40B4-BE49-F238E27FC236}">
                  <a16:creationId xmlns:a16="http://schemas.microsoft.com/office/drawing/2014/main" id="{6F46C032-D353-4534-A71C-04A7F728A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70930"/>
              <a:ext cx="283254" cy="12928"/>
            </a:xfrm>
            <a:prstGeom prst="rect">
              <a:avLst/>
            </a:prstGeom>
            <a:solidFill>
              <a:srgbClr val="5A6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8" name="Rectangle 564">
              <a:extLst>
                <a:ext uri="{FF2B5EF4-FFF2-40B4-BE49-F238E27FC236}">
                  <a16:creationId xmlns:a16="http://schemas.microsoft.com/office/drawing/2014/main" id="{ECCAE741-4647-46D8-B58B-026EDED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77394"/>
              <a:ext cx="283254" cy="14221"/>
            </a:xfrm>
            <a:prstGeom prst="rect">
              <a:avLst/>
            </a:prstGeom>
            <a:solidFill>
              <a:srgbClr val="5B6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09" name="Rectangle 565">
              <a:extLst>
                <a:ext uri="{FF2B5EF4-FFF2-40B4-BE49-F238E27FC236}">
                  <a16:creationId xmlns:a16="http://schemas.microsoft.com/office/drawing/2014/main" id="{98CB31B7-EB2E-4D05-BE9C-B02A0A514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83857"/>
              <a:ext cx="283254" cy="14221"/>
            </a:xfrm>
            <a:prstGeom prst="rect">
              <a:avLst/>
            </a:prstGeom>
            <a:solidFill>
              <a:srgbClr val="5E6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0" name="Rectangle 566">
              <a:extLst>
                <a:ext uri="{FF2B5EF4-FFF2-40B4-BE49-F238E27FC236}">
                  <a16:creationId xmlns:a16="http://schemas.microsoft.com/office/drawing/2014/main" id="{472C4E0E-A721-4B5F-A728-523B8EA84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91614"/>
              <a:ext cx="283254" cy="12928"/>
            </a:xfrm>
            <a:prstGeom prst="rect">
              <a:avLst/>
            </a:prstGeom>
            <a:solidFill>
              <a:srgbClr val="5F6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1" name="Rectangle 567">
              <a:extLst>
                <a:ext uri="{FF2B5EF4-FFF2-40B4-BE49-F238E27FC236}">
                  <a16:creationId xmlns:a16="http://schemas.microsoft.com/office/drawing/2014/main" id="{912B7820-370E-494D-9BE0-4FFEC301E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898078"/>
              <a:ext cx="283254" cy="12928"/>
            </a:xfrm>
            <a:prstGeom prst="rect">
              <a:avLst/>
            </a:prstGeom>
            <a:solidFill>
              <a:srgbClr val="616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2" name="Rectangle 568">
              <a:extLst>
                <a:ext uri="{FF2B5EF4-FFF2-40B4-BE49-F238E27FC236}">
                  <a16:creationId xmlns:a16="http://schemas.microsoft.com/office/drawing/2014/main" id="{40977C75-3DDF-49AD-B0B0-117D8D780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04542"/>
              <a:ext cx="283254" cy="12928"/>
            </a:xfrm>
            <a:prstGeom prst="rect">
              <a:avLst/>
            </a:prstGeom>
            <a:solidFill>
              <a:srgbClr val="626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3" name="Rectangle 569">
              <a:extLst>
                <a:ext uri="{FF2B5EF4-FFF2-40B4-BE49-F238E27FC236}">
                  <a16:creationId xmlns:a16="http://schemas.microsoft.com/office/drawing/2014/main" id="{39033C7F-88BF-4A2A-A89C-2ABF72023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11006"/>
              <a:ext cx="283254" cy="12928"/>
            </a:xfrm>
            <a:prstGeom prst="rect">
              <a:avLst/>
            </a:prstGeom>
            <a:solidFill>
              <a:srgbClr val="636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4" name="Rectangle 570">
              <a:extLst>
                <a:ext uri="{FF2B5EF4-FFF2-40B4-BE49-F238E27FC236}">
                  <a16:creationId xmlns:a16="http://schemas.microsoft.com/office/drawing/2014/main" id="{B3F8D3C5-EE1F-4F0B-9BF0-1B94AFDF5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17470"/>
              <a:ext cx="283254" cy="12928"/>
            </a:xfrm>
            <a:prstGeom prst="rect">
              <a:avLst/>
            </a:prstGeom>
            <a:solidFill>
              <a:srgbClr val="65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5" name="Rectangle 571">
              <a:extLst>
                <a:ext uri="{FF2B5EF4-FFF2-40B4-BE49-F238E27FC236}">
                  <a16:creationId xmlns:a16="http://schemas.microsoft.com/office/drawing/2014/main" id="{0A0AD7EA-9F6A-4258-BC45-DC4FF0BA0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23934"/>
              <a:ext cx="283254" cy="14221"/>
            </a:xfrm>
            <a:prstGeom prst="rect">
              <a:avLst/>
            </a:prstGeom>
            <a:solidFill>
              <a:srgbClr val="667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6" name="Rectangle 572">
              <a:extLst>
                <a:ext uri="{FF2B5EF4-FFF2-40B4-BE49-F238E27FC236}">
                  <a16:creationId xmlns:a16="http://schemas.microsoft.com/office/drawing/2014/main" id="{01E41899-FB21-4D0C-ABF0-38769499A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30397"/>
              <a:ext cx="283254" cy="14221"/>
            </a:xfrm>
            <a:prstGeom prst="rect">
              <a:avLst/>
            </a:prstGeom>
            <a:solidFill>
              <a:srgbClr val="687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7" name="Rectangle 573">
              <a:extLst>
                <a:ext uri="{FF2B5EF4-FFF2-40B4-BE49-F238E27FC236}">
                  <a16:creationId xmlns:a16="http://schemas.microsoft.com/office/drawing/2014/main" id="{19AB9639-D10A-475F-95D5-C76B02ED2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38154"/>
              <a:ext cx="283254" cy="12928"/>
            </a:xfrm>
            <a:prstGeom prst="rect">
              <a:avLst/>
            </a:prstGeom>
            <a:solidFill>
              <a:srgbClr val="6A7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8" name="Rectangle 574">
              <a:extLst>
                <a:ext uri="{FF2B5EF4-FFF2-40B4-BE49-F238E27FC236}">
                  <a16:creationId xmlns:a16="http://schemas.microsoft.com/office/drawing/2014/main" id="{BED5FD35-2653-44F3-AA98-A3485A2CE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44618"/>
              <a:ext cx="283254" cy="12928"/>
            </a:xfrm>
            <a:prstGeom prst="rect">
              <a:avLst/>
            </a:prstGeom>
            <a:solidFill>
              <a:srgbClr val="6C7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9" name="Rectangle 575">
              <a:extLst>
                <a:ext uri="{FF2B5EF4-FFF2-40B4-BE49-F238E27FC236}">
                  <a16:creationId xmlns:a16="http://schemas.microsoft.com/office/drawing/2014/main" id="{E009D394-FA1A-4DA0-9E37-83310275F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51082"/>
              <a:ext cx="283254" cy="12928"/>
            </a:xfrm>
            <a:prstGeom prst="rect">
              <a:avLst/>
            </a:prstGeom>
            <a:solidFill>
              <a:srgbClr val="6D7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0" name="Rectangle 576">
              <a:extLst>
                <a:ext uri="{FF2B5EF4-FFF2-40B4-BE49-F238E27FC236}">
                  <a16:creationId xmlns:a16="http://schemas.microsoft.com/office/drawing/2014/main" id="{AF2EBA6B-6377-43CF-B00D-9857BD197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57546"/>
              <a:ext cx="283254" cy="12928"/>
            </a:xfrm>
            <a:prstGeom prst="rect">
              <a:avLst/>
            </a:prstGeom>
            <a:solidFill>
              <a:srgbClr val="6E7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1" name="Rectangle 577">
              <a:extLst>
                <a:ext uri="{FF2B5EF4-FFF2-40B4-BE49-F238E27FC236}">
                  <a16:creationId xmlns:a16="http://schemas.microsoft.com/office/drawing/2014/main" id="{1972016B-30E7-4871-BECD-EDB550E21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64010"/>
              <a:ext cx="283254" cy="14221"/>
            </a:xfrm>
            <a:prstGeom prst="rect">
              <a:avLst/>
            </a:prstGeom>
            <a:solidFill>
              <a:srgbClr val="707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2" name="Rectangle 578">
              <a:extLst>
                <a:ext uri="{FF2B5EF4-FFF2-40B4-BE49-F238E27FC236}">
                  <a16:creationId xmlns:a16="http://schemas.microsoft.com/office/drawing/2014/main" id="{4F1533EE-2A99-4C5D-887E-64E49B48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70474"/>
              <a:ext cx="283254" cy="14221"/>
            </a:xfrm>
            <a:prstGeom prst="rect">
              <a:avLst/>
            </a:prstGeom>
            <a:solidFill>
              <a:srgbClr val="717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3" name="Rectangle 579">
              <a:extLst>
                <a:ext uri="{FF2B5EF4-FFF2-40B4-BE49-F238E27FC236}">
                  <a16:creationId xmlns:a16="http://schemas.microsoft.com/office/drawing/2014/main" id="{47E3F5E1-4313-415E-B637-230705403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78230"/>
              <a:ext cx="283254" cy="12928"/>
            </a:xfrm>
            <a:prstGeom prst="rect">
              <a:avLst/>
            </a:prstGeom>
            <a:solidFill>
              <a:srgbClr val="74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4" name="Rectangle 580">
              <a:extLst>
                <a:ext uri="{FF2B5EF4-FFF2-40B4-BE49-F238E27FC236}">
                  <a16:creationId xmlns:a16="http://schemas.microsoft.com/office/drawing/2014/main" id="{9DD7A54B-38DE-4C4E-BA4A-F9849AF35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84694"/>
              <a:ext cx="283254" cy="12928"/>
            </a:xfrm>
            <a:prstGeom prst="rect">
              <a:avLst/>
            </a:prstGeom>
            <a:solidFill>
              <a:srgbClr val="757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5" name="Rectangle 581">
              <a:extLst>
                <a:ext uri="{FF2B5EF4-FFF2-40B4-BE49-F238E27FC236}">
                  <a16:creationId xmlns:a16="http://schemas.microsoft.com/office/drawing/2014/main" id="{96919929-BE0C-44F7-9352-572557858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91158"/>
              <a:ext cx="283254" cy="12928"/>
            </a:xfrm>
            <a:prstGeom prst="rect">
              <a:avLst/>
            </a:prstGeom>
            <a:solidFill>
              <a:srgbClr val="777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6" name="Rectangle 582">
              <a:extLst>
                <a:ext uri="{FF2B5EF4-FFF2-40B4-BE49-F238E27FC236}">
                  <a16:creationId xmlns:a16="http://schemas.microsoft.com/office/drawing/2014/main" id="{98CC8C25-0959-40FB-BC4B-572916F48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97622"/>
              <a:ext cx="283254" cy="12928"/>
            </a:xfrm>
            <a:prstGeom prst="rect">
              <a:avLst/>
            </a:prstGeom>
            <a:solidFill>
              <a:srgbClr val="788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7" name="Rectangle 583">
              <a:extLst>
                <a:ext uri="{FF2B5EF4-FFF2-40B4-BE49-F238E27FC236}">
                  <a16:creationId xmlns:a16="http://schemas.microsoft.com/office/drawing/2014/main" id="{0BBC0179-F420-49FD-83DB-FB0E31B87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04086"/>
              <a:ext cx="283254" cy="12928"/>
            </a:xfrm>
            <a:prstGeom prst="rect">
              <a:avLst/>
            </a:prstGeom>
            <a:solidFill>
              <a:srgbClr val="798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8" name="Rectangle 584">
              <a:extLst>
                <a:ext uri="{FF2B5EF4-FFF2-40B4-BE49-F238E27FC236}">
                  <a16:creationId xmlns:a16="http://schemas.microsoft.com/office/drawing/2014/main" id="{58F93DBF-6D0F-45D0-A46F-1995EB172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10550"/>
              <a:ext cx="283254" cy="14221"/>
            </a:xfrm>
            <a:prstGeom prst="rect">
              <a:avLst/>
            </a:prstGeom>
            <a:solidFill>
              <a:srgbClr val="7B8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9" name="Rectangle 585">
              <a:extLst>
                <a:ext uri="{FF2B5EF4-FFF2-40B4-BE49-F238E27FC236}">
                  <a16:creationId xmlns:a16="http://schemas.microsoft.com/office/drawing/2014/main" id="{7A8A42A3-2739-4D81-A896-1A59F15C2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17014"/>
              <a:ext cx="283254" cy="14221"/>
            </a:xfrm>
            <a:prstGeom prst="rect">
              <a:avLst/>
            </a:prstGeom>
            <a:solidFill>
              <a:srgbClr val="7C8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0" name="Rectangle 586">
              <a:extLst>
                <a:ext uri="{FF2B5EF4-FFF2-40B4-BE49-F238E27FC236}">
                  <a16:creationId xmlns:a16="http://schemas.microsoft.com/office/drawing/2014/main" id="{552FE6B6-136A-47F9-A2E9-05092013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24770"/>
              <a:ext cx="283254" cy="12928"/>
            </a:xfrm>
            <a:prstGeom prst="rect">
              <a:avLst/>
            </a:prstGeom>
            <a:solidFill>
              <a:srgbClr val="7F8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1" name="Rectangle 587">
              <a:extLst>
                <a:ext uri="{FF2B5EF4-FFF2-40B4-BE49-F238E27FC236}">
                  <a16:creationId xmlns:a16="http://schemas.microsoft.com/office/drawing/2014/main" id="{58BA865B-36A5-4510-A4E3-D042E56F9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31234"/>
              <a:ext cx="283254" cy="12928"/>
            </a:xfrm>
            <a:prstGeom prst="rect">
              <a:avLst/>
            </a:prstGeom>
            <a:solidFill>
              <a:srgbClr val="808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2" name="Rectangle 588">
              <a:extLst>
                <a:ext uri="{FF2B5EF4-FFF2-40B4-BE49-F238E27FC236}">
                  <a16:creationId xmlns:a16="http://schemas.microsoft.com/office/drawing/2014/main" id="{D2015090-3CDF-4835-81F4-18F9D4976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37698"/>
              <a:ext cx="283254" cy="12928"/>
            </a:xfrm>
            <a:prstGeom prst="rect">
              <a:avLst/>
            </a:prstGeom>
            <a:solidFill>
              <a:srgbClr val="828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3" name="Rectangle 589">
              <a:extLst>
                <a:ext uri="{FF2B5EF4-FFF2-40B4-BE49-F238E27FC236}">
                  <a16:creationId xmlns:a16="http://schemas.microsoft.com/office/drawing/2014/main" id="{50E29E88-30AF-469A-8C4E-58CD0FBE4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44162"/>
              <a:ext cx="283254" cy="12928"/>
            </a:xfrm>
            <a:prstGeom prst="rect">
              <a:avLst/>
            </a:prstGeom>
            <a:solidFill>
              <a:srgbClr val="848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4" name="Rectangle 590">
              <a:extLst>
                <a:ext uri="{FF2B5EF4-FFF2-40B4-BE49-F238E27FC236}">
                  <a16:creationId xmlns:a16="http://schemas.microsoft.com/office/drawing/2014/main" id="{13DDA257-4C54-45C0-B351-A03B06ACA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50626"/>
              <a:ext cx="283254" cy="14221"/>
            </a:xfrm>
            <a:prstGeom prst="rect">
              <a:avLst/>
            </a:prstGeom>
            <a:solidFill>
              <a:srgbClr val="858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5" name="Rectangle 591">
              <a:extLst>
                <a:ext uri="{FF2B5EF4-FFF2-40B4-BE49-F238E27FC236}">
                  <a16:creationId xmlns:a16="http://schemas.microsoft.com/office/drawing/2014/main" id="{6567B0A2-8021-4E0D-BE21-C41A3A7C6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57090"/>
              <a:ext cx="283254" cy="14221"/>
            </a:xfrm>
            <a:prstGeom prst="rect">
              <a:avLst/>
            </a:prstGeom>
            <a:solidFill>
              <a:srgbClr val="87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6" name="Rectangle 592">
              <a:extLst>
                <a:ext uri="{FF2B5EF4-FFF2-40B4-BE49-F238E27FC236}">
                  <a16:creationId xmlns:a16="http://schemas.microsoft.com/office/drawing/2014/main" id="{B112B6EF-3071-4BBA-87E3-677956D3C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64847"/>
              <a:ext cx="283254" cy="12928"/>
            </a:xfrm>
            <a:prstGeom prst="rect">
              <a:avLst/>
            </a:prstGeom>
            <a:solidFill>
              <a:srgbClr val="889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7" name="Rectangle 593">
              <a:extLst>
                <a:ext uri="{FF2B5EF4-FFF2-40B4-BE49-F238E27FC236}">
                  <a16:creationId xmlns:a16="http://schemas.microsoft.com/office/drawing/2014/main" id="{B4C1431C-5F15-439D-A477-8C36995E2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71310"/>
              <a:ext cx="283254" cy="12928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8" name="Rectangle 594">
              <a:extLst>
                <a:ext uri="{FF2B5EF4-FFF2-40B4-BE49-F238E27FC236}">
                  <a16:creationId xmlns:a16="http://schemas.microsoft.com/office/drawing/2014/main" id="{BA3C0052-4D6E-46C4-B4DF-279ECB27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77774"/>
              <a:ext cx="283254" cy="12928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9" name="Rectangle 595">
              <a:extLst>
                <a:ext uri="{FF2B5EF4-FFF2-40B4-BE49-F238E27FC236}">
                  <a16:creationId xmlns:a16="http://schemas.microsoft.com/office/drawing/2014/main" id="{56B76F65-A26B-499E-B5C2-56CAE0C30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84238"/>
              <a:ext cx="283254" cy="12928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0" name="Rectangle 596">
              <a:extLst>
                <a:ext uri="{FF2B5EF4-FFF2-40B4-BE49-F238E27FC236}">
                  <a16:creationId xmlns:a16="http://schemas.microsoft.com/office/drawing/2014/main" id="{BD34EAF1-C0D3-42E4-8171-91626934F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90702"/>
              <a:ext cx="283254" cy="14221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1" name="Rectangle 597">
              <a:extLst>
                <a:ext uri="{FF2B5EF4-FFF2-40B4-BE49-F238E27FC236}">
                  <a16:creationId xmlns:a16="http://schemas.microsoft.com/office/drawing/2014/main" id="{504AF468-A387-411E-9984-70627FB4D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097166"/>
              <a:ext cx="283254" cy="14221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2" name="Rectangle 598">
              <a:extLst>
                <a:ext uri="{FF2B5EF4-FFF2-40B4-BE49-F238E27FC236}">
                  <a16:creationId xmlns:a16="http://schemas.microsoft.com/office/drawing/2014/main" id="{BED7AD7E-43D8-4FD1-9246-A1B6A023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04923"/>
              <a:ext cx="283254" cy="12928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3" name="Rectangle 599">
              <a:extLst>
                <a:ext uri="{FF2B5EF4-FFF2-40B4-BE49-F238E27FC236}">
                  <a16:creationId xmlns:a16="http://schemas.microsoft.com/office/drawing/2014/main" id="{5516F077-901D-4204-8B9A-85EAE39FA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11387"/>
              <a:ext cx="283254" cy="12928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4" name="Rectangle 600">
              <a:extLst>
                <a:ext uri="{FF2B5EF4-FFF2-40B4-BE49-F238E27FC236}">
                  <a16:creationId xmlns:a16="http://schemas.microsoft.com/office/drawing/2014/main" id="{2E1019F4-F59A-4E48-B198-4DE0A8F03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17850"/>
              <a:ext cx="283254" cy="12928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5" name="Rectangle 601">
              <a:extLst>
                <a:ext uri="{FF2B5EF4-FFF2-40B4-BE49-F238E27FC236}">
                  <a16:creationId xmlns:a16="http://schemas.microsoft.com/office/drawing/2014/main" id="{17E6AD64-A404-4D0E-9941-6B4AB7E9F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24314"/>
              <a:ext cx="283254" cy="12928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6" name="Rectangle 602">
              <a:extLst>
                <a:ext uri="{FF2B5EF4-FFF2-40B4-BE49-F238E27FC236}">
                  <a16:creationId xmlns:a16="http://schemas.microsoft.com/office/drawing/2014/main" id="{DC4E491E-1B72-464D-82DB-B239FB45D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30778"/>
              <a:ext cx="283254" cy="12928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7" name="Rectangle 603">
              <a:extLst>
                <a:ext uri="{FF2B5EF4-FFF2-40B4-BE49-F238E27FC236}">
                  <a16:creationId xmlns:a16="http://schemas.microsoft.com/office/drawing/2014/main" id="{95748FF6-53CA-4540-8FED-B234D22C4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37242"/>
              <a:ext cx="283254" cy="14221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8" name="Rectangle 604">
              <a:extLst>
                <a:ext uri="{FF2B5EF4-FFF2-40B4-BE49-F238E27FC236}">
                  <a16:creationId xmlns:a16="http://schemas.microsoft.com/office/drawing/2014/main" id="{0702EB2F-9ABF-4C8C-A541-288C27BCD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43706"/>
              <a:ext cx="283254" cy="14221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49" name="Rectangle 605">
              <a:extLst>
                <a:ext uri="{FF2B5EF4-FFF2-40B4-BE49-F238E27FC236}">
                  <a16:creationId xmlns:a16="http://schemas.microsoft.com/office/drawing/2014/main" id="{41F7DF43-E00D-4164-8942-5B424979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51463"/>
              <a:ext cx="283254" cy="12928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0" name="Rectangle 606">
              <a:extLst>
                <a:ext uri="{FF2B5EF4-FFF2-40B4-BE49-F238E27FC236}">
                  <a16:creationId xmlns:a16="http://schemas.microsoft.com/office/drawing/2014/main" id="{548F6FF0-C428-418C-A50A-719F352CA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57927"/>
              <a:ext cx="283254" cy="12928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1" name="Rectangle 607">
              <a:extLst>
                <a:ext uri="{FF2B5EF4-FFF2-40B4-BE49-F238E27FC236}">
                  <a16:creationId xmlns:a16="http://schemas.microsoft.com/office/drawing/2014/main" id="{79769353-6326-4BCB-831A-A38F92B5B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64391"/>
              <a:ext cx="283254" cy="12928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2" name="Rectangle 608">
              <a:extLst>
                <a:ext uri="{FF2B5EF4-FFF2-40B4-BE49-F238E27FC236}">
                  <a16:creationId xmlns:a16="http://schemas.microsoft.com/office/drawing/2014/main" id="{96DDCEA9-FF6E-43FA-97CF-C112A23C2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70854"/>
              <a:ext cx="283254" cy="12928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3" name="Rectangle 609">
              <a:extLst>
                <a:ext uri="{FF2B5EF4-FFF2-40B4-BE49-F238E27FC236}">
                  <a16:creationId xmlns:a16="http://schemas.microsoft.com/office/drawing/2014/main" id="{970DCAF3-E786-4764-938A-E59503706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77318"/>
              <a:ext cx="283254" cy="14221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4" name="Rectangle 610">
              <a:extLst>
                <a:ext uri="{FF2B5EF4-FFF2-40B4-BE49-F238E27FC236}">
                  <a16:creationId xmlns:a16="http://schemas.microsoft.com/office/drawing/2014/main" id="{96265283-A54A-4820-91A8-64D0637A8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83782"/>
              <a:ext cx="283254" cy="14221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5" name="Rectangle 611">
              <a:extLst>
                <a:ext uri="{FF2B5EF4-FFF2-40B4-BE49-F238E27FC236}">
                  <a16:creationId xmlns:a16="http://schemas.microsoft.com/office/drawing/2014/main" id="{966B4774-E02C-4C63-8DF9-41B9C6EA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91539"/>
              <a:ext cx="283254" cy="12928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6" name="Rectangle 612">
              <a:extLst>
                <a:ext uri="{FF2B5EF4-FFF2-40B4-BE49-F238E27FC236}">
                  <a16:creationId xmlns:a16="http://schemas.microsoft.com/office/drawing/2014/main" id="{6800885E-D00C-4408-A370-618451E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198003"/>
              <a:ext cx="283254" cy="12928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7" name="Rectangle 613">
              <a:extLst>
                <a:ext uri="{FF2B5EF4-FFF2-40B4-BE49-F238E27FC236}">
                  <a16:creationId xmlns:a16="http://schemas.microsoft.com/office/drawing/2014/main" id="{E076E498-DD50-4707-A3D1-3AE39EB4E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204467"/>
              <a:ext cx="283254" cy="12928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8" name="Rectangle 614">
              <a:extLst>
                <a:ext uri="{FF2B5EF4-FFF2-40B4-BE49-F238E27FC236}">
                  <a16:creationId xmlns:a16="http://schemas.microsoft.com/office/drawing/2014/main" id="{BB881241-14B1-4756-BC21-46428048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210931"/>
              <a:ext cx="283254" cy="12928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9" name="Rectangle 615">
              <a:extLst>
                <a:ext uri="{FF2B5EF4-FFF2-40B4-BE49-F238E27FC236}">
                  <a16:creationId xmlns:a16="http://schemas.microsoft.com/office/drawing/2014/main" id="{AD099046-41C6-4F64-A3D3-1DF8E1CF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217394"/>
              <a:ext cx="283254" cy="12928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0" name="Rectangle 616">
              <a:extLst>
                <a:ext uri="{FF2B5EF4-FFF2-40B4-BE49-F238E27FC236}">
                  <a16:creationId xmlns:a16="http://schemas.microsoft.com/office/drawing/2014/main" id="{C08EFC93-47F8-4840-AC44-F5FDBDFCE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223858"/>
              <a:ext cx="283254" cy="1422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1" name="Rectangle 617">
              <a:extLst>
                <a:ext uri="{FF2B5EF4-FFF2-40B4-BE49-F238E27FC236}">
                  <a16:creationId xmlns:a16="http://schemas.microsoft.com/office/drawing/2014/main" id="{458A34B8-6BE9-4F02-AE3A-8789D460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5230322"/>
              <a:ext cx="283254" cy="1293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2" name="Rectangle 737">
              <a:extLst>
                <a:ext uri="{FF2B5EF4-FFF2-40B4-BE49-F238E27FC236}">
                  <a16:creationId xmlns:a16="http://schemas.microsoft.com/office/drawing/2014/main" id="{48992D3A-C5BF-4428-B95D-EAF9C54D1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196" y="4231004"/>
              <a:ext cx="312847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3" name="Rectangle 738">
              <a:extLst>
                <a:ext uri="{FF2B5EF4-FFF2-40B4-BE49-F238E27FC236}">
                  <a16:creationId xmlns:a16="http://schemas.microsoft.com/office/drawing/2014/main" id="{6532E9B1-6163-46A6-BC31-43B8755EB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779" y="4117239"/>
              <a:ext cx="52141" cy="1113083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4" name="Rectangle 739">
              <a:extLst>
                <a:ext uri="{FF2B5EF4-FFF2-40B4-BE49-F238E27FC236}">
                  <a16:creationId xmlns:a16="http://schemas.microsoft.com/office/drawing/2014/main" id="{98A962DA-A4AA-4143-9486-B6B49F155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779" y="4117239"/>
              <a:ext cx="52141" cy="1113083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5" name="Rectangle 740">
              <a:extLst>
                <a:ext uri="{FF2B5EF4-FFF2-40B4-BE49-F238E27FC236}">
                  <a16:creationId xmlns:a16="http://schemas.microsoft.com/office/drawing/2014/main" id="{A89C73F6-17AE-429F-A1E7-68A908A7E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638" y="4117239"/>
              <a:ext cx="181789" cy="1113083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6" name="Rectangle 741">
              <a:extLst>
                <a:ext uri="{FF2B5EF4-FFF2-40B4-BE49-F238E27FC236}">
                  <a16:creationId xmlns:a16="http://schemas.microsoft.com/office/drawing/2014/main" id="{D49424E5-03BD-45CB-8F43-37A02C442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638" y="4117239"/>
              <a:ext cx="181789" cy="1113083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7" name="Rectangle 742">
              <a:extLst>
                <a:ext uri="{FF2B5EF4-FFF2-40B4-BE49-F238E27FC236}">
                  <a16:creationId xmlns:a16="http://schemas.microsoft.com/office/drawing/2014/main" id="{A4DEA6FE-4D2D-4C09-BB8F-C9ACB77E5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196" y="4450776"/>
              <a:ext cx="312847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8" name="Rectangle 743">
              <a:extLst>
                <a:ext uri="{FF2B5EF4-FFF2-40B4-BE49-F238E27FC236}">
                  <a16:creationId xmlns:a16="http://schemas.microsoft.com/office/drawing/2014/main" id="{02E3857C-418B-4272-B7A0-63DD4819C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6119" y="4664085"/>
              <a:ext cx="276208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9" name="Oval 744">
              <a:extLst>
                <a:ext uri="{FF2B5EF4-FFF2-40B4-BE49-F238E27FC236}">
                  <a16:creationId xmlns:a16="http://schemas.microsoft.com/office/drawing/2014/main" id="{86DE9A5A-D9E8-4D4C-A4C0-C873DE2D5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162" y="4203855"/>
              <a:ext cx="80325" cy="736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0" name="Freeform 745">
              <a:extLst>
                <a:ext uri="{FF2B5EF4-FFF2-40B4-BE49-F238E27FC236}">
                  <a16:creationId xmlns:a16="http://schemas.microsoft.com/office/drawing/2014/main" id="{22B8880D-5188-418C-8532-17CB16735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4116" y="4197392"/>
              <a:ext cx="94417" cy="93080"/>
            </a:xfrm>
            <a:custGeom>
              <a:avLst/>
              <a:gdLst>
                <a:gd name="T0" fmla="*/ 2147483647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2147483647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2147483647 w 13"/>
                <a:gd name="T15" fmla="*/ 0 h 14"/>
                <a:gd name="T16" fmla="*/ 2147483647 w 13"/>
                <a:gd name="T17" fmla="*/ 2147483647 h 14"/>
                <a:gd name="T18" fmla="*/ 2147483647 w 13"/>
                <a:gd name="T19" fmla="*/ 0 h 14"/>
                <a:gd name="T20" fmla="*/ 2147483647 w 13"/>
                <a:gd name="T21" fmla="*/ 2147483647 h 14"/>
                <a:gd name="T22" fmla="*/ 2147483647 w 13"/>
                <a:gd name="T23" fmla="*/ 0 h 14"/>
                <a:gd name="T24" fmla="*/ 2147483647 w 13"/>
                <a:gd name="T25" fmla="*/ 0 h 14"/>
                <a:gd name="T26" fmla="*/ 2147483647 w 13"/>
                <a:gd name="T27" fmla="*/ 2147483647 h 14"/>
                <a:gd name="T28" fmla="*/ 2147483647 w 13"/>
                <a:gd name="T29" fmla="*/ 0 h 14"/>
                <a:gd name="T30" fmla="*/ 2147483647 w 13"/>
                <a:gd name="T31" fmla="*/ 2147483647 h 14"/>
                <a:gd name="T32" fmla="*/ 2147483647 w 13"/>
                <a:gd name="T33" fmla="*/ 0 h 14"/>
                <a:gd name="T34" fmla="*/ 0 w 13"/>
                <a:gd name="T35" fmla="*/ 2147483647 h 14"/>
                <a:gd name="T36" fmla="*/ 2147483647 w 13"/>
                <a:gd name="T37" fmla="*/ 2147483647 h 14"/>
                <a:gd name="T38" fmla="*/ 0 w 13"/>
                <a:gd name="T39" fmla="*/ 2147483647 h 14"/>
                <a:gd name="T40" fmla="*/ 2147483647 w 13"/>
                <a:gd name="T41" fmla="*/ 2147483647 h 14"/>
                <a:gd name="T42" fmla="*/ 0 w 13"/>
                <a:gd name="T43" fmla="*/ 2147483647 h 14"/>
                <a:gd name="T44" fmla="*/ 0 w 13"/>
                <a:gd name="T45" fmla="*/ 2147483647 h 14"/>
                <a:gd name="T46" fmla="*/ 2147483647 w 13"/>
                <a:gd name="T47" fmla="*/ 2147483647 h 14"/>
                <a:gd name="T48" fmla="*/ 0 w 13"/>
                <a:gd name="T49" fmla="*/ 2147483647 h 14"/>
                <a:gd name="T50" fmla="*/ 2147483647 w 13"/>
                <a:gd name="T51" fmla="*/ 2147483647 h 14"/>
                <a:gd name="T52" fmla="*/ 0 w 13"/>
                <a:gd name="T53" fmla="*/ 2147483647 h 14"/>
                <a:gd name="T54" fmla="*/ 2147483647 w 13"/>
                <a:gd name="T55" fmla="*/ 2147483647 h 14"/>
                <a:gd name="T56" fmla="*/ 2147483647 w 13"/>
                <a:gd name="T57" fmla="*/ 2147483647 h 14"/>
                <a:gd name="T58" fmla="*/ 2147483647 w 13"/>
                <a:gd name="T59" fmla="*/ 2147483647 h 14"/>
                <a:gd name="T60" fmla="*/ 2147483647 w 13"/>
                <a:gd name="T61" fmla="*/ 2147483647 h 14"/>
                <a:gd name="T62" fmla="*/ 2147483647 w 13"/>
                <a:gd name="T63" fmla="*/ 2147483647 h 14"/>
                <a:gd name="T64" fmla="*/ 2147483647 w 13"/>
                <a:gd name="T65" fmla="*/ 2147483647 h 14"/>
                <a:gd name="T66" fmla="*/ 2147483647 w 13"/>
                <a:gd name="T67" fmla="*/ 2147483647 h 14"/>
                <a:gd name="T68" fmla="*/ 2147483647 w 13"/>
                <a:gd name="T69" fmla="*/ 2147483647 h 14"/>
                <a:gd name="T70" fmla="*/ 2147483647 w 13"/>
                <a:gd name="T71" fmla="*/ 2147483647 h 14"/>
                <a:gd name="T72" fmla="*/ 2147483647 w 13"/>
                <a:gd name="T73" fmla="*/ 2147483647 h 14"/>
                <a:gd name="T74" fmla="*/ 2147483647 w 13"/>
                <a:gd name="T75" fmla="*/ 2147483647 h 14"/>
                <a:gd name="T76" fmla="*/ 2147483647 w 13"/>
                <a:gd name="T77" fmla="*/ 2147483647 h 14"/>
                <a:gd name="T78" fmla="*/ 2147483647 w 13"/>
                <a:gd name="T79" fmla="*/ 2147483647 h 14"/>
                <a:gd name="T80" fmla="*/ 2147483647 w 13"/>
                <a:gd name="T81" fmla="*/ 2147483647 h 14"/>
                <a:gd name="T82" fmla="*/ 2147483647 w 13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3"/>
                <a:gd name="T127" fmla="*/ 0 h 14"/>
                <a:gd name="T128" fmla="*/ 13 w 13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4"/>
                    <a:pt x="11" y="5"/>
                    <a:pt x="11" y="7"/>
                  </a:cubicBezTo>
                  <a:lnTo>
                    <a:pt x="13" y="7"/>
                  </a:lnTo>
                  <a:close/>
                  <a:moveTo>
                    <a:pt x="11" y="2"/>
                  </a:moveTo>
                  <a:lnTo>
                    <a:pt x="11" y="2"/>
                  </a:lnTo>
                  <a:lnTo>
                    <a:pt x="10" y="3"/>
                  </a:lnTo>
                  <a:lnTo>
                    <a:pt x="11" y="2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5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8"/>
                    <a:pt x="0" y="10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1"/>
                  </a:cubicBezTo>
                  <a:lnTo>
                    <a:pt x="9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1"/>
                  </a:moveTo>
                  <a:cubicBezTo>
                    <a:pt x="13" y="10"/>
                    <a:pt x="13" y="8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1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1" name="Oval 753">
              <a:extLst>
                <a:ext uri="{FF2B5EF4-FFF2-40B4-BE49-F238E27FC236}">
                  <a16:creationId xmlns:a16="http://schemas.microsoft.com/office/drawing/2014/main" id="{39423098-FAB5-47A1-8526-898C078BC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162" y="4431385"/>
              <a:ext cx="80325" cy="659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2" name="Freeform 754">
              <a:extLst>
                <a:ext uri="{FF2B5EF4-FFF2-40B4-BE49-F238E27FC236}">
                  <a16:creationId xmlns:a16="http://schemas.microsoft.com/office/drawing/2014/main" id="{D84ECB4B-6BAC-407E-85B8-848A9659AC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4116" y="4417164"/>
              <a:ext cx="94417" cy="94373"/>
            </a:xfrm>
            <a:custGeom>
              <a:avLst/>
              <a:gdLst>
                <a:gd name="T0" fmla="*/ 2147483647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2147483647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2147483647 w 13"/>
                <a:gd name="T15" fmla="*/ 0 h 14"/>
                <a:gd name="T16" fmla="*/ 2147483647 w 13"/>
                <a:gd name="T17" fmla="*/ 2147483647 h 14"/>
                <a:gd name="T18" fmla="*/ 2147483647 w 13"/>
                <a:gd name="T19" fmla="*/ 0 h 14"/>
                <a:gd name="T20" fmla="*/ 2147483647 w 13"/>
                <a:gd name="T21" fmla="*/ 2147483647 h 14"/>
                <a:gd name="T22" fmla="*/ 2147483647 w 13"/>
                <a:gd name="T23" fmla="*/ 0 h 14"/>
                <a:gd name="T24" fmla="*/ 2147483647 w 13"/>
                <a:gd name="T25" fmla="*/ 0 h 14"/>
                <a:gd name="T26" fmla="*/ 2147483647 w 13"/>
                <a:gd name="T27" fmla="*/ 2147483647 h 14"/>
                <a:gd name="T28" fmla="*/ 2147483647 w 13"/>
                <a:gd name="T29" fmla="*/ 0 h 14"/>
                <a:gd name="T30" fmla="*/ 2147483647 w 13"/>
                <a:gd name="T31" fmla="*/ 2147483647 h 14"/>
                <a:gd name="T32" fmla="*/ 2147483647 w 13"/>
                <a:gd name="T33" fmla="*/ 0 h 14"/>
                <a:gd name="T34" fmla="*/ 0 w 13"/>
                <a:gd name="T35" fmla="*/ 2147483647 h 14"/>
                <a:gd name="T36" fmla="*/ 2147483647 w 13"/>
                <a:gd name="T37" fmla="*/ 2147483647 h 14"/>
                <a:gd name="T38" fmla="*/ 0 w 13"/>
                <a:gd name="T39" fmla="*/ 2147483647 h 14"/>
                <a:gd name="T40" fmla="*/ 2147483647 w 13"/>
                <a:gd name="T41" fmla="*/ 2147483647 h 14"/>
                <a:gd name="T42" fmla="*/ 0 w 13"/>
                <a:gd name="T43" fmla="*/ 2147483647 h 14"/>
                <a:gd name="T44" fmla="*/ 0 w 13"/>
                <a:gd name="T45" fmla="*/ 2147483647 h 14"/>
                <a:gd name="T46" fmla="*/ 2147483647 w 13"/>
                <a:gd name="T47" fmla="*/ 2147483647 h 14"/>
                <a:gd name="T48" fmla="*/ 0 w 13"/>
                <a:gd name="T49" fmla="*/ 2147483647 h 14"/>
                <a:gd name="T50" fmla="*/ 2147483647 w 13"/>
                <a:gd name="T51" fmla="*/ 2147483647 h 14"/>
                <a:gd name="T52" fmla="*/ 0 w 13"/>
                <a:gd name="T53" fmla="*/ 2147483647 h 14"/>
                <a:gd name="T54" fmla="*/ 2147483647 w 13"/>
                <a:gd name="T55" fmla="*/ 2147483647 h 14"/>
                <a:gd name="T56" fmla="*/ 2147483647 w 13"/>
                <a:gd name="T57" fmla="*/ 2147483647 h 14"/>
                <a:gd name="T58" fmla="*/ 2147483647 w 13"/>
                <a:gd name="T59" fmla="*/ 2147483647 h 14"/>
                <a:gd name="T60" fmla="*/ 2147483647 w 13"/>
                <a:gd name="T61" fmla="*/ 2147483647 h 14"/>
                <a:gd name="T62" fmla="*/ 2147483647 w 13"/>
                <a:gd name="T63" fmla="*/ 2147483647 h 14"/>
                <a:gd name="T64" fmla="*/ 2147483647 w 13"/>
                <a:gd name="T65" fmla="*/ 2147483647 h 14"/>
                <a:gd name="T66" fmla="*/ 2147483647 w 13"/>
                <a:gd name="T67" fmla="*/ 2147483647 h 14"/>
                <a:gd name="T68" fmla="*/ 2147483647 w 13"/>
                <a:gd name="T69" fmla="*/ 2147483647 h 14"/>
                <a:gd name="T70" fmla="*/ 2147483647 w 13"/>
                <a:gd name="T71" fmla="*/ 2147483647 h 14"/>
                <a:gd name="T72" fmla="*/ 2147483647 w 13"/>
                <a:gd name="T73" fmla="*/ 2147483647 h 14"/>
                <a:gd name="T74" fmla="*/ 2147483647 w 13"/>
                <a:gd name="T75" fmla="*/ 2147483647 h 14"/>
                <a:gd name="T76" fmla="*/ 2147483647 w 13"/>
                <a:gd name="T77" fmla="*/ 2147483647 h 14"/>
                <a:gd name="T78" fmla="*/ 2147483647 w 13"/>
                <a:gd name="T79" fmla="*/ 2147483647 h 14"/>
                <a:gd name="T80" fmla="*/ 2147483647 w 13"/>
                <a:gd name="T81" fmla="*/ 2147483647 h 14"/>
                <a:gd name="T82" fmla="*/ 2147483647 w 13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3"/>
                <a:gd name="T127" fmla="*/ 0 h 14"/>
                <a:gd name="T128" fmla="*/ 13 w 13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5"/>
                    <a:pt x="11" y="6"/>
                    <a:pt x="11" y="7"/>
                  </a:cubicBezTo>
                  <a:lnTo>
                    <a:pt x="13" y="7"/>
                  </a:lnTo>
                  <a:close/>
                  <a:moveTo>
                    <a:pt x="11" y="2"/>
                  </a:moveTo>
                  <a:lnTo>
                    <a:pt x="11" y="2"/>
                  </a:lnTo>
                  <a:lnTo>
                    <a:pt x="10" y="3"/>
                  </a:lnTo>
                  <a:lnTo>
                    <a:pt x="11" y="2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0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2"/>
                  </a:cubicBezTo>
                  <a:lnTo>
                    <a:pt x="9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2"/>
                  </a:moveTo>
                  <a:cubicBezTo>
                    <a:pt x="13" y="11"/>
                    <a:pt x="13" y="9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2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173" name="Group 17">
            <a:extLst>
              <a:ext uri="{FF2B5EF4-FFF2-40B4-BE49-F238E27FC236}">
                <a16:creationId xmlns:a16="http://schemas.microsoft.com/office/drawing/2014/main" id="{FD375231-FF79-4F1D-82B3-ADCFFD0FD549}"/>
              </a:ext>
            </a:extLst>
          </p:cNvPr>
          <p:cNvGrpSpPr>
            <a:grpSpLocks/>
          </p:cNvGrpSpPr>
          <p:nvPr/>
        </p:nvGrpSpPr>
        <p:grpSpPr bwMode="auto">
          <a:xfrm>
            <a:off x="5199063" y="3419475"/>
            <a:ext cx="0" cy="2530475"/>
            <a:chOff x="5199012" y="3419083"/>
            <a:chExt cx="54" cy="2531317"/>
          </a:xfrm>
        </p:grpSpPr>
        <p:sp>
          <p:nvSpPr>
            <p:cNvPr id="174" name="Line 825">
              <a:extLst>
                <a:ext uri="{FF2B5EF4-FFF2-40B4-BE49-F238E27FC236}">
                  <a16:creationId xmlns:a16="http://schemas.microsoft.com/office/drawing/2014/main" id="{4781337F-38E9-4EE1-A429-AF0D0CD46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66" y="3419083"/>
              <a:ext cx="0" cy="793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5" name="Line 826">
              <a:extLst>
                <a:ext uri="{FF2B5EF4-FFF2-40B4-BE49-F238E27FC236}">
                  <a16:creationId xmlns:a16="http://schemas.microsoft.com/office/drawing/2014/main" id="{58E45497-A33F-447B-853E-3A0ABA755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51092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6" name="Line 827">
              <a:extLst>
                <a:ext uri="{FF2B5EF4-FFF2-40B4-BE49-F238E27FC236}">
                  <a16:creationId xmlns:a16="http://schemas.microsoft.com/office/drawing/2014/main" id="{157370BE-D16D-41FE-A0BA-29EE1D3D2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551002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7" name="Line 828">
              <a:extLst>
                <a:ext uri="{FF2B5EF4-FFF2-40B4-BE49-F238E27FC236}">
                  <a16:creationId xmlns:a16="http://schemas.microsoft.com/office/drawing/2014/main" id="{30986CEE-235A-443D-927B-D1BDB0546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591078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8" name="Line 829">
              <a:extLst>
                <a:ext uri="{FF2B5EF4-FFF2-40B4-BE49-F238E27FC236}">
                  <a16:creationId xmlns:a16="http://schemas.microsoft.com/office/drawing/2014/main" id="{25E443AB-2407-492D-AEC4-857BC122E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631154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79" name="Line 830">
              <a:extLst>
                <a:ext uri="{FF2B5EF4-FFF2-40B4-BE49-F238E27FC236}">
                  <a16:creationId xmlns:a16="http://schemas.microsoft.com/office/drawing/2014/main" id="{9FA6DF34-83D8-4730-BCAE-84F7E2AC8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677694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0" name="Line 831">
              <a:extLst>
                <a:ext uri="{FF2B5EF4-FFF2-40B4-BE49-F238E27FC236}">
                  <a16:creationId xmlns:a16="http://schemas.microsoft.com/office/drawing/2014/main" id="{5B84C45D-7DB2-44DC-8DA3-89C251922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717771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1" name="Line 832">
              <a:extLst>
                <a:ext uri="{FF2B5EF4-FFF2-40B4-BE49-F238E27FC236}">
                  <a16:creationId xmlns:a16="http://schemas.microsoft.com/office/drawing/2014/main" id="{050D2A1C-56B0-4784-9809-74F88E22E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757847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2" name="Line 833">
              <a:extLst>
                <a:ext uri="{FF2B5EF4-FFF2-40B4-BE49-F238E27FC236}">
                  <a16:creationId xmlns:a16="http://schemas.microsoft.com/office/drawing/2014/main" id="{E9B39844-CE70-4264-B050-73BEBC1F0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797923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3" name="Line 834">
              <a:extLst>
                <a:ext uri="{FF2B5EF4-FFF2-40B4-BE49-F238E27FC236}">
                  <a16:creationId xmlns:a16="http://schemas.microsoft.com/office/drawing/2014/main" id="{9E8FDE32-741F-4E98-A378-9A0E20BF4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837999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4" name="Line 835">
              <a:extLst>
                <a:ext uri="{FF2B5EF4-FFF2-40B4-BE49-F238E27FC236}">
                  <a16:creationId xmlns:a16="http://schemas.microsoft.com/office/drawing/2014/main" id="{AE8A4DED-0ABB-4BBB-A33A-14A8AC6116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878075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5" name="Line 836">
              <a:extLst>
                <a:ext uri="{FF2B5EF4-FFF2-40B4-BE49-F238E27FC236}">
                  <a16:creationId xmlns:a16="http://schemas.microsoft.com/office/drawing/2014/main" id="{B0DAC04E-BED4-407E-8D29-867F28211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924615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6" name="Line 837">
              <a:extLst>
                <a:ext uri="{FF2B5EF4-FFF2-40B4-BE49-F238E27FC236}">
                  <a16:creationId xmlns:a16="http://schemas.microsoft.com/office/drawing/2014/main" id="{0BE69F00-65C8-4E29-8C71-31C085EC4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3964691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7" name="Line 838">
              <a:extLst>
                <a:ext uri="{FF2B5EF4-FFF2-40B4-BE49-F238E27FC236}">
                  <a16:creationId xmlns:a16="http://schemas.microsoft.com/office/drawing/2014/main" id="{A959A788-B2EC-49FE-BD94-09B18FD26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004768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8" name="Line 839">
              <a:extLst>
                <a:ext uri="{FF2B5EF4-FFF2-40B4-BE49-F238E27FC236}">
                  <a16:creationId xmlns:a16="http://schemas.microsoft.com/office/drawing/2014/main" id="{69C1AB0A-100D-4CF0-BE0C-5FD72E636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044844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9" name="Line 840">
              <a:extLst>
                <a:ext uri="{FF2B5EF4-FFF2-40B4-BE49-F238E27FC236}">
                  <a16:creationId xmlns:a16="http://schemas.microsoft.com/office/drawing/2014/main" id="{BDF91158-05D6-429B-A86D-14FC6E24D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084920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0" name="Line 841">
              <a:extLst>
                <a:ext uri="{FF2B5EF4-FFF2-40B4-BE49-F238E27FC236}">
                  <a16:creationId xmlns:a16="http://schemas.microsoft.com/office/drawing/2014/main" id="{32842BBD-6C89-401C-9E9F-8F1CDF4AD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124996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1" name="Line 842">
              <a:extLst>
                <a:ext uri="{FF2B5EF4-FFF2-40B4-BE49-F238E27FC236}">
                  <a16:creationId xmlns:a16="http://schemas.microsoft.com/office/drawing/2014/main" id="{636CF472-8563-4A13-A899-46A3C2133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17153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2" name="Line 843">
              <a:extLst>
                <a:ext uri="{FF2B5EF4-FFF2-40B4-BE49-F238E27FC236}">
                  <a16:creationId xmlns:a16="http://schemas.microsoft.com/office/drawing/2014/main" id="{B95B50D6-7502-41FE-9B6D-CAC7EDD84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211612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3" name="Line 844">
              <a:extLst>
                <a:ext uri="{FF2B5EF4-FFF2-40B4-BE49-F238E27FC236}">
                  <a16:creationId xmlns:a16="http://schemas.microsoft.com/office/drawing/2014/main" id="{4046EEAE-E854-47A6-97F2-49E973B41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250395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4" name="Line 845">
              <a:extLst>
                <a:ext uri="{FF2B5EF4-FFF2-40B4-BE49-F238E27FC236}">
                  <a16:creationId xmlns:a16="http://schemas.microsoft.com/office/drawing/2014/main" id="{AF1AD231-B8FD-4F48-9691-526E6FDEA8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290472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5" name="Line 846">
              <a:extLst>
                <a:ext uri="{FF2B5EF4-FFF2-40B4-BE49-F238E27FC236}">
                  <a16:creationId xmlns:a16="http://schemas.microsoft.com/office/drawing/2014/main" id="{910C86BC-AC86-4D7C-AF34-AD65DDDF6F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330548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6" name="Line 847">
              <a:extLst>
                <a:ext uri="{FF2B5EF4-FFF2-40B4-BE49-F238E27FC236}">
                  <a16:creationId xmlns:a16="http://schemas.microsoft.com/office/drawing/2014/main" id="{074B40C2-0F0D-45D4-ABA1-AD2A0F6EA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377088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7" name="Line 848">
              <a:extLst>
                <a:ext uri="{FF2B5EF4-FFF2-40B4-BE49-F238E27FC236}">
                  <a16:creationId xmlns:a16="http://schemas.microsoft.com/office/drawing/2014/main" id="{FD9656F4-E54D-474B-B760-5E6D6B5DB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417164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8" name="Line 849">
              <a:extLst>
                <a:ext uri="{FF2B5EF4-FFF2-40B4-BE49-F238E27FC236}">
                  <a16:creationId xmlns:a16="http://schemas.microsoft.com/office/drawing/2014/main" id="{1390EEB9-FE97-4824-862B-073E5CE6A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457240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9" name="Line 850">
              <a:extLst>
                <a:ext uri="{FF2B5EF4-FFF2-40B4-BE49-F238E27FC236}">
                  <a16:creationId xmlns:a16="http://schemas.microsoft.com/office/drawing/2014/main" id="{CB03985E-EF88-4583-9366-61985A12E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497316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0" name="Line 851">
              <a:extLst>
                <a:ext uri="{FF2B5EF4-FFF2-40B4-BE49-F238E27FC236}">
                  <a16:creationId xmlns:a16="http://schemas.microsoft.com/office/drawing/2014/main" id="{221C77F3-C699-4721-9FF2-A11660A3A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537392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1" name="Line 852">
              <a:extLst>
                <a:ext uri="{FF2B5EF4-FFF2-40B4-BE49-F238E27FC236}">
                  <a16:creationId xmlns:a16="http://schemas.microsoft.com/office/drawing/2014/main" id="{9FDF8AC7-FEAC-4915-902C-5A717B99DB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577469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2" name="Line 853">
              <a:extLst>
                <a:ext uri="{FF2B5EF4-FFF2-40B4-BE49-F238E27FC236}">
                  <a16:creationId xmlns:a16="http://schemas.microsoft.com/office/drawing/2014/main" id="{27C3D381-6061-4341-9BB5-AC2E17F82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624009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3" name="Line 854">
              <a:extLst>
                <a:ext uri="{FF2B5EF4-FFF2-40B4-BE49-F238E27FC236}">
                  <a16:creationId xmlns:a16="http://schemas.microsoft.com/office/drawing/2014/main" id="{A981019E-BFF2-4CBF-B4ED-9E85C7C98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664085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4" name="Line 855">
              <a:extLst>
                <a:ext uri="{FF2B5EF4-FFF2-40B4-BE49-F238E27FC236}">
                  <a16:creationId xmlns:a16="http://schemas.microsoft.com/office/drawing/2014/main" id="{5A800A9B-19B7-4D42-92E1-4342269D4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704161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5" name="Line 856">
              <a:extLst>
                <a:ext uri="{FF2B5EF4-FFF2-40B4-BE49-F238E27FC236}">
                  <a16:creationId xmlns:a16="http://schemas.microsoft.com/office/drawing/2014/main" id="{9B7D2E62-5155-4791-A9EC-655B14D9F5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744237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6" name="Line 857">
              <a:extLst>
                <a:ext uri="{FF2B5EF4-FFF2-40B4-BE49-F238E27FC236}">
                  <a16:creationId xmlns:a16="http://schemas.microsoft.com/office/drawing/2014/main" id="{44253644-7D47-4788-AFCB-8E500E2F5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784313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7" name="Line 858">
              <a:extLst>
                <a:ext uri="{FF2B5EF4-FFF2-40B4-BE49-F238E27FC236}">
                  <a16:creationId xmlns:a16="http://schemas.microsoft.com/office/drawing/2014/main" id="{783DE0BC-C852-4B9B-8B21-E5AC6EF43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824389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8" name="Line 859">
              <a:extLst>
                <a:ext uri="{FF2B5EF4-FFF2-40B4-BE49-F238E27FC236}">
                  <a16:creationId xmlns:a16="http://schemas.microsoft.com/office/drawing/2014/main" id="{BE5C0A75-1704-4416-9C5B-AED6544D6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870929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9" name="Line 860">
              <a:extLst>
                <a:ext uri="{FF2B5EF4-FFF2-40B4-BE49-F238E27FC236}">
                  <a16:creationId xmlns:a16="http://schemas.microsoft.com/office/drawing/2014/main" id="{48FF230E-A243-48FB-B655-5552352776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911005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0" name="Line 861">
              <a:extLst>
                <a:ext uri="{FF2B5EF4-FFF2-40B4-BE49-F238E27FC236}">
                  <a16:creationId xmlns:a16="http://schemas.microsoft.com/office/drawing/2014/main" id="{11BDCEDC-BB65-4122-80D9-455908D3E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951082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1" name="Line 862">
              <a:extLst>
                <a:ext uri="{FF2B5EF4-FFF2-40B4-BE49-F238E27FC236}">
                  <a16:creationId xmlns:a16="http://schemas.microsoft.com/office/drawing/2014/main" id="{2BCBC13B-8484-4342-B769-0CF236DA4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4991158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2" name="Line 863">
              <a:extLst>
                <a:ext uri="{FF2B5EF4-FFF2-40B4-BE49-F238E27FC236}">
                  <a16:creationId xmlns:a16="http://schemas.microsoft.com/office/drawing/2014/main" id="{37F49EA3-E9E8-422D-A2F5-5025FEA9C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031234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3" name="Line 864">
              <a:extLst>
                <a:ext uri="{FF2B5EF4-FFF2-40B4-BE49-F238E27FC236}">
                  <a16:creationId xmlns:a16="http://schemas.microsoft.com/office/drawing/2014/main" id="{F3FB18F6-BC2F-4A38-B12F-B8693081BE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071310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4" name="Line 865">
              <a:extLst>
                <a:ext uri="{FF2B5EF4-FFF2-40B4-BE49-F238E27FC236}">
                  <a16:creationId xmlns:a16="http://schemas.microsoft.com/office/drawing/2014/main" id="{2219F2C8-AB99-4B41-9BD5-AD037588A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117850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5" name="Line 866">
              <a:extLst>
                <a:ext uri="{FF2B5EF4-FFF2-40B4-BE49-F238E27FC236}">
                  <a16:creationId xmlns:a16="http://schemas.microsoft.com/office/drawing/2014/main" id="{EC4852E8-CC25-4A93-9A39-91236B92B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15792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6" name="Line 867">
              <a:extLst>
                <a:ext uri="{FF2B5EF4-FFF2-40B4-BE49-F238E27FC236}">
                  <a16:creationId xmlns:a16="http://schemas.microsoft.com/office/drawing/2014/main" id="{0BFB186B-845B-4A40-96DB-0F36CD9D5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198002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7" name="Line 868">
              <a:extLst>
                <a:ext uri="{FF2B5EF4-FFF2-40B4-BE49-F238E27FC236}">
                  <a16:creationId xmlns:a16="http://schemas.microsoft.com/office/drawing/2014/main" id="{F2FB3B67-65B1-4CFC-8C78-820321A54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238079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8" name="Line 869">
              <a:extLst>
                <a:ext uri="{FF2B5EF4-FFF2-40B4-BE49-F238E27FC236}">
                  <a16:creationId xmlns:a16="http://schemas.microsoft.com/office/drawing/2014/main" id="{76E91EA1-F00E-45C4-96A0-EBCCAF133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278155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19" name="Line 870">
              <a:extLst>
                <a:ext uri="{FF2B5EF4-FFF2-40B4-BE49-F238E27FC236}">
                  <a16:creationId xmlns:a16="http://schemas.microsoft.com/office/drawing/2014/main" id="{B8A11505-2793-46B9-B4C3-192B7752D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318231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0" name="Line 871">
              <a:extLst>
                <a:ext uri="{FF2B5EF4-FFF2-40B4-BE49-F238E27FC236}">
                  <a16:creationId xmlns:a16="http://schemas.microsoft.com/office/drawing/2014/main" id="{FEB7D758-EAD1-4482-898F-6BE0C331F8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364771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" name="Line 872">
              <a:extLst>
                <a:ext uri="{FF2B5EF4-FFF2-40B4-BE49-F238E27FC236}">
                  <a16:creationId xmlns:a16="http://schemas.microsoft.com/office/drawing/2014/main" id="{43F3AC39-F548-4685-BA20-DD25503FB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404847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2" name="Line 873">
              <a:extLst>
                <a:ext uri="{FF2B5EF4-FFF2-40B4-BE49-F238E27FC236}">
                  <a16:creationId xmlns:a16="http://schemas.microsoft.com/office/drawing/2014/main" id="{645B297F-F8E6-47DF-A930-F724D486B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443630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3" name="Line 874">
              <a:extLst>
                <a:ext uri="{FF2B5EF4-FFF2-40B4-BE49-F238E27FC236}">
                  <a16:creationId xmlns:a16="http://schemas.microsoft.com/office/drawing/2014/main" id="{F8C0A456-1F57-483D-8BEF-EA84DEFAE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483706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4" name="Line 875">
              <a:extLst>
                <a:ext uri="{FF2B5EF4-FFF2-40B4-BE49-F238E27FC236}">
                  <a16:creationId xmlns:a16="http://schemas.microsoft.com/office/drawing/2014/main" id="{0AB34A77-042F-4370-86E5-D409DFE36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523783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5" name="Line 876">
              <a:extLst>
                <a:ext uri="{FF2B5EF4-FFF2-40B4-BE49-F238E27FC236}">
                  <a16:creationId xmlns:a16="http://schemas.microsoft.com/office/drawing/2014/main" id="{478A0E1E-198F-484A-9788-109810010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570323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6" name="Line 877">
              <a:extLst>
                <a:ext uri="{FF2B5EF4-FFF2-40B4-BE49-F238E27FC236}">
                  <a16:creationId xmlns:a16="http://schemas.microsoft.com/office/drawing/2014/main" id="{500296D1-244B-4DBB-9943-C679859E3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610399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7" name="Line 878">
              <a:extLst>
                <a:ext uri="{FF2B5EF4-FFF2-40B4-BE49-F238E27FC236}">
                  <a16:creationId xmlns:a16="http://schemas.microsoft.com/office/drawing/2014/main" id="{E7539455-125F-4ED7-B806-B0EE70F6D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650475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8" name="Line 880">
              <a:extLst>
                <a:ext uri="{FF2B5EF4-FFF2-40B4-BE49-F238E27FC236}">
                  <a16:creationId xmlns:a16="http://schemas.microsoft.com/office/drawing/2014/main" id="{6EB73362-D58F-4C98-A7AE-6384607E0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690551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9" name="Line 881">
              <a:extLst>
                <a:ext uri="{FF2B5EF4-FFF2-40B4-BE49-F238E27FC236}">
                  <a16:creationId xmlns:a16="http://schemas.microsoft.com/office/drawing/2014/main" id="{4DCBFD5B-B55A-493E-9C3F-78A01928F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730627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30" name="Line 882">
              <a:extLst>
                <a:ext uri="{FF2B5EF4-FFF2-40B4-BE49-F238E27FC236}">
                  <a16:creationId xmlns:a16="http://schemas.microsoft.com/office/drawing/2014/main" id="{6DA9AF1D-DE62-425B-94DA-3F7E82FAD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770703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31" name="Line 883">
              <a:extLst>
                <a:ext uri="{FF2B5EF4-FFF2-40B4-BE49-F238E27FC236}">
                  <a16:creationId xmlns:a16="http://schemas.microsoft.com/office/drawing/2014/main" id="{7FF52F25-77C2-4D54-9599-5401D46C9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817243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32" name="Line 884">
              <a:extLst>
                <a:ext uri="{FF2B5EF4-FFF2-40B4-BE49-F238E27FC236}">
                  <a16:creationId xmlns:a16="http://schemas.microsoft.com/office/drawing/2014/main" id="{C6F3C376-0B8C-41E5-8FA9-EF8CEAF8A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857320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33" name="Line 885">
              <a:extLst>
                <a:ext uri="{FF2B5EF4-FFF2-40B4-BE49-F238E27FC236}">
                  <a16:creationId xmlns:a16="http://schemas.microsoft.com/office/drawing/2014/main" id="{3DB42E73-8B06-48FC-9570-E605E9B6A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89739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34" name="Line 886">
              <a:extLst>
                <a:ext uri="{FF2B5EF4-FFF2-40B4-BE49-F238E27FC236}">
                  <a16:creationId xmlns:a16="http://schemas.microsoft.com/office/drawing/2014/main" id="{471E1072-E0F7-4DA3-BD63-21A72E471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9012" y="5937472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235" name="Freeform 894">
            <a:extLst>
              <a:ext uri="{FF2B5EF4-FFF2-40B4-BE49-F238E27FC236}">
                <a16:creationId xmlns:a16="http://schemas.microsoft.com/office/drawing/2014/main" id="{71ED5D5F-A2B4-4D0B-9E6F-0FA6E9EEC893}"/>
              </a:ext>
            </a:extLst>
          </p:cNvPr>
          <p:cNvSpPr>
            <a:spLocks/>
          </p:cNvSpPr>
          <p:nvPr/>
        </p:nvSpPr>
        <p:spPr bwMode="auto">
          <a:xfrm>
            <a:off x="3189288" y="3584575"/>
            <a:ext cx="436562" cy="433388"/>
          </a:xfrm>
          <a:custGeom>
            <a:avLst/>
            <a:gdLst>
              <a:gd name="T0" fmla="*/ 2147483647 w 60"/>
              <a:gd name="T1" fmla="*/ 2147483647 h 65"/>
              <a:gd name="T2" fmla="*/ 2147483647 w 60"/>
              <a:gd name="T3" fmla="*/ 0 h 65"/>
              <a:gd name="T4" fmla="*/ 2147483647 w 60"/>
              <a:gd name="T5" fmla="*/ 2147483647 h 65"/>
              <a:gd name="T6" fmla="*/ 2147483647 w 60"/>
              <a:gd name="T7" fmla="*/ 2147483647 h 65"/>
              <a:gd name="T8" fmla="*/ 2147483647 w 60"/>
              <a:gd name="T9" fmla="*/ 2147483647 h 65"/>
              <a:gd name="T10" fmla="*/ 2147483647 w 60"/>
              <a:gd name="T11" fmla="*/ 2147483647 h 65"/>
              <a:gd name="T12" fmla="*/ 2147483647 w 60"/>
              <a:gd name="T13" fmla="*/ 2147483647 h 65"/>
              <a:gd name="T14" fmla="*/ 2147483647 w 60"/>
              <a:gd name="T15" fmla="*/ 2147483647 h 65"/>
              <a:gd name="T16" fmla="*/ 2147483647 w 60"/>
              <a:gd name="T17" fmla="*/ 2147483647 h 65"/>
              <a:gd name="T18" fmla="*/ 2147483647 w 60"/>
              <a:gd name="T19" fmla="*/ 2147483647 h 65"/>
              <a:gd name="T20" fmla="*/ 2147483647 w 60"/>
              <a:gd name="T21" fmla="*/ 2147483647 h 65"/>
              <a:gd name="T22" fmla="*/ 2147483647 w 60"/>
              <a:gd name="T23" fmla="*/ 2147483647 h 65"/>
              <a:gd name="T24" fmla="*/ 2147483647 w 60"/>
              <a:gd name="T25" fmla="*/ 2147483647 h 65"/>
              <a:gd name="T26" fmla="*/ 2147483647 w 60"/>
              <a:gd name="T27" fmla="*/ 2147483647 h 65"/>
              <a:gd name="T28" fmla="*/ 2147483647 w 60"/>
              <a:gd name="T29" fmla="*/ 2147483647 h 65"/>
              <a:gd name="T30" fmla="*/ 2147483647 w 60"/>
              <a:gd name="T31" fmla="*/ 2147483647 h 65"/>
              <a:gd name="T32" fmla="*/ 2147483647 w 60"/>
              <a:gd name="T33" fmla="*/ 2147483647 h 65"/>
              <a:gd name="T34" fmla="*/ 0 w 60"/>
              <a:gd name="T35" fmla="*/ 2147483647 h 65"/>
              <a:gd name="T36" fmla="*/ 0 w 60"/>
              <a:gd name="T37" fmla="*/ 2147483647 h 65"/>
              <a:gd name="T38" fmla="*/ 0 w 60"/>
              <a:gd name="T39" fmla="*/ 2147483647 h 65"/>
              <a:gd name="T40" fmla="*/ 0 w 60"/>
              <a:gd name="T41" fmla="*/ 2147483647 h 65"/>
              <a:gd name="T42" fmla="*/ 2147483647 w 60"/>
              <a:gd name="T43" fmla="*/ 2147483647 h 65"/>
              <a:gd name="T44" fmla="*/ 2147483647 w 60"/>
              <a:gd name="T45" fmla="*/ 2147483647 h 65"/>
              <a:gd name="T46" fmla="*/ 2147483647 w 60"/>
              <a:gd name="T47" fmla="*/ 2147483647 h 65"/>
              <a:gd name="T48" fmla="*/ 2147483647 w 60"/>
              <a:gd name="T49" fmla="*/ 2147483647 h 65"/>
              <a:gd name="T50" fmla="*/ 2147483647 w 60"/>
              <a:gd name="T51" fmla="*/ 2147483647 h 65"/>
              <a:gd name="T52" fmla="*/ 2147483647 w 60"/>
              <a:gd name="T53" fmla="*/ 2147483647 h 65"/>
              <a:gd name="T54" fmla="*/ 2147483647 w 60"/>
              <a:gd name="T55" fmla="*/ 2147483647 h 65"/>
              <a:gd name="T56" fmla="*/ 2147483647 w 60"/>
              <a:gd name="T57" fmla="*/ 2147483647 h 65"/>
              <a:gd name="T58" fmla="*/ 2147483647 w 60"/>
              <a:gd name="T59" fmla="*/ 2147483647 h 65"/>
              <a:gd name="T60" fmla="*/ 2147483647 w 60"/>
              <a:gd name="T61" fmla="*/ 2147483647 h 65"/>
              <a:gd name="T62" fmla="*/ 2147483647 w 60"/>
              <a:gd name="T63" fmla="*/ 2147483647 h 65"/>
              <a:gd name="T64" fmla="*/ 2147483647 w 60"/>
              <a:gd name="T65" fmla="*/ 2147483647 h 65"/>
              <a:gd name="T66" fmla="*/ 2147483647 w 60"/>
              <a:gd name="T67" fmla="*/ 2147483647 h 65"/>
              <a:gd name="T68" fmla="*/ 2147483647 w 60"/>
              <a:gd name="T69" fmla="*/ 2147483647 h 65"/>
              <a:gd name="T70" fmla="*/ 2147483647 w 60"/>
              <a:gd name="T71" fmla="*/ 2147483647 h 65"/>
              <a:gd name="T72" fmla="*/ 2147483647 w 60"/>
              <a:gd name="T73" fmla="*/ 2147483647 h 6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0"/>
              <a:gd name="T112" fmla="*/ 0 h 65"/>
              <a:gd name="T113" fmla="*/ 60 w 60"/>
              <a:gd name="T114" fmla="*/ 65 h 6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0" h="65">
                <a:moveTo>
                  <a:pt x="60" y="21"/>
                </a:moveTo>
                <a:lnTo>
                  <a:pt x="39" y="0"/>
                </a:lnTo>
                <a:lnTo>
                  <a:pt x="39" y="12"/>
                </a:lnTo>
                <a:lnTo>
                  <a:pt x="32" y="12"/>
                </a:lnTo>
                <a:lnTo>
                  <a:pt x="29" y="12"/>
                </a:lnTo>
                <a:lnTo>
                  <a:pt x="26" y="12"/>
                </a:lnTo>
                <a:lnTo>
                  <a:pt x="22" y="13"/>
                </a:lnTo>
                <a:lnTo>
                  <a:pt x="20" y="14"/>
                </a:lnTo>
                <a:lnTo>
                  <a:pt x="17" y="15"/>
                </a:lnTo>
                <a:lnTo>
                  <a:pt x="14" y="16"/>
                </a:lnTo>
                <a:lnTo>
                  <a:pt x="12" y="18"/>
                </a:lnTo>
                <a:lnTo>
                  <a:pt x="9" y="20"/>
                </a:lnTo>
                <a:lnTo>
                  <a:pt x="7" y="21"/>
                </a:lnTo>
                <a:lnTo>
                  <a:pt x="5" y="24"/>
                </a:lnTo>
                <a:lnTo>
                  <a:pt x="4" y="26"/>
                </a:lnTo>
                <a:lnTo>
                  <a:pt x="2" y="28"/>
                </a:lnTo>
                <a:lnTo>
                  <a:pt x="1" y="30"/>
                </a:lnTo>
                <a:lnTo>
                  <a:pt x="0" y="33"/>
                </a:lnTo>
                <a:lnTo>
                  <a:pt x="0" y="36"/>
                </a:lnTo>
                <a:lnTo>
                  <a:pt x="0" y="38"/>
                </a:lnTo>
                <a:lnTo>
                  <a:pt x="0" y="65"/>
                </a:lnTo>
                <a:lnTo>
                  <a:pt x="17" y="65"/>
                </a:lnTo>
                <a:lnTo>
                  <a:pt x="17" y="38"/>
                </a:lnTo>
                <a:lnTo>
                  <a:pt x="17" y="37"/>
                </a:lnTo>
                <a:lnTo>
                  <a:pt x="17" y="36"/>
                </a:lnTo>
                <a:lnTo>
                  <a:pt x="18" y="35"/>
                </a:lnTo>
                <a:lnTo>
                  <a:pt x="18" y="34"/>
                </a:lnTo>
                <a:lnTo>
                  <a:pt x="19" y="34"/>
                </a:lnTo>
                <a:lnTo>
                  <a:pt x="21" y="32"/>
                </a:lnTo>
                <a:lnTo>
                  <a:pt x="23" y="31"/>
                </a:lnTo>
                <a:lnTo>
                  <a:pt x="26" y="31"/>
                </a:lnTo>
                <a:lnTo>
                  <a:pt x="29" y="30"/>
                </a:lnTo>
                <a:lnTo>
                  <a:pt x="32" y="30"/>
                </a:lnTo>
                <a:lnTo>
                  <a:pt x="39" y="30"/>
                </a:lnTo>
                <a:lnTo>
                  <a:pt x="39" y="42"/>
                </a:lnTo>
                <a:lnTo>
                  <a:pt x="60" y="21"/>
                </a:lnTo>
                <a:close/>
              </a:path>
            </a:pathLst>
          </a:custGeom>
          <a:solidFill>
            <a:srgbClr val="9B2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36" name="Freeform 895">
            <a:extLst>
              <a:ext uri="{FF2B5EF4-FFF2-40B4-BE49-F238E27FC236}">
                <a16:creationId xmlns:a16="http://schemas.microsoft.com/office/drawing/2014/main" id="{0ADE65BE-3628-48DD-84B9-C46D71A98524}"/>
              </a:ext>
            </a:extLst>
          </p:cNvPr>
          <p:cNvSpPr>
            <a:spLocks/>
          </p:cNvSpPr>
          <p:nvPr/>
        </p:nvSpPr>
        <p:spPr bwMode="auto">
          <a:xfrm>
            <a:off x="3189288" y="5356225"/>
            <a:ext cx="436562" cy="441325"/>
          </a:xfrm>
          <a:custGeom>
            <a:avLst/>
            <a:gdLst>
              <a:gd name="T0" fmla="*/ 2147483647 w 60"/>
              <a:gd name="T1" fmla="*/ 2147483647 h 66"/>
              <a:gd name="T2" fmla="*/ 2147483647 w 60"/>
              <a:gd name="T3" fmla="*/ 2147483647 h 66"/>
              <a:gd name="T4" fmla="*/ 2147483647 w 60"/>
              <a:gd name="T5" fmla="*/ 2147483647 h 66"/>
              <a:gd name="T6" fmla="*/ 2147483647 w 60"/>
              <a:gd name="T7" fmla="*/ 2147483647 h 66"/>
              <a:gd name="T8" fmla="*/ 2147483647 w 60"/>
              <a:gd name="T9" fmla="*/ 2147483647 h 66"/>
              <a:gd name="T10" fmla="*/ 2147483647 w 60"/>
              <a:gd name="T11" fmla="*/ 2147483647 h 66"/>
              <a:gd name="T12" fmla="*/ 2147483647 w 60"/>
              <a:gd name="T13" fmla="*/ 2147483647 h 66"/>
              <a:gd name="T14" fmla="*/ 2147483647 w 60"/>
              <a:gd name="T15" fmla="*/ 2147483647 h 66"/>
              <a:gd name="T16" fmla="*/ 2147483647 w 60"/>
              <a:gd name="T17" fmla="*/ 2147483647 h 66"/>
              <a:gd name="T18" fmla="*/ 2147483647 w 60"/>
              <a:gd name="T19" fmla="*/ 2147483647 h 66"/>
              <a:gd name="T20" fmla="*/ 2147483647 w 60"/>
              <a:gd name="T21" fmla="*/ 2147483647 h 66"/>
              <a:gd name="T22" fmla="*/ 2147483647 w 60"/>
              <a:gd name="T23" fmla="*/ 2147483647 h 66"/>
              <a:gd name="T24" fmla="*/ 2147483647 w 60"/>
              <a:gd name="T25" fmla="*/ 2147483647 h 66"/>
              <a:gd name="T26" fmla="*/ 2147483647 w 60"/>
              <a:gd name="T27" fmla="*/ 2147483647 h 66"/>
              <a:gd name="T28" fmla="*/ 2147483647 w 60"/>
              <a:gd name="T29" fmla="*/ 2147483647 h 66"/>
              <a:gd name="T30" fmla="*/ 2147483647 w 60"/>
              <a:gd name="T31" fmla="*/ 2147483647 h 66"/>
              <a:gd name="T32" fmla="*/ 2147483647 w 60"/>
              <a:gd name="T33" fmla="*/ 2147483647 h 66"/>
              <a:gd name="T34" fmla="*/ 0 w 60"/>
              <a:gd name="T35" fmla="*/ 2147483647 h 66"/>
              <a:gd name="T36" fmla="*/ 0 w 60"/>
              <a:gd name="T37" fmla="*/ 2147483647 h 66"/>
              <a:gd name="T38" fmla="*/ 0 w 60"/>
              <a:gd name="T39" fmla="*/ 2147483647 h 66"/>
              <a:gd name="T40" fmla="*/ 0 w 60"/>
              <a:gd name="T41" fmla="*/ 0 h 66"/>
              <a:gd name="T42" fmla="*/ 2147483647 w 60"/>
              <a:gd name="T43" fmla="*/ 0 h 66"/>
              <a:gd name="T44" fmla="*/ 2147483647 w 60"/>
              <a:gd name="T45" fmla="*/ 2147483647 h 66"/>
              <a:gd name="T46" fmla="*/ 2147483647 w 60"/>
              <a:gd name="T47" fmla="*/ 2147483647 h 66"/>
              <a:gd name="T48" fmla="*/ 2147483647 w 60"/>
              <a:gd name="T49" fmla="*/ 2147483647 h 66"/>
              <a:gd name="T50" fmla="*/ 2147483647 w 60"/>
              <a:gd name="T51" fmla="*/ 2147483647 h 66"/>
              <a:gd name="T52" fmla="*/ 2147483647 w 60"/>
              <a:gd name="T53" fmla="*/ 2147483647 h 66"/>
              <a:gd name="T54" fmla="*/ 2147483647 w 60"/>
              <a:gd name="T55" fmla="*/ 2147483647 h 66"/>
              <a:gd name="T56" fmla="*/ 2147483647 w 60"/>
              <a:gd name="T57" fmla="*/ 2147483647 h 66"/>
              <a:gd name="T58" fmla="*/ 2147483647 w 60"/>
              <a:gd name="T59" fmla="*/ 2147483647 h 66"/>
              <a:gd name="T60" fmla="*/ 2147483647 w 60"/>
              <a:gd name="T61" fmla="*/ 2147483647 h 66"/>
              <a:gd name="T62" fmla="*/ 2147483647 w 60"/>
              <a:gd name="T63" fmla="*/ 2147483647 h 66"/>
              <a:gd name="T64" fmla="*/ 2147483647 w 60"/>
              <a:gd name="T65" fmla="*/ 2147483647 h 66"/>
              <a:gd name="T66" fmla="*/ 2147483647 w 60"/>
              <a:gd name="T67" fmla="*/ 2147483647 h 66"/>
              <a:gd name="T68" fmla="*/ 2147483647 w 60"/>
              <a:gd name="T69" fmla="*/ 2147483647 h 66"/>
              <a:gd name="T70" fmla="*/ 2147483647 w 60"/>
              <a:gd name="T71" fmla="*/ 2147483647 h 66"/>
              <a:gd name="T72" fmla="*/ 2147483647 w 60"/>
              <a:gd name="T73" fmla="*/ 2147483647 h 6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0"/>
              <a:gd name="T112" fmla="*/ 0 h 66"/>
              <a:gd name="T113" fmla="*/ 60 w 60"/>
              <a:gd name="T114" fmla="*/ 66 h 6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0" h="66">
                <a:moveTo>
                  <a:pt x="60" y="45"/>
                </a:moveTo>
                <a:lnTo>
                  <a:pt x="39" y="66"/>
                </a:lnTo>
                <a:lnTo>
                  <a:pt x="39" y="54"/>
                </a:lnTo>
                <a:lnTo>
                  <a:pt x="32" y="54"/>
                </a:lnTo>
                <a:lnTo>
                  <a:pt x="29" y="54"/>
                </a:lnTo>
                <a:lnTo>
                  <a:pt x="26" y="53"/>
                </a:lnTo>
                <a:lnTo>
                  <a:pt x="22" y="53"/>
                </a:lnTo>
                <a:lnTo>
                  <a:pt x="20" y="52"/>
                </a:lnTo>
                <a:lnTo>
                  <a:pt x="17" y="51"/>
                </a:lnTo>
                <a:lnTo>
                  <a:pt x="14" y="49"/>
                </a:lnTo>
                <a:lnTo>
                  <a:pt x="12" y="48"/>
                </a:lnTo>
                <a:lnTo>
                  <a:pt x="9" y="46"/>
                </a:lnTo>
                <a:lnTo>
                  <a:pt x="7" y="44"/>
                </a:lnTo>
                <a:lnTo>
                  <a:pt x="5" y="42"/>
                </a:lnTo>
                <a:lnTo>
                  <a:pt x="4" y="40"/>
                </a:lnTo>
                <a:lnTo>
                  <a:pt x="2" y="38"/>
                </a:lnTo>
                <a:lnTo>
                  <a:pt x="1" y="35"/>
                </a:lnTo>
                <a:lnTo>
                  <a:pt x="0" y="33"/>
                </a:lnTo>
                <a:lnTo>
                  <a:pt x="0" y="30"/>
                </a:lnTo>
                <a:lnTo>
                  <a:pt x="0" y="27"/>
                </a:lnTo>
                <a:lnTo>
                  <a:pt x="0" y="0"/>
                </a:lnTo>
                <a:lnTo>
                  <a:pt x="17" y="0"/>
                </a:lnTo>
                <a:lnTo>
                  <a:pt x="17" y="27"/>
                </a:lnTo>
                <a:lnTo>
                  <a:pt x="17" y="28"/>
                </a:lnTo>
                <a:lnTo>
                  <a:pt x="17" y="29"/>
                </a:lnTo>
                <a:lnTo>
                  <a:pt x="17" y="30"/>
                </a:lnTo>
                <a:lnTo>
                  <a:pt x="18" y="31"/>
                </a:lnTo>
                <a:lnTo>
                  <a:pt x="19" y="32"/>
                </a:lnTo>
                <a:lnTo>
                  <a:pt x="21" y="33"/>
                </a:lnTo>
                <a:lnTo>
                  <a:pt x="23" y="34"/>
                </a:lnTo>
                <a:lnTo>
                  <a:pt x="26" y="35"/>
                </a:lnTo>
                <a:lnTo>
                  <a:pt x="29" y="36"/>
                </a:lnTo>
                <a:lnTo>
                  <a:pt x="32" y="36"/>
                </a:lnTo>
                <a:lnTo>
                  <a:pt x="39" y="36"/>
                </a:lnTo>
                <a:lnTo>
                  <a:pt x="39" y="23"/>
                </a:lnTo>
                <a:lnTo>
                  <a:pt x="60" y="45"/>
                </a:lnTo>
                <a:close/>
              </a:path>
            </a:pathLst>
          </a:custGeom>
          <a:solidFill>
            <a:srgbClr val="9B2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37" name="Freeform 897">
            <a:extLst>
              <a:ext uri="{FF2B5EF4-FFF2-40B4-BE49-F238E27FC236}">
                <a16:creationId xmlns:a16="http://schemas.microsoft.com/office/drawing/2014/main" id="{2006F0DD-4458-47E2-9B78-813366AD910E}"/>
              </a:ext>
            </a:extLst>
          </p:cNvPr>
          <p:cNvSpPr>
            <a:spLocks/>
          </p:cNvSpPr>
          <p:nvPr/>
        </p:nvSpPr>
        <p:spPr bwMode="auto">
          <a:xfrm>
            <a:off x="6832600" y="3665538"/>
            <a:ext cx="473075" cy="398462"/>
          </a:xfrm>
          <a:custGeom>
            <a:avLst/>
            <a:gdLst>
              <a:gd name="T0" fmla="*/ 2147483647 w 65"/>
              <a:gd name="T1" fmla="*/ 2147483647 h 60"/>
              <a:gd name="T2" fmla="*/ 2147483647 w 65"/>
              <a:gd name="T3" fmla="*/ 2147483647 h 60"/>
              <a:gd name="T4" fmla="*/ 2147483647 w 65"/>
              <a:gd name="T5" fmla="*/ 2147483647 h 60"/>
              <a:gd name="T6" fmla="*/ 2147483647 w 65"/>
              <a:gd name="T7" fmla="*/ 2147483647 h 60"/>
              <a:gd name="T8" fmla="*/ 2147483647 w 65"/>
              <a:gd name="T9" fmla="*/ 2147483647 h 60"/>
              <a:gd name="T10" fmla="*/ 2147483647 w 65"/>
              <a:gd name="T11" fmla="*/ 2147483647 h 60"/>
              <a:gd name="T12" fmla="*/ 2147483647 w 65"/>
              <a:gd name="T13" fmla="*/ 2147483647 h 60"/>
              <a:gd name="T14" fmla="*/ 2147483647 w 65"/>
              <a:gd name="T15" fmla="*/ 2147483647 h 60"/>
              <a:gd name="T16" fmla="*/ 2147483647 w 65"/>
              <a:gd name="T17" fmla="*/ 2147483647 h 60"/>
              <a:gd name="T18" fmla="*/ 2147483647 w 65"/>
              <a:gd name="T19" fmla="*/ 2147483647 h 60"/>
              <a:gd name="T20" fmla="*/ 2147483647 w 65"/>
              <a:gd name="T21" fmla="*/ 2147483647 h 60"/>
              <a:gd name="T22" fmla="*/ 2147483647 w 65"/>
              <a:gd name="T23" fmla="*/ 2147483647 h 60"/>
              <a:gd name="T24" fmla="*/ 2147483647 w 65"/>
              <a:gd name="T25" fmla="*/ 2147483647 h 60"/>
              <a:gd name="T26" fmla="*/ 2147483647 w 65"/>
              <a:gd name="T27" fmla="*/ 2147483647 h 60"/>
              <a:gd name="T28" fmla="*/ 2147483647 w 65"/>
              <a:gd name="T29" fmla="*/ 2147483647 h 60"/>
              <a:gd name="T30" fmla="*/ 2147483647 w 65"/>
              <a:gd name="T31" fmla="*/ 2147483647 h 60"/>
              <a:gd name="T32" fmla="*/ 2147483647 w 65"/>
              <a:gd name="T33" fmla="*/ 2147483647 h 60"/>
              <a:gd name="T34" fmla="*/ 2147483647 w 65"/>
              <a:gd name="T35" fmla="*/ 0 h 60"/>
              <a:gd name="T36" fmla="*/ 2147483647 w 65"/>
              <a:gd name="T37" fmla="*/ 0 h 60"/>
              <a:gd name="T38" fmla="*/ 2147483647 w 65"/>
              <a:gd name="T39" fmla="*/ 0 h 60"/>
              <a:gd name="T40" fmla="*/ 0 w 65"/>
              <a:gd name="T41" fmla="*/ 0 h 60"/>
              <a:gd name="T42" fmla="*/ 0 w 65"/>
              <a:gd name="T43" fmla="*/ 2147483647 h 60"/>
              <a:gd name="T44" fmla="*/ 2147483647 w 65"/>
              <a:gd name="T45" fmla="*/ 2147483647 h 60"/>
              <a:gd name="T46" fmla="*/ 2147483647 w 65"/>
              <a:gd name="T47" fmla="*/ 2147483647 h 60"/>
              <a:gd name="T48" fmla="*/ 2147483647 w 65"/>
              <a:gd name="T49" fmla="*/ 2147483647 h 60"/>
              <a:gd name="T50" fmla="*/ 2147483647 w 65"/>
              <a:gd name="T51" fmla="*/ 2147483647 h 60"/>
              <a:gd name="T52" fmla="*/ 2147483647 w 65"/>
              <a:gd name="T53" fmla="*/ 2147483647 h 60"/>
              <a:gd name="T54" fmla="*/ 2147483647 w 65"/>
              <a:gd name="T55" fmla="*/ 2147483647 h 60"/>
              <a:gd name="T56" fmla="*/ 2147483647 w 65"/>
              <a:gd name="T57" fmla="*/ 2147483647 h 60"/>
              <a:gd name="T58" fmla="*/ 2147483647 w 65"/>
              <a:gd name="T59" fmla="*/ 2147483647 h 60"/>
              <a:gd name="T60" fmla="*/ 2147483647 w 65"/>
              <a:gd name="T61" fmla="*/ 2147483647 h 60"/>
              <a:gd name="T62" fmla="*/ 2147483647 w 65"/>
              <a:gd name="T63" fmla="*/ 2147483647 h 60"/>
              <a:gd name="T64" fmla="*/ 2147483647 w 65"/>
              <a:gd name="T65" fmla="*/ 2147483647 h 60"/>
              <a:gd name="T66" fmla="*/ 2147483647 w 65"/>
              <a:gd name="T67" fmla="*/ 2147483647 h 60"/>
              <a:gd name="T68" fmla="*/ 2147483647 w 65"/>
              <a:gd name="T69" fmla="*/ 2147483647 h 60"/>
              <a:gd name="T70" fmla="*/ 2147483647 w 65"/>
              <a:gd name="T71" fmla="*/ 2147483647 h 60"/>
              <a:gd name="T72" fmla="*/ 2147483647 w 65"/>
              <a:gd name="T73" fmla="*/ 2147483647 h 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"/>
              <a:gd name="T112" fmla="*/ 0 h 60"/>
              <a:gd name="T113" fmla="*/ 65 w 65"/>
              <a:gd name="T114" fmla="*/ 60 h 6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" h="60">
                <a:moveTo>
                  <a:pt x="44" y="60"/>
                </a:moveTo>
                <a:lnTo>
                  <a:pt x="65" y="39"/>
                </a:lnTo>
                <a:lnTo>
                  <a:pt x="53" y="39"/>
                </a:lnTo>
                <a:lnTo>
                  <a:pt x="53" y="32"/>
                </a:lnTo>
                <a:lnTo>
                  <a:pt x="53" y="29"/>
                </a:lnTo>
                <a:lnTo>
                  <a:pt x="53" y="26"/>
                </a:lnTo>
                <a:lnTo>
                  <a:pt x="52" y="22"/>
                </a:lnTo>
                <a:lnTo>
                  <a:pt x="51" y="20"/>
                </a:lnTo>
                <a:lnTo>
                  <a:pt x="50" y="17"/>
                </a:lnTo>
                <a:lnTo>
                  <a:pt x="49" y="14"/>
                </a:lnTo>
                <a:lnTo>
                  <a:pt x="47" y="12"/>
                </a:lnTo>
                <a:lnTo>
                  <a:pt x="46" y="9"/>
                </a:lnTo>
                <a:lnTo>
                  <a:pt x="44" y="7"/>
                </a:lnTo>
                <a:lnTo>
                  <a:pt x="42" y="5"/>
                </a:lnTo>
                <a:lnTo>
                  <a:pt x="40" y="4"/>
                </a:lnTo>
                <a:lnTo>
                  <a:pt x="37" y="2"/>
                </a:lnTo>
                <a:lnTo>
                  <a:pt x="35" y="1"/>
                </a:lnTo>
                <a:lnTo>
                  <a:pt x="32" y="0"/>
                </a:lnTo>
                <a:lnTo>
                  <a:pt x="30" y="0"/>
                </a:lnTo>
                <a:lnTo>
                  <a:pt x="27" y="0"/>
                </a:lnTo>
                <a:lnTo>
                  <a:pt x="0" y="0"/>
                </a:lnTo>
                <a:lnTo>
                  <a:pt x="0" y="17"/>
                </a:lnTo>
                <a:lnTo>
                  <a:pt x="27" y="17"/>
                </a:lnTo>
                <a:lnTo>
                  <a:pt x="28" y="17"/>
                </a:lnTo>
                <a:lnTo>
                  <a:pt x="29" y="17"/>
                </a:lnTo>
                <a:lnTo>
                  <a:pt x="30" y="18"/>
                </a:lnTo>
                <a:lnTo>
                  <a:pt x="31" y="18"/>
                </a:lnTo>
                <a:lnTo>
                  <a:pt x="32" y="19"/>
                </a:lnTo>
                <a:lnTo>
                  <a:pt x="33" y="21"/>
                </a:lnTo>
                <a:lnTo>
                  <a:pt x="34" y="23"/>
                </a:lnTo>
                <a:lnTo>
                  <a:pt x="34" y="26"/>
                </a:lnTo>
                <a:lnTo>
                  <a:pt x="35" y="29"/>
                </a:lnTo>
                <a:lnTo>
                  <a:pt x="35" y="32"/>
                </a:lnTo>
                <a:lnTo>
                  <a:pt x="35" y="39"/>
                </a:lnTo>
                <a:lnTo>
                  <a:pt x="23" y="39"/>
                </a:lnTo>
                <a:lnTo>
                  <a:pt x="44" y="60"/>
                </a:lnTo>
                <a:close/>
              </a:path>
            </a:pathLst>
          </a:custGeom>
          <a:solidFill>
            <a:srgbClr val="9B2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238" name="Group 10">
            <a:extLst>
              <a:ext uri="{FF2B5EF4-FFF2-40B4-BE49-F238E27FC236}">
                <a16:creationId xmlns:a16="http://schemas.microsoft.com/office/drawing/2014/main" id="{497EF9C0-A7ED-4F3D-AC9D-4268ECF378EC}"/>
              </a:ext>
            </a:extLst>
          </p:cNvPr>
          <p:cNvGrpSpPr>
            <a:grpSpLocks/>
          </p:cNvGrpSpPr>
          <p:nvPr/>
        </p:nvGrpSpPr>
        <p:grpSpPr bwMode="auto">
          <a:xfrm>
            <a:off x="3843338" y="3532188"/>
            <a:ext cx="871537" cy="2444750"/>
            <a:chOff x="3767843" y="3531610"/>
            <a:chExt cx="872309" cy="2445938"/>
          </a:xfrm>
        </p:grpSpPr>
        <p:sp>
          <p:nvSpPr>
            <p:cNvPr id="239" name="Rectangle 618">
              <a:extLst>
                <a:ext uri="{FF2B5EF4-FFF2-40B4-BE49-F238E27FC236}">
                  <a16:creationId xmlns:a16="http://schemas.microsoft.com/office/drawing/2014/main" id="{26464732-620F-4B7B-80FE-57D63A93F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17775"/>
              <a:ext cx="283254" cy="6464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0" name="Rectangle 619">
              <a:extLst>
                <a:ext uri="{FF2B5EF4-FFF2-40B4-BE49-F238E27FC236}">
                  <a16:creationId xmlns:a16="http://schemas.microsoft.com/office/drawing/2014/main" id="{D6A014CC-77FC-474A-8EAF-1A14514E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17775"/>
              <a:ext cx="283254" cy="12928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1" name="Rectangle 620">
              <a:extLst>
                <a:ext uri="{FF2B5EF4-FFF2-40B4-BE49-F238E27FC236}">
                  <a16:creationId xmlns:a16="http://schemas.microsoft.com/office/drawing/2014/main" id="{53BD58AF-9033-4B93-B980-101C4050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24239"/>
              <a:ext cx="283254" cy="12928"/>
            </a:xfrm>
            <a:prstGeom prst="rect">
              <a:avLst/>
            </a:prstGeom>
            <a:solidFill>
              <a:srgbClr val="284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2" name="Rectangle 621">
              <a:extLst>
                <a:ext uri="{FF2B5EF4-FFF2-40B4-BE49-F238E27FC236}">
                  <a16:creationId xmlns:a16="http://schemas.microsoft.com/office/drawing/2014/main" id="{8E17C428-73ED-4FAB-B74A-FA34E15B5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30703"/>
              <a:ext cx="283254" cy="12928"/>
            </a:xfrm>
            <a:prstGeom prst="rect">
              <a:avLst/>
            </a:prstGeom>
            <a:solidFill>
              <a:srgbClr val="294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3" name="Rectangle 622">
              <a:extLst>
                <a:ext uri="{FF2B5EF4-FFF2-40B4-BE49-F238E27FC236}">
                  <a16:creationId xmlns:a16="http://schemas.microsoft.com/office/drawing/2014/main" id="{DC351A64-0BC0-418A-B0E9-458C022C3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37167"/>
              <a:ext cx="283254" cy="14221"/>
            </a:xfrm>
            <a:prstGeom prst="rect">
              <a:avLst/>
            </a:prstGeom>
            <a:solidFill>
              <a:srgbClr val="2D4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4" name="Rectangle 623">
              <a:extLst>
                <a:ext uri="{FF2B5EF4-FFF2-40B4-BE49-F238E27FC236}">
                  <a16:creationId xmlns:a16="http://schemas.microsoft.com/office/drawing/2014/main" id="{E743AAFF-6F75-400A-8234-7A37D9066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43631"/>
              <a:ext cx="283254" cy="14221"/>
            </a:xfrm>
            <a:prstGeom prst="rect">
              <a:avLst/>
            </a:prstGeom>
            <a:solidFill>
              <a:srgbClr val="2F4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5" name="Rectangle 624">
              <a:extLst>
                <a:ext uri="{FF2B5EF4-FFF2-40B4-BE49-F238E27FC236}">
                  <a16:creationId xmlns:a16="http://schemas.microsoft.com/office/drawing/2014/main" id="{D6DBEB85-928E-41F8-BCD9-EE8AEAB6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51387"/>
              <a:ext cx="283254" cy="12928"/>
            </a:xfrm>
            <a:prstGeom prst="rect">
              <a:avLst/>
            </a:prstGeom>
            <a:solidFill>
              <a:srgbClr val="324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6" name="Rectangle 625">
              <a:extLst>
                <a:ext uri="{FF2B5EF4-FFF2-40B4-BE49-F238E27FC236}">
                  <a16:creationId xmlns:a16="http://schemas.microsoft.com/office/drawing/2014/main" id="{FAA7FC75-0991-46C2-9167-52FD9CAD3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57851"/>
              <a:ext cx="283254" cy="12928"/>
            </a:xfrm>
            <a:prstGeom prst="rect">
              <a:avLst/>
            </a:prstGeom>
            <a:solidFill>
              <a:srgbClr val="3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7" name="Rectangle 626">
              <a:extLst>
                <a:ext uri="{FF2B5EF4-FFF2-40B4-BE49-F238E27FC236}">
                  <a16:creationId xmlns:a16="http://schemas.microsoft.com/office/drawing/2014/main" id="{FBF376FC-D65B-463B-B6AC-C55EC8C59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64315"/>
              <a:ext cx="283254" cy="12928"/>
            </a:xfrm>
            <a:prstGeom prst="rect">
              <a:avLst/>
            </a:prstGeom>
            <a:solidFill>
              <a:srgbClr val="35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8" name="Rectangle 627">
              <a:extLst>
                <a:ext uri="{FF2B5EF4-FFF2-40B4-BE49-F238E27FC236}">
                  <a16:creationId xmlns:a16="http://schemas.microsoft.com/office/drawing/2014/main" id="{0A0A6B9D-D626-4660-9651-F87424F66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70779"/>
              <a:ext cx="283254" cy="12928"/>
            </a:xfrm>
            <a:prstGeom prst="rect">
              <a:avLst/>
            </a:prstGeom>
            <a:solidFill>
              <a:srgbClr val="384A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9" name="Rectangle 628">
              <a:extLst>
                <a:ext uri="{FF2B5EF4-FFF2-40B4-BE49-F238E27FC236}">
                  <a16:creationId xmlns:a16="http://schemas.microsoft.com/office/drawing/2014/main" id="{A75999C1-EFCC-45B0-8FB7-8C45C7DE8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77243"/>
              <a:ext cx="283254" cy="14221"/>
            </a:xfrm>
            <a:prstGeom prst="rect">
              <a:avLst/>
            </a:prstGeom>
            <a:solidFill>
              <a:srgbClr val="394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0" name="Rectangle 629">
              <a:extLst>
                <a:ext uri="{FF2B5EF4-FFF2-40B4-BE49-F238E27FC236}">
                  <a16:creationId xmlns:a16="http://schemas.microsoft.com/office/drawing/2014/main" id="{66FB9691-E5D1-4C9D-A90E-A05307269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83707"/>
              <a:ext cx="283254" cy="14221"/>
            </a:xfrm>
            <a:prstGeom prst="rect">
              <a:avLst/>
            </a:prstGeom>
            <a:solidFill>
              <a:srgbClr val="3B4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1" name="Rectangle 630">
              <a:extLst>
                <a:ext uri="{FF2B5EF4-FFF2-40B4-BE49-F238E27FC236}">
                  <a16:creationId xmlns:a16="http://schemas.microsoft.com/office/drawing/2014/main" id="{48022B85-3B65-4488-81F6-70C47DE19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91464"/>
              <a:ext cx="283254" cy="12928"/>
            </a:xfrm>
            <a:prstGeom prst="rect">
              <a:avLst/>
            </a:prstGeom>
            <a:solidFill>
              <a:srgbClr val="3D4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2" name="Rectangle 631">
              <a:extLst>
                <a:ext uri="{FF2B5EF4-FFF2-40B4-BE49-F238E27FC236}">
                  <a16:creationId xmlns:a16="http://schemas.microsoft.com/office/drawing/2014/main" id="{412FE335-80EE-4BFF-9609-AE9BB1CDF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497928"/>
              <a:ext cx="283254" cy="12928"/>
            </a:xfrm>
            <a:prstGeom prst="rect">
              <a:avLst/>
            </a:prstGeom>
            <a:solidFill>
              <a:srgbClr val="3F4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3" name="Rectangle 632">
              <a:extLst>
                <a:ext uri="{FF2B5EF4-FFF2-40B4-BE49-F238E27FC236}">
                  <a16:creationId xmlns:a16="http://schemas.microsoft.com/office/drawing/2014/main" id="{3980E35E-E393-4241-BF2B-8B89E25B2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04391"/>
              <a:ext cx="283254" cy="12928"/>
            </a:xfrm>
            <a:prstGeom prst="rect">
              <a:avLst/>
            </a:prstGeom>
            <a:solidFill>
              <a:srgbClr val="405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4" name="Rectangle 633">
              <a:extLst>
                <a:ext uri="{FF2B5EF4-FFF2-40B4-BE49-F238E27FC236}">
                  <a16:creationId xmlns:a16="http://schemas.microsoft.com/office/drawing/2014/main" id="{838E1182-C150-4A65-834D-6D8A02FD3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10855"/>
              <a:ext cx="283254" cy="12928"/>
            </a:xfrm>
            <a:prstGeom prst="rect">
              <a:avLst/>
            </a:prstGeom>
            <a:solidFill>
              <a:srgbClr val="42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5" name="Rectangle 634">
              <a:extLst>
                <a:ext uri="{FF2B5EF4-FFF2-40B4-BE49-F238E27FC236}">
                  <a16:creationId xmlns:a16="http://schemas.microsoft.com/office/drawing/2014/main" id="{A846C174-64F9-40F0-BC45-174771EB8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17319"/>
              <a:ext cx="283254" cy="14221"/>
            </a:xfrm>
            <a:prstGeom prst="rect">
              <a:avLst/>
            </a:prstGeom>
            <a:solidFill>
              <a:srgbClr val="445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6" name="Rectangle 635">
              <a:extLst>
                <a:ext uri="{FF2B5EF4-FFF2-40B4-BE49-F238E27FC236}">
                  <a16:creationId xmlns:a16="http://schemas.microsoft.com/office/drawing/2014/main" id="{B46017DF-03C8-4F5A-ADE6-F6CA3F8A1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23783"/>
              <a:ext cx="283254" cy="14221"/>
            </a:xfrm>
            <a:prstGeom prst="rect">
              <a:avLst/>
            </a:prstGeom>
            <a:solidFill>
              <a:srgbClr val="455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7" name="Rectangle 636">
              <a:extLst>
                <a:ext uri="{FF2B5EF4-FFF2-40B4-BE49-F238E27FC236}">
                  <a16:creationId xmlns:a16="http://schemas.microsoft.com/office/drawing/2014/main" id="{9D15FE2B-0E48-4AE5-AEF1-BA891B05E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31540"/>
              <a:ext cx="283254" cy="12928"/>
            </a:xfrm>
            <a:prstGeom prst="rect">
              <a:avLst/>
            </a:prstGeom>
            <a:solidFill>
              <a:srgbClr val="475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8" name="Rectangle 637">
              <a:extLst>
                <a:ext uri="{FF2B5EF4-FFF2-40B4-BE49-F238E27FC236}">
                  <a16:creationId xmlns:a16="http://schemas.microsoft.com/office/drawing/2014/main" id="{104E7F0E-46FD-4713-8F5C-778713E0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38004"/>
              <a:ext cx="283254" cy="12928"/>
            </a:xfrm>
            <a:prstGeom prst="rect">
              <a:avLst/>
            </a:prstGeom>
            <a:solidFill>
              <a:srgbClr val="495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9" name="Rectangle 638">
              <a:extLst>
                <a:ext uri="{FF2B5EF4-FFF2-40B4-BE49-F238E27FC236}">
                  <a16:creationId xmlns:a16="http://schemas.microsoft.com/office/drawing/2014/main" id="{B1E26FDB-1C15-4C79-BEB5-7C1FD4076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44468"/>
              <a:ext cx="283254" cy="12928"/>
            </a:xfrm>
            <a:prstGeom prst="rect">
              <a:avLst/>
            </a:prstGeom>
            <a:solidFill>
              <a:srgbClr val="4B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0" name="Rectangle 639">
              <a:extLst>
                <a:ext uri="{FF2B5EF4-FFF2-40B4-BE49-F238E27FC236}">
                  <a16:creationId xmlns:a16="http://schemas.microsoft.com/office/drawing/2014/main" id="{B2BEDAFB-4F9D-424E-BF83-4F2F11FD3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50931"/>
              <a:ext cx="283254" cy="12928"/>
            </a:xfrm>
            <a:prstGeom prst="rect">
              <a:avLst/>
            </a:prstGeom>
            <a:solidFill>
              <a:srgbClr val="4C5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1" name="Rectangle 640">
              <a:extLst>
                <a:ext uri="{FF2B5EF4-FFF2-40B4-BE49-F238E27FC236}">
                  <a16:creationId xmlns:a16="http://schemas.microsoft.com/office/drawing/2014/main" id="{81DA2308-03CD-479C-932D-DC526FBFE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57395"/>
              <a:ext cx="283254" cy="12928"/>
            </a:xfrm>
            <a:prstGeom prst="rect">
              <a:avLst/>
            </a:prstGeom>
            <a:solidFill>
              <a:srgbClr val="4D5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2" name="Rectangle 641">
              <a:extLst>
                <a:ext uri="{FF2B5EF4-FFF2-40B4-BE49-F238E27FC236}">
                  <a16:creationId xmlns:a16="http://schemas.microsoft.com/office/drawing/2014/main" id="{139D6F01-B489-45A2-A3C2-A8F2AF5D7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63859"/>
              <a:ext cx="283254" cy="14221"/>
            </a:xfrm>
            <a:prstGeom prst="rect">
              <a:avLst/>
            </a:prstGeom>
            <a:solidFill>
              <a:srgbClr val="505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3" name="Rectangle 642">
              <a:extLst>
                <a:ext uri="{FF2B5EF4-FFF2-40B4-BE49-F238E27FC236}">
                  <a16:creationId xmlns:a16="http://schemas.microsoft.com/office/drawing/2014/main" id="{E84A0C01-9968-43BA-9C36-E09A09B60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70323"/>
              <a:ext cx="283254" cy="14221"/>
            </a:xfrm>
            <a:prstGeom prst="rect">
              <a:avLst/>
            </a:prstGeom>
            <a:solidFill>
              <a:srgbClr val="505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4" name="Rectangle 643">
              <a:extLst>
                <a:ext uri="{FF2B5EF4-FFF2-40B4-BE49-F238E27FC236}">
                  <a16:creationId xmlns:a16="http://schemas.microsoft.com/office/drawing/2014/main" id="{2F8AC8CD-9968-4ADF-978C-1354F17FA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78080"/>
              <a:ext cx="283254" cy="12928"/>
            </a:xfrm>
            <a:prstGeom prst="rect">
              <a:avLst/>
            </a:prstGeom>
            <a:solidFill>
              <a:srgbClr val="53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5" name="Rectangle 644">
              <a:extLst>
                <a:ext uri="{FF2B5EF4-FFF2-40B4-BE49-F238E27FC236}">
                  <a16:creationId xmlns:a16="http://schemas.microsoft.com/office/drawing/2014/main" id="{2B9C93C4-D00F-422B-B0F1-2E76D60D8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84544"/>
              <a:ext cx="283254" cy="12928"/>
            </a:xfrm>
            <a:prstGeom prst="rect">
              <a:avLst/>
            </a:prstGeom>
            <a:solidFill>
              <a:srgbClr val="546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6" name="Rectangle 645">
              <a:extLst>
                <a:ext uri="{FF2B5EF4-FFF2-40B4-BE49-F238E27FC236}">
                  <a16:creationId xmlns:a16="http://schemas.microsoft.com/office/drawing/2014/main" id="{9AFC2131-8A07-4560-8382-C9B187886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91008"/>
              <a:ext cx="283254" cy="12928"/>
            </a:xfrm>
            <a:prstGeom prst="rect">
              <a:avLst/>
            </a:prstGeom>
            <a:solidFill>
              <a:srgbClr val="566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7" name="Rectangle 646">
              <a:extLst>
                <a:ext uri="{FF2B5EF4-FFF2-40B4-BE49-F238E27FC236}">
                  <a16:creationId xmlns:a16="http://schemas.microsoft.com/office/drawing/2014/main" id="{96023259-5ED8-4AD2-9365-582D20BFE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597472"/>
              <a:ext cx="283254" cy="12928"/>
            </a:xfrm>
            <a:prstGeom prst="rect">
              <a:avLst/>
            </a:prstGeom>
            <a:solidFill>
              <a:srgbClr val="576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8" name="Rectangle 647">
              <a:extLst>
                <a:ext uri="{FF2B5EF4-FFF2-40B4-BE49-F238E27FC236}">
                  <a16:creationId xmlns:a16="http://schemas.microsoft.com/office/drawing/2014/main" id="{16063EF2-77F2-40CB-A522-2716D9A3F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03935"/>
              <a:ext cx="283254" cy="14221"/>
            </a:xfrm>
            <a:prstGeom prst="rect">
              <a:avLst/>
            </a:prstGeom>
            <a:solidFill>
              <a:srgbClr val="596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9" name="Rectangle 648">
              <a:extLst>
                <a:ext uri="{FF2B5EF4-FFF2-40B4-BE49-F238E27FC236}">
                  <a16:creationId xmlns:a16="http://schemas.microsoft.com/office/drawing/2014/main" id="{08E18C26-BD66-4072-BF77-4828E89A9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10399"/>
              <a:ext cx="283254" cy="14221"/>
            </a:xfrm>
            <a:prstGeom prst="rect">
              <a:avLst/>
            </a:prstGeom>
            <a:solidFill>
              <a:srgbClr val="5A6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0" name="Rectangle 649">
              <a:extLst>
                <a:ext uri="{FF2B5EF4-FFF2-40B4-BE49-F238E27FC236}">
                  <a16:creationId xmlns:a16="http://schemas.microsoft.com/office/drawing/2014/main" id="{83222F5B-D661-4B11-A5A9-76FD6F4F7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18156"/>
              <a:ext cx="283254" cy="12928"/>
            </a:xfrm>
            <a:prstGeom prst="rect">
              <a:avLst/>
            </a:prstGeom>
            <a:solidFill>
              <a:srgbClr val="5B6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1" name="Rectangle 650">
              <a:extLst>
                <a:ext uri="{FF2B5EF4-FFF2-40B4-BE49-F238E27FC236}">
                  <a16:creationId xmlns:a16="http://schemas.microsoft.com/office/drawing/2014/main" id="{F621B61A-ADAF-45E1-9263-34E85ECEC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24620"/>
              <a:ext cx="283254" cy="12928"/>
            </a:xfrm>
            <a:prstGeom prst="rect">
              <a:avLst/>
            </a:prstGeom>
            <a:solidFill>
              <a:srgbClr val="5E6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2" name="Rectangle 651">
              <a:extLst>
                <a:ext uri="{FF2B5EF4-FFF2-40B4-BE49-F238E27FC236}">
                  <a16:creationId xmlns:a16="http://schemas.microsoft.com/office/drawing/2014/main" id="{0DF17140-6910-4949-9FD3-6E50F3121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31084"/>
              <a:ext cx="283254" cy="12928"/>
            </a:xfrm>
            <a:prstGeom prst="rect">
              <a:avLst/>
            </a:prstGeom>
            <a:solidFill>
              <a:srgbClr val="5F6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3" name="Rectangle 652">
              <a:extLst>
                <a:ext uri="{FF2B5EF4-FFF2-40B4-BE49-F238E27FC236}">
                  <a16:creationId xmlns:a16="http://schemas.microsoft.com/office/drawing/2014/main" id="{D98B7369-9B1F-4A81-AB62-EFE7C40F6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37548"/>
              <a:ext cx="283254" cy="12928"/>
            </a:xfrm>
            <a:prstGeom prst="rect">
              <a:avLst/>
            </a:prstGeom>
            <a:solidFill>
              <a:srgbClr val="616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4" name="Rectangle 653">
              <a:extLst>
                <a:ext uri="{FF2B5EF4-FFF2-40B4-BE49-F238E27FC236}">
                  <a16:creationId xmlns:a16="http://schemas.microsoft.com/office/drawing/2014/main" id="{62EF0A4E-4D25-45BA-9328-3EACAD12F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44012"/>
              <a:ext cx="283254" cy="12928"/>
            </a:xfrm>
            <a:prstGeom prst="rect">
              <a:avLst/>
            </a:prstGeom>
            <a:solidFill>
              <a:srgbClr val="626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5" name="Rectangle 654">
              <a:extLst>
                <a:ext uri="{FF2B5EF4-FFF2-40B4-BE49-F238E27FC236}">
                  <a16:creationId xmlns:a16="http://schemas.microsoft.com/office/drawing/2014/main" id="{185C2967-3E53-4612-91CD-376DEA2EE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50475"/>
              <a:ext cx="283254" cy="14221"/>
            </a:xfrm>
            <a:prstGeom prst="rect">
              <a:avLst/>
            </a:prstGeom>
            <a:solidFill>
              <a:srgbClr val="636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6" name="Rectangle 655">
              <a:extLst>
                <a:ext uri="{FF2B5EF4-FFF2-40B4-BE49-F238E27FC236}">
                  <a16:creationId xmlns:a16="http://schemas.microsoft.com/office/drawing/2014/main" id="{633BBEF2-FC1B-4D7B-96E8-151BC0862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56939"/>
              <a:ext cx="283254" cy="14221"/>
            </a:xfrm>
            <a:prstGeom prst="rect">
              <a:avLst/>
            </a:prstGeom>
            <a:solidFill>
              <a:srgbClr val="65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7" name="Rectangle 656">
              <a:extLst>
                <a:ext uri="{FF2B5EF4-FFF2-40B4-BE49-F238E27FC236}">
                  <a16:creationId xmlns:a16="http://schemas.microsoft.com/office/drawing/2014/main" id="{0A799D91-54A0-47DF-AB23-7FECEE09F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64696"/>
              <a:ext cx="283254" cy="12928"/>
            </a:xfrm>
            <a:prstGeom prst="rect">
              <a:avLst/>
            </a:prstGeom>
            <a:solidFill>
              <a:srgbClr val="667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8" name="Rectangle 657">
              <a:extLst>
                <a:ext uri="{FF2B5EF4-FFF2-40B4-BE49-F238E27FC236}">
                  <a16:creationId xmlns:a16="http://schemas.microsoft.com/office/drawing/2014/main" id="{7B5ED19D-1482-4F77-AE0E-3C909E94D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71160"/>
              <a:ext cx="283254" cy="12928"/>
            </a:xfrm>
            <a:prstGeom prst="rect">
              <a:avLst/>
            </a:prstGeom>
            <a:solidFill>
              <a:srgbClr val="687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9" name="Rectangle 658">
              <a:extLst>
                <a:ext uri="{FF2B5EF4-FFF2-40B4-BE49-F238E27FC236}">
                  <a16:creationId xmlns:a16="http://schemas.microsoft.com/office/drawing/2014/main" id="{ABD0CD8C-AC6F-45E8-B457-A10F7B69D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77624"/>
              <a:ext cx="283254" cy="12928"/>
            </a:xfrm>
            <a:prstGeom prst="rect">
              <a:avLst/>
            </a:prstGeom>
            <a:solidFill>
              <a:srgbClr val="6A7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0" name="Rectangle 659">
              <a:extLst>
                <a:ext uri="{FF2B5EF4-FFF2-40B4-BE49-F238E27FC236}">
                  <a16:creationId xmlns:a16="http://schemas.microsoft.com/office/drawing/2014/main" id="{A90B76C6-53D3-4FA0-A673-233326955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84088"/>
              <a:ext cx="283254" cy="12928"/>
            </a:xfrm>
            <a:prstGeom prst="rect">
              <a:avLst/>
            </a:prstGeom>
            <a:solidFill>
              <a:srgbClr val="6C7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1" name="Rectangle 660">
              <a:extLst>
                <a:ext uri="{FF2B5EF4-FFF2-40B4-BE49-F238E27FC236}">
                  <a16:creationId xmlns:a16="http://schemas.microsoft.com/office/drawing/2014/main" id="{01DEB224-9396-4B18-9008-CC4797661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90552"/>
              <a:ext cx="283254" cy="14221"/>
            </a:xfrm>
            <a:prstGeom prst="rect">
              <a:avLst/>
            </a:prstGeom>
            <a:solidFill>
              <a:srgbClr val="6D7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2" name="Rectangle 661">
              <a:extLst>
                <a:ext uri="{FF2B5EF4-FFF2-40B4-BE49-F238E27FC236}">
                  <a16:creationId xmlns:a16="http://schemas.microsoft.com/office/drawing/2014/main" id="{1A07626E-79BD-44CC-97CE-852989FE7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697016"/>
              <a:ext cx="283254" cy="14221"/>
            </a:xfrm>
            <a:prstGeom prst="rect">
              <a:avLst/>
            </a:prstGeom>
            <a:solidFill>
              <a:srgbClr val="6E7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3" name="Rectangle 662">
              <a:extLst>
                <a:ext uri="{FF2B5EF4-FFF2-40B4-BE49-F238E27FC236}">
                  <a16:creationId xmlns:a16="http://schemas.microsoft.com/office/drawing/2014/main" id="{D1E6AB0B-AF77-42BB-8CFE-7F96BC18F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04772"/>
              <a:ext cx="283254" cy="12928"/>
            </a:xfrm>
            <a:prstGeom prst="rect">
              <a:avLst/>
            </a:prstGeom>
            <a:solidFill>
              <a:srgbClr val="707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4" name="Rectangle 663">
              <a:extLst>
                <a:ext uri="{FF2B5EF4-FFF2-40B4-BE49-F238E27FC236}">
                  <a16:creationId xmlns:a16="http://schemas.microsoft.com/office/drawing/2014/main" id="{1A975AD3-5CEE-4105-9B56-19BB8644D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11236"/>
              <a:ext cx="283254" cy="12928"/>
            </a:xfrm>
            <a:prstGeom prst="rect">
              <a:avLst/>
            </a:prstGeom>
            <a:solidFill>
              <a:srgbClr val="717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5" name="Rectangle 664">
              <a:extLst>
                <a:ext uri="{FF2B5EF4-FFF2-40B4-BE49-F238E27FC236}">
                  <a16:creationId xmlns:a16="http://schemas.microsoft.com/office/drawing/2014/main" id="{23C4E39F-9724-4500-8524-C28A453B2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17700"/>
              <a:ext cx="283254" cy="12928"/>
            </a:xfrm>
            <a:prstGeom prst="rect">
              <a:avLst/>
            </a:prstGeom>
            <a:solidFill>
              <a:srgbClr val="74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6" name="Rectangle 665">
              <a:extLst>
                <a:ext uri="{FF2B5EF4-FFF2-40B4-BE49-F238E27FC236}">
                  <a16:creationId xmlns:a16="http://schemas.microsoft.com/office/drawing/2014/main" id="{671A85D4-EA27-43D1-9292-C0E5357AC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24164"/>
              <a:ext cx="283254" cy="12928"/>
            </a:xfrm>
            <a:prstGeom prst="rect">
              <a:avLst/>
            </a:prstGeom>
            <a:solidFill>
              <a:srgbClr val="757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7" name="Rectangle 666">
              <a:extLst>
                <a:ext uri="{FF2B5EF4-FFF2-40B4-BE49-F238E27FC236}">
                  <a16:creationId xmlns:a16="http://schemas.microsoft.com/office/drawing/2014/main" id="{6B6BEA29-8735-4157-BFCB-702B5D0C2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30628"/>
              <a:ext cx="283254" cy="14221"/>
            </a:xfrm>
            <a:prstGeom prst="rect">
              <a:avLst/>
            </a:prstGeom>
            <a:solidFill>
              <a:srgbClr val="777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8" name="Rectangle 667">
              <a:extLst>
                <a:ext uri="{FF2B5EF4-FFF2-40B4-BE49-F238E27FC236}">
                  <a16:creationId xmlns:a16="http://schemas.microsoft.com/office/drawing/2014/main" id="{10E702D5-5986-48BB-A285-83ED592F8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37092"/>
              <a:ext cx="283254" cy="14221"/>
            </a:xfrm>
            <a:prstGeom prst="rect">
              <a:avLst/>
            </a:prstGeom>
            <a:solidFill>
              <a:srgbClr val="788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9" name="Rectangle 668">
              <a:extLst>
                <a:ext uri="{FF2B5EF4-FFF2-40B4-BE49-F238E27FC236}">
                  <a16:creationId xmlns:a16="http://schemas.microsoft.com/office/drawing/2014/main" id="{6233F751-BC49-448D-B996-59AA9CFE2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44848"/>
              <a:ext cx="283254" cy="12928"/>
            </a:xfrm>
            <a:prstGeom prst="rect">
              <a:avLst/>
            </a:prstGeom>
            <a:solidFill>
              <a:srgbClr val="798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0" name="Rectangle 669">
              <a:extLst>
                <a:ext uri="{FF2B5EF4-FFF2-40B4-BE49-F238E27FC236}">
                  <a16:creationId xmlns:a16="http://schemas.microsoft.com/office/drawing/2014/main" id="{5741B3B0-37BB-49C1-8283-8D14B2040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51312"/>
              <a:ext cx="283254" cy="12928"/>
            </a:xfrm>
            <a:prstGeom prst="rect">
              <a:avLst/>
            </a:prstGeom>
            <a:solidFill>
              <a:srgbClr val="7B8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1" name="Rectangle 670">
              <a:extLst>
                <a:ext uri="{FF2B5EF4-FFF2-40B4-BE49-F238E27FC236}">
                  <a16:creationId xmlns:a16="http://schemas.microsoft.com/office/drawing/2014/main" id="{EEE79085-E130-4D42-B97C-9E593A98B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57776"/>
              <a:ext cx="283254" cy="12928"/>
            </a:xfrm>
            <a:prstGeom prst="rect">
              <a:avLst/>
            </a:prstGeom>
            <a:solidFill>
              <a:srgbClr val="7C8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2" name="Rectangle 671">
              <a:extLst>
                <a:ext uri="{FF2B5EF4-FFF2-40B4-BE49-F238E27FC236}">
                  <a16:creationId xmlns:a16="http://schemas.microsoft.com/office/drawing/2014/main" id="{608580EF-4642-4D38-A42C-25CF6F1F8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64240"/>
              <a:ext cx="283254" cy="12928"/>
            </a:xfrm>
            <a:prstGeom prst="rect">
              <a:avLst/>
            </a:prstGeom>
            <a:solidFill>
              <a:srgbClr val="7F8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3" name="Rectangle 672">
              <a:extLst>
                <a:ext uri="{FF2B5EF4-FFF2-40B4-BE49-F238E27FC236}">
                  <a16:creationId xmlns:a16="http://schemas.microsoft.com/office/drawing/2014/main" id="{8C19AF3B-7FF1-47D3-8BD8-2C51EB39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70704"/>
              <a:ext cx="283254" cy="12928"/>
            </a:xfrm>
            <a:prstGeom prst="rect">
              <a:avLst/>
            </a:prstGeom>
            <a:solidFill>
              <a:srgbClr val="808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4" name="Rectangle 673">
              <a:extLst>
                <a:ext uri="{FF2B5EF4-FFF2-40B4-BE49-F238E27FC236}">
                  <a16:creationId xmlns:a16="http://schemas.microsoft.com/office/drawing/2014/main" id="{ACB47A00-48E1-47FF-B7E3-8E45800BB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77168"/>
              <a:ext cx="283254" cy="14221"/>
            </a:xfrm>
            <a:prstGeom prst="rect">
              <a:avLst/>
            </a:prstGeom>
            <a:solidFill>
              <a:srgbClr val="828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5" name="Rectangle 674">
              <a:extLst>
                <a:ext uri="{FF2B5EF4-FFF2-40B4-BE49-F238E27FC236}">
                  <a16:creationId xmlns:a16="http://schemas.microsoft.com/office/drawing/2014/main" id="{47C20796-B5FA-4D75-8241-04E4FB986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83632"/>
              <a:ext cx="283254" cy="14221"/>
            </a:xfrm>
            <a:prstGeom prst="rect">
              <a:avLst/>
            </a:prstGeom>
            <a:solidFill>
              <a:srgbClr val="848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6" name="Rectangle 675">
              <a:extLst>
                <a:ext uri="{FF2B5EF4-FFF2-40B4-BE49-F238E27FC236}">
                  <a16:creationId xmlns:a16="http://schemas.microsoft.com/office/drawing/2014/main" id="{7E582D21-38CD-48D9-81A9-961489264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91388"/>
              <a:ext cx="283254" cy="12928"/>
            </a:xfrm>
            <a:prstGeom prst="rect">
              <a:avLst/>
            </a:prstGeom>
            <a:solidFill>
              <a:srgbClr val="858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7" name="Rectangle 676">
              <a:extLst>
                <a:ext uri="{FF2B5EF4-FFF2-40B4-BE49-F238E27FC236}">
                  <a16:creationId xmlns:a16="http://schemas.microsoft.com/office/drawing/2014/main" id="{0451270B-3809-4C82-9138-FA728432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797852"/>
              <a:ext cx="283254" cy="12928"/>
            </a:xfrm>
            <a:prstGeom prst="rect">
              <a:avLst/>
            </a:prstGeom>
            <a:solidFill>
              <a:srgbClr val="87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8" name="Rectangle 677">
              <a:extLst>
                <a:ext uri="{FF2B5EF4-FFF2-40B4-BE49-F238E27FC236}">
                  <a16:creationId xmlns:a16="http://schemas.microsoft.com/office/drawing/2014/main" id="{31553DB6-342E-4D6D-A933-12DD4793E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4" y="5804316"/>
              <a:ext cx="283254" cy="12928"/>
            </a:xfrm>
            <a:prstGeom prst="rect">
              <a:avLst/>
            </a:prstGeom>
            <a:solidFill>
              <a:srgbClr val="889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9" name="Rectangle 679">
              <a:extLst>
                <a:ext uri="{FF2B5EF4-FFF2-40B4-BE49-F238E27FC236}">
                  <a16:creationId xmlns:a16="http://schemas.microsoft.com/office/drawing/2014/main" id="{2728CED2-1A12-455C-AA31-47CEC911C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10780"/>
              <a:ext cx="283253" cy="12928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0" name="Rectangle 680">
              <a:extLst>
                <a:ext uri="{FF2B5EF4-FFF2-40B4-BE49-F238E27FC236}">
                  <a16:creationId xmlns:a16="http://schemas.microsoft.com/office/drawing/2014/main" id="{1F6C887F-4E77-43BA-B684-0B1F26C74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17243"/>
              <a:ext cx="283253" cy="14221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1" name="Rectangle 681">
              <a:extLst>
                <a:ext uri="{FF2B5EF4-FFF2-40B4-BE49-F238E27FC236}">
                  <a16:creationId xmlns:a16="http://schemas.microsoft.com/office/drawing/2014/main" id="{6EED48A7-274D-4E72-83D7-9B6DC7ACB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23707"/>
              <a:ext cx="283253" cy="14221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2" name="Rectangle 682">
              <a:extLst>
                <a:ext uri="{FF2B5EF4-FFF2-40B4-BE49-F238E27FC236}">
                  <a16:creationId xmlns:a16="http://schemas.microsoft.com/office/drawing/2014/main" id="{06267FCF-0097-4B73-A375-BCDDD1B2B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31464"/>
              <a:ext cx="283253" cy="12928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3" name="Rectangle 683">
              <a:extLst>
                <a:ext uri="{FF2B5EF4-FFF2-40B4-BE49-F238E27FC236}">
                  <a16:creationId xmlns:a16="http://schemas.microsoft.com/office/drawing/2014/main" id="{6827785D-272E-488F-A5BA-BB5F24C83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37928"/>
              <a:ext cx="283253" cy="12928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4" name="Rectangle 684">
              <a:extLst>
                <a:ext uri="{FF2B5EF4-FFF2-40B4-BE49-F238E27FC236}">
                  <a16:creationId xmlns:a16="http://schemas.microsoft.com/office/drawing/2014/main" id="{76A27FEB-7326-40F0-A42A-1BAFE270D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44392"/>
              <a:ext cx="283253" cy="12928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5" name="Rectangle 685">
              <a:extLst>
                <a:ext uri="{FF2B5EF4-FFF2-40B4-BE49-F238E27FC236}">
                  <a16:creationId xmlns:a16="http://schemas.microsoft.com/office/drawing/2014/main" id="{DFC27C32-DCBC-4E63-85BE-781527FBE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50856"/>
              <a:ext cx="283253" cy="12928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6" name="Rectangle 686">
              <a:extLst>
                <a:ext uri="{FF2B5EF4-FFF2-40B4-BE49-F238E27FC236}">
                  <a16:creationId xmlns:a16="http://schemas.microsoft.com/office/drawing/2014/main" id="{CD250815-894B-46EF-81C1-EE72D94A5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57320"/>
              <a:ext cx="283253" cy="14221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7" name="Rectangle 687">
              <a:extLst>
                <a:ext uri="{FF2B5EF4-FFF2-40B4-BE49-F238E27FC236}">
                  <a16:creationId xmlns:a16="http://schemas.microsoft.com/office/drawing/2014/main" id="{3DEAEC58-2F87-4A77-B546-7CD4E08A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63783"/>
              <a:ext cx="283253" cy="14221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8" name="Rectangle 688">
              <a:extLst>
                <a:ext uri="{FF2B5EF4-FFF2-40B4-BE49-F238E27FC236}">
                  <a16:creationId xmlns:a16="http://schemas.microsoft.com/office/drawing/2014/main" id="{34A6BF39-6925-4438-8978-E582FE061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71540"/>
              <a:ext cx="283253" cy="12928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09" name="Rectangle 689">
              <a:extLst>
                <a:ext uri="{FF2B5EF4-FFF2-40B4-BE49-F238E27FC236}">
                  <a16:creationId xmlns:a16="http://schemas.microsoft.com/office/drawing/2014/main" id="{F5D47052-E876-40E6-8BC0-6959D17DC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78004"/>
              <a:ext cx="283253" cy="12928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0" name="Rectangle 690">
              <a:extLst>
                <a:ext uri="{FF2B5EF4-FFF2-40B4-BE49-F238E27FC236}">
                  <a16:creationId xmlns:a16="http://schemas.microsoft.com/office/drawing/2014/main" id="{DB8AE710-FB07-429E-A1E7-579350AF7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84468"/>
              <a:ext cx="283253" cy="12928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1" name="Rectangle 691">
              <a:extLst>
                <a:ext uri="{FF2B5EF4-FFF2-40B4-BE49-F238E27FC236}">
                  <a16:creationId xmlns:a16="http://schemas.microsoft.com/office/drawing/2014/main" id="{AC1B085E-DEBA-4CB9-86F4-7CE1E902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90932"/>
              <a:ext cx="283253" cy="12928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2" name="Rectangle 692">
              <a:extLst>
                <a:ext uri="{FF2B5EF4-FFF2-40B4-BE49-F238E27FC236}">
                  <a16:creationId xmlns:a16="http://schemas.microsoft.com/office/drawing/2014/main" id="{F4B03BD4-8E43-42F3-9319-BDFB59833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897396"/>
              <a:ext cx="283253" cy="12928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3" name="Rectangle 693">
              <a:extLst>
                <a:ext uri="{FF2B5EF4-FFF2-40B4-BE49-F238E27FC236}">
                  <a16:creationId xmlns:a16="http://schemas.microsoft.com/office/drawing/2014/main" id="{95CE6649-F3E9-4B62-A186-1B6C2D7EE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03860"/>
              <a:ext cx="283253" cy="14221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4" name="Rectangle 694">
              <a:extLst>
                <a:ext uri="{FF2B5EF4-FFF2-40B4-BE49-F238E27FC236}">
                  <a16:creationId xmlns:a16="http://schemas.microsoft.com/office/drawing/2014/main" id="{58A8BDDD-00AB-4DDC-8145-ED029C7C7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10324"/>
              <a:ext cx="283253" cy="14221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5" name="Rectangle 695">
              <a:extLst>
                <a:ext uri="{FF2B5EF4-FFF2-40B4-BE49-F238E27FC236}">
                  <a16:creationId xmlns:a16="http://schemas.microsoft.com/office/drawing/2014/main" id="{BC5FC49E-24E8-4096-881B-8144A93FF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18080"/>
              <a:ext cx="283253" cy="12928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6" name="Rectangle 696">
              <a:extLst>
                <a:ext uri="{FF2B5EF4-FFF2-40B4-BE49-F238E27FC236}">
                  <a16:creationId xmlns:a16="http://schemas.microsoft.com/office/drawing/2014/main" id="{3717770E-EE0F-487A-B410-CC5399054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24544"/>
              <a:ext cx="283253" cy="12928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7" name="Rectangle 697">
              <a:extLst>
                <a:ext uri="{FF2B5EF4-FFF2-40B4-BE49-F238E27FC236}">
                  <a16:creationId xmlns:a16="http://schemas.microsoft.com/office/drawing/2014/main" id="{56108B5E-A4B3-4B7C-8FBB-343D8636B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31008"/>
              <a:ext cx="283253" cy="12928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8" name="Rectangle 698">
              <a:extLst>
                <a:ext uri="{FF2B5EF4-FFF2-40B4-BE49-F238E27FC236}">
                  <a16:creationId xmlns:a16="http://schemas.microsoft.com/office/drawing/2014/main" id="{52BDEC18-D78E-40E6-99C4-B620D3FAE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37472"/>
              <a:ext cx="283253" cy="12928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19" name="Rectangle 699">
              <a:extLst>
                <a:ext uri="{FF2B5EF4-FFF2-40B4-BE49-F238E27FC236}">
                  <a16:creationId xmlns:a16="http://schemas.microsoft.com/office/drawing/2014/main" id="{B1E39893-AA03-41D4-A235-31A5A644C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43936"/>
              <a:ext cx="283253" cy="14221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0" name="Rectangle 700">
              <a:extLst>
                <a:ext uri="{FF2B5EF4-FFF2-40B4-BE49-F238E27FC236}">
                  <a16:creationId xmlns:a16="http://schemas.microsoft.com/office/drawing/2014/main" id="{AB4EE262-036C-4C4E-971B-01E898C7D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50400"/>
              <a:ext cx="283253" cy="14221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1" name="Rectangle 701">
              <a:extLst>
                <a:ext uri="{FF2B5EF4-FFF2-40B4-BE49-F238E27FC236}">
                  <a16:creationId xmlns:a16="http://schemas.microsoft.com/office/drawing/2014/main" id="{E196DCC8-ED36-48CE-844A-B96A8254A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58156"/>
              <a:ext cx="283253" cy="12928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2" name="Rectangle 702">
              <a:extLst>
                <a:ext uri="{FF2B5EF4-FFF2-40B4-BE49-F238E27FC236}">
                  <a16:creationId xmlns:a16="http://schemas.microsoft.com/office/drawing/2014/main" id="{D755A54F-2D93-40D1-864C-E454F5E71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64620"/>
              <a:ext cx="283253" cy="12928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3" name="Rectangle 703">
              <a:extLst>
                <a:ext uri="{FF2B5EF4-FFF2-40B4-BE49-F238E27FC236}">
                  <a16:creationId xmlns:a16="http://schemas.microsoft.com/office/drawing/2014/main" id="{94E26476-E5C4-4E1E-962C-4ACA0E6A7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971084"/>
              <a:ext cx="283253" cy="1293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4" name="Rectangle 708">
              <a:extLst>
                <a:ext uri="{FF2B5EF4-FFF2-40B4-BE49-F238E27FC236}">
                  <a16:creationId xmlns:a16="http://schemas.microsoft.com/office/drawing/2014/main" id="{69A1BBE3-B1D0-43AE-BF69-81D8085AC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922" y="5637547"/>
              <a:ext cx="305801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5" name="Rectangle 709">
              <a:extLst>
                <a:ext uri="{FF2B5EF4-FFF2-40B4-BE49-F238E27FC236}">
                  <a16:creationId xmlns:a16="http://schemas.microsoft.com/office/drawing/2014/main" id="{200EB73F-1A2B-4A7F-89D2-FFFEC2387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504" y="4864465"/>
              <a:ext cx="52141" cy="110661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6" name="Rectangle 710">
              <a:extLst>
                <a:ext uri="{FF2B5EF4-FFF2-40B4-BE49-F238E27FC236}">
                  <a16:creationId xmlns:a16="http://schemas.microsoft.com/office/drawing/2014/main" id="{2A93B2A8-7103-413C-884D-A74E417A5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504" y="4864465"/>
              <a:ext cx="52141" cy="1106619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7" name="Rectangle 711">
              <a:extLst>
                <a:ext uri="{FF2B5EF4-FFF2-40B4-BE49-F238E27FC236}">
                  <a16:creationId xmlns:a16="http://schemas.microsoft.com/office/drawing/2014/main" id="{C217F681-4874-4684-9250-183E66B7F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363" y="4864465"/>
              <a:ext cx="181789" cy="110661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8" name="Rectangle 712">
              <a:extLst>
                <a:ext uri="{FF2B5EF4-FFF2-40B4-BE49-F238E27FC236}">
                  <a16:creationId xmlns:a16="http://schemas.microsoft.com/office/drawing/2014/main" id="{CFBE06F9-8898-48C1-9767-8D2E4B88F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363" y="4864465"/>
              <a:ext cx="181789" cy="1106619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29" name="Rectangle 713">
              <a:extLst>
                <a:ext uri="{FF2B5EF4-FFF2-40B4-BE49-F238E27FC236}">
                  <a16:creationId xmlns:a16="http://schemas.microsoft.com/office/drawing/2014/main" id="{F6A4D411-BD16-408F-A43E-BA2E4E9F8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922" y="5857320"/>
              <a:ext cx="305801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0" name="Rectangle 714">
              <a:extLst>
                <a:ext uri="{FF2B5EF4-FFF2-40B4-BE49-F238E27FC236}">
                  <a16:creationId xmlns:a16="http://schemas.microsoft.com/office/drawing/2014/main" id="{472D44A1-98B3-40CA-8227-2300ACF31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5411311"/>
              <a:ext cx="276208" cy="19392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1" name="Oval 722">
              <a:extLst>
                <a:ext uri="{FF2B5EF4-FFF2-40B4-BE49-F238E27FC236}">
                  <a16:creationId xmlns:a16="http://schemas.microsoft.com/office/drawing/2014/main" id="{604FAF4D-216C-4B77-8F94-318B9317E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887" y="5837928"/>
              <a:ext cx="80325" cy="72396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2" name="Freeform 723">
              <a:extLst>
                <a:ext uri="{FF2B5EF4-FFF2-40B4-BE49-F238E27FC236}">
                  <a16:creationId xmlns:a16="http://schemas.microsoft.com/office/drawing/2014/main" id="{F56262D6-F0B1-4828-8CF9-5CED7C3EE4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8795" y="5823707"/>
              <a:ext cx="101464" cy="94373"/>
            </a:xfrm>
            <a:custGeom>
              <a:avLst/>
              <a:gdLst>
                <a:gd name="T0" fmla="*/ 2147483647 w 14"/>
                <a:gd name="T1" fmla="*/ 2147483647 h 14"/>
                <a:gd name="T2" fmla="*/ 2147483647 w 14"/>
                <a:gd name="T3" fmla="*/ 2147483647 h 14"/>
                <a:gd name="T4" fmla="*/ 2147483647 w 14"/>
                <a:gd name="T5" fmla="*/ 2147483647 h 14"/>
                <a:gd name="T6" fmla="*/ 2147483647 w 14"/>
                <a:gd name="T7" fmla="*/ 2147483647 h 14"/>
                <a:gd name="T8" fmla="*/ 2147483647 w 14"/>
                <a:gd name="T9" fmla="*/ 2147483647 h 14"/>
                <a:gd name="T10" fmla="*/ 2147483647 w 14"/>
                <a:gd name="T11" fmla="*/ 0 h 14"/>
                <a:gd name="T12" fmla="*/ 2147483647 w 14"/>
                <a:gd name="T13" fmla="*/ 2147483647 h 14"/>
                <a:gd name="T14" fmla="*/ 2147483647 w 14"/>
                <a:gd name="T15" fmla="*/ 0 h 14"/>
                <a:gd name="T16" fmla="*/ 2147483647 w 14"/>
                <a:gd name="T17" fmla="*/ 2147483647 h 14"/>
                <a:gd name="T18" fmla="*/ 2147483647 w 14"/>
                <a:gd name="T19" fmla="*/ 0 h 14"/>
                <a:gd name="T20" fmla="*/ 2147483647 w 14"/>
                <a:gd name="T21" fmla="*/ 0 h 14"/>
                <a:gd name="T22" fmla="*/ 2147483647 w 14"/>
                <a:gd name="T23" fmla="*/ 2147483647 h 14"/>
                <a:gd name="T24" fmla="*/ 2147483647 w 14"/>
                <a:gd name="T25" fmla="*/ 0 h 14"/>
                <a:gd name="T26" fmla="*/ 2147483647 w 14"/>
                <a:gd name="T27" fmla="*/ 2147483647 h 14"/>
                <a:gd name="T28" fmla="*/ 2147483647 w 14"/>
                <a:gd name="T29" fmla="*/ 0 h 14"/>
                <a:gd name="T30" fmla="*/ 0 w 14"/>
                <a:gd name="T31" fmla="*/ 2147483647 h 14"/>
                <a:gd name="T32" fmla="*/ 2147483647 w 14"/>
                <a:gd name="T33" fmla="*/ 2147483647 h 14"/>
                <a:gd name="T34" fmla="*/ 0 w 14"/>
                <a:gd name="T35" fmla="*/ 2147483647 h 14"/>
                <a:gd name="T36" fmla="*/ 2147483647 w 14"/>
                <a:gd name="T37" fmla="*/ 2147483647 h 14"/>
                <a:gd name="T38" fmla="*/ 0 w 14"/>
                <a:gd name="T39" fmla="*/ 2147483647 h 14"/>
                <a:gd name="T40" fmla="*/ 0 w 14"/>
                <a:gd name="T41" fmla="*/ 2147483647 h 14"/>
                <a:gd name="T42" fmla="*/ 2147483647 w 14"/>
                <a:gd name="T43" fmla="*/ 2147483647 h 14"/>
                <a:gd name="T44" fmla="*/ 0 w 14"/>
                <a:gd name="T45" fmla="*/ 2147483647 h 14"/>
                <a:gd name="T46" fmla="*/ 2147483647 w 14"/>
                <a:gd name="T47" fmla="*/ 2147483647 h 14"/>
                <a:gd name="T48" fmla="*/ 0 w 14"/>
                <a:gd name="T49" fmla="*/ 2147483647 h 14"/>
                <a:gd name="T50" fmla="*/ 2147483647 w 14"/>
                <a:gd name="T51" fmla="*/ 2147483647 h 14"/>
                <a:gd name="T52" fmla="*/ 2147483647 w 14"/>
                <a:gd name="T53" fmla="*/ 2147483647 h 14"/>
                <a:gd name="T54" fmla="*/ 2147483647 w 14"/>
                <a:gd name="T55" fmla="*/ 2147483647 h 14"/>
                <a:gd name="T56" fmla="*/ 2147483647 w 14"/>
                <a:gd name="T57" fmla="*/ 2147483647 h 14"/>
                <a:gd name="T58" fmla="*/ 2147483647 w 14"/>
                <a:gd name="T59" fmla="*/ 2147483647 h 14"/>
                <a:gd name="T60" fmla="*/ 2147483647 w 14"/>
                <a:gd name="T61" fmla="*/ 2147483647 h 14"/>
                <a:gd name="T62" fmla="*/ 2147483647 w 14"/>
                <a:gd name="T63" fmla="*/ 2147483647 h 14"/>
                <a:gd name="T64" fmla="*/ 2147483647 w 14"/>
                <a:gd name="T65" fmla="*/ 2147483647 h 14"/>
                <a:gd name="T66" fmla="*/ 2147483647 w 14"/>
                <a:gd name="T67" fmla="*/ 2147483647 h 14"/>
                <a:gd name="T68" fmla="*/ 2147483647 w 14"/>
                <a:gd name="T69" fmla="*/ 2147483647 h 14"/>
                <a:gd name="T70" fmla="*/ 2147483647 w 14"/>
                <a:gd name="T71" fmla="*/ 2147483647 h 14"/>
                <a:gd name="T72" fmla="*/ 2147483647 w 14"/>
                <a:gd name="T73" fmla="*/ 2147483647 h 14"/>
                <a:gd name="T74" fmla="*/ 2147483647 w 14"/>
                <a:gd name="T75" fmla="*/ 2147483647 h 14"/>
                <a:gd name="T76" fmla="*/ 2147483647 w 14"/>
                <a:gd name="T77" fmla="*/ 2147483647 h 14"/>
                <a:gd name="T78" fmla="*/ 2147483647 w 14"/>
                <a:gd name="T79" fmla="*/ 2147483647 h 14"/>
                <a:gd name="T80" fmla="*/ 2147483647 w 14"/>
                <a:gd name="T81" fmla="*/ 2147483647 h 14"/>
                <a:gd name="T82" fmla="*/ 2147483647 w 14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"/>
                <a:gd name="T127" fmla="*/ 0 h 14"/>
                <a:gd name="T128" fmla="*/ 14 w 14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4" y="10"/>
                  </a:moveTo>
                  <a:lnTo>
                    <a:pt x="4" y="10"/>
                  </a:lnTo>
                  <a:lnTo>
                    <a:pt x="3" y="11"/>
                  </a:lnTo>
                  <a:lnTo>
                    <a:pt x="4" y="10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3" name="Freeform 724">
              <a:extLst>
                <a:ext uri="{FF2B5EF4-FFF2-40B4-BE49-F238E27FC236}">
                  <a16:creationId xmlns:a16="http://schemas.microsoft.com/office/drawing/2014/main" id="{C3F69640-1049-41DE-A1A5-9254E70ED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70" y="5711236"/>
              <a:ext cx="370625" cy="112472"/>
            </a:xfrm>
            <a:custGeom>
              <a:avLst/>
              <a:gdLst>
                <a:gd name="T0" fmla="*/ 2147483647 w 51"/>
                <a:gd name="T1" fmla="*/ 2147483647 h 17"/>
                <a:gd name="T2" fmla="*/ 2147483647 w 51"/>
                <a:gd name="T3" fmla="*/ 2147483647 h 17"/>
                <a:gd name="T4" fmla="*/ 2147483647 w 51"/>
                <a:gd name="T5" fmla="*/ 2147483647 h 17"/>
                <a:gd name="T6" fmla="*/ 2147483647 w 51"/>
                <a:gd name="T7" fmla="*/ 2147483647 h 17"/>
                <a:gd name="T8" fmla="*/ 2147483647 w 51"/>
                <a:gd name="T9" fmla="*/ 2147483647 h 17"/>
                <a:gd name="T10" fmla="*/ 2147483647 w 51"/>
                <a:gd name="T11" fmla="*/ 2147483647 h 17"/>
                <a:gd name="T12" fmla="*/ 2147483647 w 51"/>
                <a:gd name="T13" fmla="*/ 2147483647 h 17"/>
                <a:gd name="T14" fmla="*/ 2147483647 w 51"/>
                <a:gd name="T15" fmla="*/ 2147483647 h 17"/>
                <a:gd name="T16" fmla="*/ 2147483647 w 51"/>
                <a:gd name="T17" fmla="*/ 2147483647 h 17"/>
                <a:gd name="T18" fmla="*/ 2147483647 w 51"/>
                <a:gd name="T19" fmla="*/ 2147483647 h 17"/>
                <a:gd name="T20" fmla="*/ 2147483647 w 51"/>
                <a:gd name="T21" fmla="*/ 2147483647 h 17"/>
                <a:gd name="T22" fmla="*/ 0 w 51"/>
                <a:gd name="T23" fmla="*/ 2147483647 h 17"/>
                <a:gd name="T24" fmla="*/ 2147483647 w 51"/>
                <a:gd name="T25" fmla="*/ 2147483647 h 17"/>
                <a:gd name="T26" fmla="*/ 2147483647 w 51"/>
                <a:gd name="T27" fmla="*/ 2147483647 h 17"/>
                <a:gd name="T28" fmla="*/ 2147483647 w 51"/>
                <a:gd name="T29" fmla="*/ 2147483647 h 17"/>
                <a:gd name="T30" fmla="*/ 2147483647 w 51"/>
                <a:gd name="T31" fmla="*/ 2147483647 h 17"/>
                <a:gd name="T32" fmla="*/ 2147483647 w 51"/>
                <a:gd name="T33" fmla="*/ 2147483647 h 17"/>
                <a:gd name="T34" fmla="*/ 2147483647 w 51"/>
                <a:gd name="T35" fmla="*/ 2147483647 h 17"/>
                <a:gd name="T36" fmla="*/ 2147483647 w 51"/>
                <a:gd name="T37" fmla="*/ 0 h 17"/>
                <a:gd name="T38" fmla="*/ 2147483647 w 51"/>
                <a:gd name="T39" fmla="*/ 0 h 17"/>
                <a:gd name="T40" fmla="*/ 2147483647 w 51"/>
                <a:gd name="T41" fmla="*/ 0 h 17"/>
                <a:gd name="T42" fmla="*/ 2147483647 w 51"/>
                <a:gd name="T43" fmla="*/ 2147483647 h 17"/>
                <a:gd name="T44" fmla="*/ 2147483647 w 51"/>
                <a:gd name="T45" fmla="*/ 2147483647 h 17"/>
                <a:gd name="T46" fmla="*/ 2147483647 w 51"/>
                <a:gd name="T47" fmla="*/ 2147483647 h 17"/>
                <a:gd name="T48" fmla="*/ 2147483647 w 51"/>
                <a:gd name="T49" fmla="*/ 2147483647 h 17"/>
                <a:gd name="T50" fmla="*/ 2147483647 w 51"/>
                <a:gd name="T51" fmla="*/ 2147483647 h 17"/>
                <a:gd name="T52" fmla="*/ 2147483647 w 51"/>
                <a:gd name="T53" fmla="*/ 2147483647 h 17"/>
                <a:gd name="T54" fmla="*/ 2147483647 w 51"/>
                <a:gd name="T55" fmla="*/ 2147483647 h 17"/>
                <a:gd name="T56" fmla="*/ 2147483647 w 51"/>
                <a:gd name="T57" fmla="*/ 2147483647 h 17"/>
                <a:gd name="T58" fmla="*/ 2147483647 w 51"/>
                <a:gd name="T59" fmla="*/ 2147483647 h 17"/>
                <a:gd name="T60" fmla="*/ 2147483647 w 51"/>
                <a:gd name="T61" fmla="*/ 2147483647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1"/>
                <a:gd name="T94" fmla="*/ 0 h 17"/>
                <a:gd name="T95" fmla="*/ 51 w 51"/>
                <a:gd name="T96" fmla="*/ 17 h 1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1" h="17">
                  <a:moveTo>
                    <a:pt x="37" y="12"/>
                  </a:moveTo>
                  <a:lnTo>
                    <a:pt x="36" y="11"/>
                  </a:lnTo>
                  <a:lnTo>
                    <a:pt x="34" y="10"/>
                  </a:lnTo>
                  <a:lnTo>
                    <a:pt x="33" y="9"/>
                  </a:lnTo>
                  <a:lnTo>
                    <a:pt x="31" y="8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1" y="12"/>
                  </a:lnTo>
                  <a:lnTo>
                    <a:pt x="9" y="15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9" y="4"/>
                  </a:lnTo>
                  <a:lnTo>
                    <a:pt x="15" y="2"/>
                  </a:lnTo>
                  <a:lnTo>
                    <a:pt x="18" y="1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5" y="1"/>
                  </a:lnTo>
                  <a:lnTo>
                    <a:pt x="38" y="2"/>
                  </a:lnTo>
                  <a:lnTo>
                    <a:pt x="41" y="4"/>
                  </a:lnTo>
                  <a:lnTo>
                    <a:pt x="43" y="6"/>
                  </a:lnTo>
                  <a:lnTo>
                    <a:pt x="46" y="8"/>
                  </a:lnTo>
                  <a:lnTo>
                    <a:pt x="51" y="5"/>
                  </a:lnTo>
                  <a:lnTo>
                    <a:pt x="47" y="17"/>
                  </a:lnTo>
                  <a:lnTo>
                    <a:pt x="32" y="15"/>
                  </a:lnTo>
                  <a:lnTo>
                    <a:pt x="37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4" name="Oval 725">
              <a:extLst>
                <a:ext uri="{FF2B5EF4-FFF2-40B4-BE49-F238E27FC236}">
                  <a16:creationId xmlns:a16="http://schemas.microsoft.com/office/drawing/2014/main" id="{6A9F14CC-CFA7-49B3-86BD-AD494AB55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887" y="5610399"/>
              <a:ext cx="80325" cy="736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5" name="Freeform 726">
              <a:extLst>
                <a:ext uri="{FF2B5EF4-FFF2-40B4-BE49-F238E27FC236}">
                  <a16:creationId xmlns:a16="http://schemas.microsoft.com/office/drawing/2014/main" id="{840DA14C-BB64-41DD-BF73-0797D2B42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8795" y="5603935"/>
              <a:ext cx="101464" cy="93080"/>
            </a:xfrm>
            <a:custGeom>
              <a:avLst/>
              <a:gdLst>
                <a:gd name="T0" fmla="*/ 2147483647 w 14"/>
                <a:gd name="T1" fmla="*/ 2147483647 h 14"/>
                <a:gd name="T2" fmla="*/ 2147483647 w 14"/>
                <a:gd name="T3" fmla="*/ 2147483647 h 14"/>
                <a:gd name="T4" fmla="*/ 2147483647 w 14"/>
                <a:gd name="T5" fmla="*/ 2147483647 h 14"/>
                <a:gd name="T6" fmla="*/ 2147483647 w 14"/>
                <a:gd name="T7" fmla="*/ 2147483647 h 14"/>
                <a:gd name="T8" fmla="*/ 2147483647 w 14"/>
                <a:gd name="T9" fmla="*/ 2147483647 h 14"/>
                <a:gd name="T10" fmla="*/ 2147483647 w 14"/>
                <a:gd name="T11" fmla="*/ 0 h 14"/>
                <a:gd name="T12" fmla="*/ 2147483647 w 14"/>
                <a:gd name="T13" fmla="*/ 2147483647 h 14"/>
                <a:gd name="T14" fmla="*/ 2147483647 w 14"/>
                <a:gd name="T15" fmla="*/ 0 h 14"/>
                <a:gd name="T16" fmla="*/ 2147483647 w 14"/>
                <a:gd name="T17" fmla="*/ 2147483647 h 14"/>
                <a:gd name="T18" fmla="*/ 2147483647 w 14"/>
                <a:gd name="T19" fmla="*/ 0 h 14"/>
                <a:gd name="T20" fmla="*/ 2147483647 w 14"/>
                <a:gd name="T21" fmla="*/ 0 h 14"/>
                <a:gd name="T22" fmla="*/ 2147483647 w 14"/>
                <a:gd name="T23" fmla="*/ 2147483647 h 14"/>
                <a:gd name="T24" fmla="*/ 2147483647 w 14"/>
                <a:gd name="T25" fmla="*/ 0 h 14"/>
                <a:gd name="T26" fmla="*/ 2147483647 w 14"/>
                <a:gd name="T27" fmla="*/ 2147483647 h 14"/>
                <a:gd name="T28" fmla="*/ 2147483647 w 14"/>
                <a:gd name="T29" fmla="*/ 0 h 14"/>
                <a:gd name="T30" fmla="*/ 0 w 14"/>
                <a:gd name="T31" fmla="*/ 2147483647 h 14"/>
                <a:gd name="T32" fmla="*/ 2147483647 w 14"/>
                <a:gd name="T33" fmla="*/ 2147483647 h 14"/>
                <a:gd name="T34" fmla="*/ 0 w 14"/>
                <a:gd name="T35" fmla="*/ 2147483647 h 14"/>
                <a:gd name="T36" fmla="*/ 2147483647 w 14"/>
                <a:gd name="T37" fmla="*/ 2147483647 h 14"/>
                <a:gd name="T38" fmla="*/ 0 w 14"/>
                <a:gd name="T39" fmla="*/ 2147483647 h 14"/>
                <a:gd name="T40" fmla="*/ 0 w 14"/>
                <a:gd name="T41" fmla="*/ 2147483647 h 14"/>
                <a:gd name="T42" fmla="*/ 2147483647 w 14"/>
                <a:gd name="T43" fmla="*/ 2147483647 h 14"/>
                <a:gd name="T44" fmla="*/ 0 w 14"/>
                <a:gd name="T45" fmla="*/ 2147483647 h 14"/>
                <a:gd name="T46" fmla="*/ 2147483647 w 14"/>
                <a:gd name="T47" fmla="*/ 2147483647 h 14"/>
                <a:gd name="T48" fmla="*/ 0 w 14"/>
                <a:gd name="T49" fmla="*/ 2147483647 h 14"/>
                <a:gd name="T50" fmla="*/ 2147483647 w 14"/>
                <a:gd name="T51" fmla="*/ 2147483647 h 14"/>
                <a:gd name="T52" fmla="*/ 2147483647 w 14"/>
                <a:gd name="T53" fmla="*/ 2147483647 h 14"/>
                <a:gd name="T54" fmla="*/ 2147483647 w 14"/>
                <a:gd name="T55" fmla="*/ 2147483647 h 14"/>
                <a:gd name="T56" fmla="*/ 2147483647 w 14"/>
                <a:gd name="T57" fmla="*/ 2147483647 h 14"/>
                <a:gd name="T58" fmla="*/ 2147483647 w 14"/>
                <a:gd name="T59" fmla="*/ 2147483647 h 14"/>
                <a:gd name="T60" fmla="*/ 2147483647 w 14"/>
                <a:gd name="T61" fmla="*/ 2147483647 h 14"/>
                <a:gd name="T62" fmla="*/ 2147483647 w 14"/>
                <a:gd name="T63" fmla="*/ 2147483647 h 14"/>
                <a:gd name="T64" fmla="*/ 2147483647 w 14"/>
                <a:gd name="T65" fmla="*/ 2147483647 h 14"/>
                <a:gd name="T66" fmla="*/ 2147483647 w 14"/>
                <a:gd name="T67" fmla="*/ 2147483647 h 14"/>
                <a:gd name="T68" fmla="*/ 2147483647 w 14"/>
                <a:gd name="T69" fmla="*/ 2147483647 h 14"/>
                <a:gd name="T70" fmla="*/ 2147483647 w 14"/>
                <a:gd name="T71" fmla="*/ 2147483647 h 14"/>
                <a:gd name="T72" fmla="*/ 2147483647 w 14"/>
                <a:gd name="T73" fmla="*/ 2147483647 h 14"/>
                <a:gd name="T74" fmla="*/ 2147483647 w 14"/>
                <a:gd name="T75" fmla="*/ 2147483647 h 14"/>
                <a:gd name="T76" fmla="*/ 2147483647 w 14"/>
                <a:gd name="T77" fmla="*/ 2147483647 h 14"/>
                <a:gd name="T78" fmla="*/ 2147483647 w 14"/>
                <a:gd name="T79" fmla="*/ 2147483647 h 1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"/>
                <a:gd name="T121" fmla="*/ 0 h 14"/>
                <a:gd name="T122" fmla="*/ 14 w 14"/>
                <a:gd name="T123" fmla="*/ 14 h 1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0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0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6" name="Rectangle 731">
              <a:extLst>
                <a:ext uri="{FF2B5EF4-FFF2-40B4-BE49-F238E27FC236}">
                  <a16:creationId xmlns:a16="http://schemas.microsoft.com/office/drawing/2014/main" id="{DE4A3DF0-83FA-4A51-BBBB-4BD87B145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81" y="5797852"/>
              <a:ext cx="21138" cy="17323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7" name="Freeform 732">
              <a:extLst>
                <a:ext uri="{FF2B5EF4-FFF2-40B4-BE49-F238E27FC236}">
                  <a16:creationId xmlns:a16="http://schemas.microsoft.com/office/drawing/2014/main" id="{6E4AD0B1-9F3C-488E-9A1C-16DE65389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795" y="5724163"/>
              <a:ext cx="101464" cy="80152"/>
            </a:xfrm>
            <a:custGeom>
              <a:avLst/>
              <a:gdLst>
                <a:gd name="T0" fmla="*/ 0 w 72"/>
                <a:gd name="T1" fmla="*/ 2147483647 h 62"/>
                <a:gd name="T2" fmla="*/ 2147483647 w 72"/>
                <a:gd name="T3" fmla="*/ 0 h 62"/>
                <a:gd name="T4" fmla="*/ 2147483647 w 72"/>
                <a:gd name="T5" fmla="*/ 2147483647 h 62"/>
                <a:gd name="T6" fmla="*/ 0 w 72"/>
                <a:gd name="T7" fmla="*/ 2147483647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2"/>
                <a:gd name="T14" fmla="*/ 72 w 72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2">
                  <a:moveTo>
                    <a:pt x="0" y="62"/>
                  </a:moveTo>
                  <a:lnTo>
                    <a:pt x="36" y="0"/>
                  </a:lnTo>
                  <a:lnTo>
                    <a:pt x="72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8" name="Rectangle 733">
              <a:extLst>
                <a:ext uri="{FF2B5EF4-FFF2-40B4-BE49-F238E27FC236}">
                  <a16:creationId xmlns:a16="http://schemas.microsoft.com/office/drawing/2014/main" id="{5E513C42-C968-4BDB-8311-610122A05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81" y="5797852"/>
              <a:ext cx="21138" cy="17323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39" name="Rectangle 901">
              <a:extLst>
                <a:ext uri="{FF2B5EF4-FFF2-40B4-BE49-F238E27FC236}">
                  <a16:creationId xmlns:a16="http://schemas.microsoft.com/office/drawing/2014/main" id="{3467A6C3-262F-4945-A70D-8245D02A4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084920"/>
              <a:ext cx="283253" cy="6464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0" name="Rectangle 902">
              <a:extLst>
                <a:ext uri="{FF2B5EF4-FFF2-40B4-BE49-F238E27FC236}">
                  <a16:creationId xmlns:a16="http://schemas.microsoft.com/office/drawing/2014/main" id="{CEEC643C-8F71-48CA-B510-8A1F2A69F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084920"/>
              <a:ext cx="283253" cy="12928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1" name="Rectangle 903">
              <a:extLst>
                <a:ext uri="{FF2B5EF4-FFF2-40B4-BE49-F238E27FC236}">
                  <a16:creationId xmlns:a16="http://schemas.microsoft.com/office/drawing/2014/main" id="{CA714E1B-18E8-41F5-B4E2-C4DDEC6B1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091384"/>
              <a:ext cx="283253" cy="12928"/>
            </a:xfrm>
            <a:prstGeom prst="rect">
              <a:avLst/>
            </a:prstGeom>
            <a:solidFill>
              <a:srgbClr val="284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2" name="Rectangle 904">
              <a:extLst>
                <a:ext uri="{FF2B5EF4-FFF2-40B4-BE49-F238E27FC236}">
                  <a16:creationId xmlns:a16="http://schemas.microsoft.com/office/drawing/2014/main" id="{434859E4-7218-4A58-B495-2D6BAEC67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097848"/>
              <a:ext cx="283253" cy="12928"/>
            </a:xfrm>
            <a:prstGeom prst="rect">
              <a:avLst/>
            </a:prstGeom>
            <a:solidFill>
              <a:srgbClr val="294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3" name="Rectangle 905">
              <a:extLst>
                <a:ext uri="{FF2B5EF4-FFF2-40B4-BE49-F238E27FC236}">
                  <a16:creationId xmlns:a16="http://schemas.microsoft.com/office/drawing/2014/main" id="{69395272-2D08-4897-A053-0B7BD8113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04311"/>
              <a:ext cx="283253" cy="12928"/>
            </a:xfrm>
            <a:prstGeom prst="rect">
              <a:avLst/>
            </a:prstGeom>
            <a:solidFill>
              <a:srgbClr val="2D4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4" name="Rectangle 906">
              <a:extLst>
                <a:ext uri="{FF2B5EF4-FFF2-40B4-BE49-F238E27FC236}">
                  <a16:creationId xmlns:a16="http://schemas.microsoft.com/office/drawing/2014/main" id="{B6AE9DEC-930B-43B6-8F0B-669E55143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10775"/>
              <a:ext cx="283253" cy="14221"/>
            </a:xfrm>
            <a:prstGeom prst="rect">
              <a:avLst/>
            </a:prstGeom>
            <a:solidFill>
              <a:srgbClr val="2F4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5" name="Rectangle 907">
              <a:extLst>
                <a:ext uri="{FF2B5EF4-FFF2-40B4-BE49-F238E27FC236}">
                  <a16:creationId xmlns:a16="http://schemas.microsoft.com/office/drawing/2014/main" id="{FD1631A1-CD15-479A-A614-D640E8684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17239"/>
              <a:ext cx="283253" cy="14221"/>
            </a:xfrm>
            <a:prstGeom prst="rect">
              <a:avLst/>
            </a:prstGeom>
            <a:solidFill>
              <a:srgbClr val="324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6" name="Rectangle 908">
              <a:extLst>
                <a:ext uri="{FF2B5EF4-FFF2-40B4-BE49-F238E27FC236}">
                  <a16:creationId xmlns:a16="http://schemas.microsoft.com/office/drawing/2014/main" id="{7A524509-4324-4090-A512-A334CF4B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24996"/>
              <a:ext cx="283253" cy="12928"/>
            </a:xfrm>
            <a:prstGeom prst="rect">
              <a:avLst/>
            </a:prstGeom>
            <a:solidFill>
              <a:srgbClr val="3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7" name="Rectangle 909">
              <a:extLst>
                <a:ext uri="{FF2B5EF4-FFF2-40B4-BE49-F238E27FC236}">
                  <a16:creationId xmlns:a16="http://schemas.microsoft.com/office/drawing/2014/main" id="{0A2C3E01-C24F-4EF4-9097-FD87BA8FC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31460"/>
              <a:ext cx="283253" cy="12928"/>
            </a:xfrm>
            <a:prstGeom prst="rect">
              <a:avLst/>
            </a:prstGeom>
            <a:solidFill>
              <a:srgbClr val="35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8" name="Rectangle 910">
              <a:extLst>
                <a:ext uri="{FF2B5EF4-FFF2-40B4-BE49-F238E27FC236}">
                  <a16:creationId xmlns:a16="http://schemas.microsoft.com/office/drawing/2014/main" id="{0D670624-2D59-4808-9FA5-66B36AF36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37924"/>
              <a:ext cx="283253" cy="12928"/>
            </a:xfrm>
            <a:prstGeom prst="rect">
              <a:avLst/>
            </a:prstGeom>
            <a:solidFill>
              <a:srgbClr val="384A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49" name="Rectangle 911">
              <a:extLst>
                <a:ext uri="{FF2B5EF4-FFF2-40B4-BE49-F238E27FC236}">
                  <a16:creationId xmlns:a16="http://schemas.microsoft.com/office/drawing/2014/main" id="{F4C87B1D-F01C-4128-9777-5393EAA3A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44388"/>
              <a:ext cx="283253" cy="12928"/>
            </a:xfrm>
            <a:prstGeom prst="rect">
              <a:avLst/>
            </a:prstGeom>
            <a:solidFill>
              <a:srgbClr val="394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0" name="Rectangle 912">
              <a:extLst>
                <a:ext uri="{FF2B5EF4-FFF2-40B4-BE49-F238E27FC236}">
                  <a16:creationId xmlns:a16="http://schemas.microsoft.com/office/drawing/2014/main" id="{BDEDE4B4-C142-43C9-97D7-B089E0D21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50852"/>
              <a:ext cx="283253" cy="12928"/>
            </a:xfrm>
            <a:prstGeom prst="rect">
              <a:avLst/>
            </a:prstGeom>
            <a:solidFill>
              <a:srgbClr val="3B4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1" name="Rectangle 913">
              <a:extLst>
                <a:ext uri="{FF2B5EF4-FFF2-40B4-BE49-F238E27FC236}">
                  <a16:creationId xmlns:a16="http://schemas.microsoft.com/office/drawing/2014/main" id="{80632B37-E8E0-4CE7-AD29-8448E0849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57315"/>
              <a:ext cx="283253" cy="14221"/>
            </a:xfrm>
            <a:prstGeom prst="rect">
              <a:avLst/>
            </a:prstGeom>
            <a:solidFill>
              <a:srgbClr val="3D4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2" name="Rectangle 914">
              <a:extLst>
                <a:ext uri="{FF2B5EF4-FFF2-40B4-BE49-F238E27FC236}">
                  <a16:creationId xmlns:a16="http://schemas.microsoft.com/office/drawing/2014/main" id="{E3AD979D-2794-47A4-94D0-FE9EC6D37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63779"/>
              <a:ext cx="283253" cy="14221"/>
            </a:xfrm>
            <a:prstGeom prst="rect">
              <a:avLst/>
            </a:prstGeom>
            <a:solidFill>
              <a:srgbClr val="3F4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3" name="Rectangle 915">
              <a:extLst>
                <a:ext uri="{FF2B5EF4-FFF2-40B4-BE49-F238E27FC236}">
                  <a16:creationId xmlns:a16="http://schemas.microsoft.com/office/drawing/2014/main" id="{F44E876A-E479-46EC-8C06-74200AA0E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71536"/>
              <a:ext cx="283253" cy="12928"/>
            </a:xfrm>
            <a:prstGeom prst="rect">
              <a:avLst/>
            </a:prstGeom>
            <a:solidFill>
              <a:srgbClr val="405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4" name="Rectangle 916">
              <a:extLst>
                <a:ext uri="{FF2B5EF4-FFF2-40B4-BE49-F238E27FC236}">
                  <a16:creationId xmlns:a16="http://schemas.microsoft.com/office/drawing/2014/main" id="{743A69A2-F0EC-4CCB-BB03-578343447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78000"/>
              <a:ext cx="283253" cy="12928"/>
            </a:xfrm>
            <a:prstGeom prst="rect">
              <a:avLst/>
            </a:prstGeom>
            <a:solidFill>
              <a:srgbClr val="42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5" name="Rectangle 917">
              <a:extLst>
                <a:ext uri="{FF2B5EF4-FFF2-40B4-BE49-F238E27FC236}">
                  <a16:creationId xmlns:a16="http://schemas.microsoft.com/office/drawing/2014/main" id="{74D43D7E-29EF-465B-88E6-2FD71FBAA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84464"/>
              <a:ext cx="283253" cy="12928"/>
            </a:xfrm>
            <a:prstGeom prst="rect">
              <a:avLst/>
            </a:prstGeom>
            <a:solidFill>
              <a:srgbClr val="445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6" name="Rectangle 918">
              <a:extLst>
                <a:ext uri="{FF2B5EF4-FFF2-40B4-BE49-F238E27FC236}">
                  <a16:creationId xmlns:a16="http://schemas.microsoft.com/office/drawing/2014/main" id="{34951ECA-EBCB-4533-83BE-878E8C00A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90928"/>
              <a:ext cx="283253" cy="12928"/>
            </a:xfrm>
            <a:prstGeom prst="rect">
              <a:avLst/>
            </a:prstGeom>
            <a:solidFill>
              <a:srgbClr val="455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7" name="Rectangle 919">
              <a:extLst>
                <a:ext uri="{FF2B5EF4-FFF2-40B4-BE49-F238E27FC236}">
                  <a16:creationId xmlns:a16="http://schemas.microsoft.com/office/drawing/2014/main" id="{A86A3E46-D34D-48E2-95AF-F37A82C50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197392"/>
              <a:ext cx="283253" cy="14221"/>
            </a:xfrm>
            <a:prstGeom prst="rect">
              <a:avLst/>
            </a:prstGeom>
            <a:solidFill>
              <a:srgbClr val="475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8" name="Rectangle 920">
              <a:extLst>
                <a:ext uri="{FF2B5EF4-FFF2-40B4-BE49-F238E27FC236}">
                  <a16:creationId xmlns:a16="http://schemas.microsoft.com/office/drawing/2014/main" id="{6F7646DC-95E7-4039-9D58-95CDABBD3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03855"/>
              <a:ext cx="283253" cy="14221"/>
            </a:xfrm>
            <a:prstGeom prst="rect">
              <a:avLst/>
            </a:prstGeom>
            <a:solidFill>
              <a:srgbClr val="495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59" name="Rectangle 921">
              <a:extLst>
                <a:ext uri="{FF2B5EF4-FFF2-40B4-BE49-F238E27FC236}">
                  <a16:creationId xmlns:a16="http://schemas.microsoft.com/office/drawing/2014/main" id="{211232FD-9B8A-40BF-A965-28D72C55D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11612"/>
              <a:ext cx="283253" cy="12928"/>
            </a:xfrm>
            <a:prstGeom prst="rect">
              <a:avLst/>
            </a:prstGeom>
            <a:solidFill>
              <a:srgbClr val="4B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0" name="Rectangle 922">
              <a:extLst>
                <a:ext uri="{FF2B5EF4-FFF2-40B4-BE49-F238E27FC236}">
                  <a16:creationId xmlns:a16="http://schemas.microsoft.com/office/drawing/2014/main" id="{A158799B-1357-4A9D-A14C-E6DD2DA11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18076"/>
              <a:ext cx="283253" cy="12928"/>
            </a:xfrm>
            <a:prstGeom prst="rect">
              <a:avLst/>
            </a:prstGeom>
            <a:solidFill>
              <a:srgbClr val="4C5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1" name="Rectangle 923">
              <a:extLst>
                <a:ext uri="{FF2B5EF4-FFF2-40B4-BE49-F238E27FC236}">
                  <a16:creationId xmlns:a16="http://schemas.microsoft.com/office/drawing/2014/main" id="{2C985DC2-EC20-438B-9394-A2BA5708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24540"/>
              <a:ext cx="283253" cy="12928"/>
            </a:xfrm>
            <a:prstGeom prst="rect">
              <a:avLst/>
            </a:prstGeom>
            <a:solidFill>
              <a:srgbClr val="4D5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2" name="Rectangle 924">
              <a:extLst>
                <a:ext uri="{FF2B5EF4-FFF2-40B4-BE49-F238E27FC236}">
                  <a16:creationId xmlns:a16="http://schemas.microsoft.com/office/drawing/2014/main" id="{0C8ADDAD-F92D-443F-A42F-D82DB65B7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31004"/>
              <a:ext cx="283253" cy="12928"/>
            </a:xfrm>
            <a:prstGeom prst="rect">
              <a:avLst/>
            </a:prstGeom>
            <a:solidFill>
              <a:srgbClr val="505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3" name="Rectangle 925">
              <a:extLst>
                <a:ext uri="{FF2B5EF4-FFF2-40B4-BE49-F238E27FC236}">
                  <a16:creationId xmlns:a16="http://schemas.microsoft.com/office/drawing/2014/main" id="{98E77D20-096D-4ADB-8A38-CAF7F9437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37468"/>
              <a:ext cx="283253" cy="12928"/>
            </a:xfrm>
            <a:prstGeom prst="rect">
              <a:avLst/>
            </a:prstGeom>
            <a:solidFill>
              <a:srgbClr val="505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4" name="Rectangle 926">
              <a:extLst>
                <a:ext uri="{FF2B5EF4-FFF2-40B4-BE49-F238E27FC236}">
                  <a16:creationId xmlns:a16="http://schemas.microsoft.com/office/drawing/2014/main" id="{88217667-C631-44CC-8DC3-BB529E8D8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43932"/>
              <a:ext cx="283253" cy="14221"/>
            </a:xfrm>
            <a:prstGeom prst="rect">
              <a:avLst/>
            </a:prstGeom>
            <a:solidFill>
              <a:srgbClr val="53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5" name="Rectangle 927">
              <a:extLst>
                <a:ext uri="{FF2B5EF4-FFF2-40B4-BE49-F238E27FC236}">
                  <a16:creationId xmlns:a16="http://schemas.microsoft.com/office/drawing/2014/main" id="{1841E3CC-5A60-4749-86EF-FFAD6ECAE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50395"/>
              <a:ext cx="283253" cy="14221"/>
            </a:xfrm>
            <a:prstGeom prst="rect">
              <a:avLst/>
            </a:prstGeom>
            <a:solidFill>
              <a:srgbClr val="546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6" name="Rectangle 928">
              <a:extLst>
                <a:ext uri="{FF2B5EF4-FFF2-40B4-BE49-F238E27FC236}">
                  <a16:creationId xmlns:a16="http://schemas.microsoft.com/office/drawing/2014/main" id="{C12E5950-5B19-458A-9BE9-AAB2A1F3D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58152"/>
              <a:ext cx="283253" cy="12928"/>
            </a:xfrm>
            <a:prstGeom prst="rect">
              <a:avLst/>
            </a:prstGeom>
            <a:solidFill>
              <a:srgbClr val="566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7" name="Rectangle 929">
              <a:extLst>
                <a:ext uri="{FF2B5EF4-FFF2-40B4-BE49-F238E27FC236}">
                  <a16:creationId xmlns:a16="http://schemas.microsoft.com/office/drawing/2014/main" id="{708F4880-F8D8-4F53-B014-321E1DC9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64616"/>
              <a:ext cx="283253" cy="12928"/>
            </a:xfrm>
            <a:prstGeom prst="rect">
              <a:avLst/>
            </a:prstGeom>
            <a:solidFill>
              <a:srgbClr val="576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8" name="Rectangle 930">
              <a:extLst>
                <a:ext uri="{FF2B5EF4-FFF2-40B4-BE49-F238E27FC236}">
                  <a16:creationId xmlns:a16="http://schemas.microsoft.com/office/drawing/2014/main" id="{CE698258-BCB2-4FFF-9215-65BD37317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71080"/>
              <a:ext cx="283253" cy="12928"/>
            </a:xfrm>
            <a:prstGeom prst="rect">
              <a:avLst/>
            </a:prstGeom>
            <a:solidFill>
              <a:srgbClr val="596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69" name="Rectangle 931">
              <a:extLst>
                <a:ext uri="{FF2B5EF4-FFF2-40B4-BE49-F238E27FC236}">
                  <a16:creationId xmlns:a16="http://schemas.microsoft.com/office/drawing/2014/main" id="{4EC3E731-09B4-44B3-A59E-E011D621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77544"/>
              <a:ext cx="283253" cy="12928"/>
            </a:xfrm>
            <a:prstGeom prst="rect">
              <a:avLst/>
            </a:prstGeom>
            <a:solidFill>
              <a:srgbClr val="5A6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0" name="Rectangle 932">
              <a:extLst>
                <a:ext uri="{FF2B5EF4-FFF2-40B4-BE49-F238E27FC236}">
                  <a16:creationId xmlns:a16="http://schemas.microsoft.com/office/drawing/2014/main" id="{06805C27-5A6B-437A-9AFC-9DCC5F569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84008"/>
              <a:ext cx="283253" cy="14221"/>
            </a:xfrm>
            <a:prstGeom prst="rect">
              <a:avLst/>
            </a:prstGeom>
            <a:solidFill>
              <a:srgbClr val="5B6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1" name="Rectangle 933">
              <a:extLst>
                <a:ext uri="{FF2B5EF4-FFF2-40B4-BE49-F238E27FC236}">
                  <a16:creationId xmlns:a16="http://schemas.microsoft.com/office/drawing/2014/main" id="{32168835-85F5-4B3E-B0CF-B3FE4F080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90472"/>
              <a:ext cx="283253" cy="14221"/>
            </a:xfrm>
            <a:prstGeom prst="rect">
              <a:avLst/>
            </a:prstGeom>
            <a:solidFill>
              <a:srgbClr val="5E6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2" name="Rectangle 934">
              <a:extLst>
                <a:ext uri="{FF2B5EF4-FFF2-40B4-BE49-F238E27FC236}">
                  <a16:creationId xmlns:a16="http://schemas.microsoft.com/office/drawing/2014/main" id="{DC6C6BC4-658A-4A28-AB6C-8F99A21A3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298228"/>
              <a:ext cx="283253" cy="12928"/>
            </a:xfrm>
            <a:prstGeom prst="rect">
              <a:avLst/>
            </a:prstGeom>
            <a:solidFill>
              <a:srgbClr val="5F6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3" name="Rectangle 935">
              <a:extLst>
                <a:ext uri="{FF2B5EF4-FFF2-40B4-BE49-F238E27FC236}">
                  <a16:creationId xmlns:a16="http://schemas.microsoft.com/office/drawing/2014/main" id="{F1DFF811-DB42-4950-AF3D-73820358D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04692"/>
              <a:ext cx="283253" cy="12928"/>
            </a:xfrm>
            <a:prstGeom prst="rect">
              <a:avLst/>
            </a:prstGeom>
            <a:solidFill>
              <a:srgbClr val="616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4" name="Rectangle 936">
              <a:extLst>
                <a:ext uri="{FF2B5EF4-FFF2-40B4-BE49-F238E27FC236}">
                  <a16:creationId xmlns:a16="http://schemas.microsoft.com/office/drawing/2014/main" id="{C517FC8E-FA36-413A-9C4D-33375FF97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11156"/>
              <a:ext cx="283253" cy="12928"/>
            </a:xfrm>
            <a:prstGeom prst="rect">
              <a:avLst/>
            </a:prstGeom>
            <a:solidFill>
              <a:srgbClr val="626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5" name="Rectangle 937">
              <a:extLst>
                <a:ext uri="{FF2B5EF4-FFF2-40B4-BE49-F238E27FC236}">
                  <a16:creationId xmlns:a16="http://schemas.microsoft.com/office/drawing/2014/main" id="{192679DD-78A1-4170-8FDC-6F3273423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17620"/>
              <a:ext cx="283253" cy="12928"/>
            </a:xfrm>
            <a:prstGeom prst="rect">
              <a:avLst/>
            </a:prstGeom>
            <a:solidFill>
              <a:srgbClr val="636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6" name="Rectangle 938">
              <a:extLst>
                <a:ext uri="{FF2B5EF4-FFF2-40B4-BE49-F238E27FC236}">
                  <a16:creationId xmlns:a16="http://schemas.microsoft.com/office/drawing/2014/main" id="{0D11C9C7-D5E4-4D78-9474-3B39FE3D6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24084"/>
              <a:ext cx="283253" cy="14221"/>
            </a:xfrm>
            <a:prstGeom prst="rect">
              <a:avLst/>
            </a:prstGeom>
            <a:solidFill>
              <a:srgbClr val="65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7" name="Rectangle 939">
              <a:extLst>
                <a:ext uri="{FF2B5EF4-FFF2-40B4-BE49-F238E27FC236}">
                  <a16:creationId xmlns:a16="http://schemas.microsoft.com/office/drawing/2014/main" id="{354A95E1-DF56-40F5-B2C7-A2D2E2EBD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30548"/>
              <a:ext cx="283253" cy="14221"/>
            </a:xfrm>
            <a:prstGeom prst="rect">
              <a:avLst/>
            </a:prstGeom>
            <a:solidFill>
              <a:srgbClr val="667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8" name="Rectangle 940">
              <a:extLst>
                <a:ext uri="{FF2B5EF4-FFF2-40B4-BE49-F238E27FC236}">
                  <a16:creationId xmlns:a16="http://schemas.microsoft.com/office/drawing/2014/main" id="{1433A96A-292C-4827-9AF1-DC10340F9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38304"/>
              <a:ext cx="283253" cy="12928"/>
            </a:xfrm>
            <a:prstGeom prst="rect">
              <a:avLst/>
            </a:prstGeom>
            <a:solidFill>
              <a:srgbClr val="687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79" name="Rectangle 941">
              <a:extLst>
                <a:ext uri="{FF2B5EF4-FFF2-40B4-BE49-F238E27FC236}">
                  <a16:creationId xmlns:a16="http://schemas.microsoft.com/office/drawing/2014/main" id="{2FFDBB38-626A-4309-AFF3-2054F8345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44768"/>
              <a:ext cx="283253" cy="12928"/>
            </a:xfrm>
            <a:prstGeom prst="rect">
              <a:avLst/>
            </a:prstGeom>
            <a:solidFill>
              <a:srgbClr val="6A7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0" name="Rectangle 942">
              <a:extLst>
                <a:ext uri="{FF2B5EF4-FFF2-40B4-BE49-F238E27FC236}">
                  <a16:creationId xmlns:a16="http://schemas.microsoft.com/office/drawing/2014/main" id="{916898F0-8A78-4AAD-B520-236AF1D6F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51232"/>
              <a:ext cx="283253" cy="12928"/>
            </a:xfrm>
            <a:prstGeom prst="rect">
              <a:avLst/>
            </a:prstGeom>
            <a:solidFill>
              <a:srgbClr val="6C7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1" name="Rectangle 943">
              <a:extLst>
                <a:ext uri="{FF2B5EF4-FFF2-40B4-BE49-F238E27FC236}">
                  <a16:creationId xmlns:a16="http://schemas.microsoft.com/office/drawing/2014/main" id="{3AFCE635-511F-4469-AB13-1C61212C7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57696"/>
              <a:ext cx="283253" cy="12928"/>
            </a:xfrm>
            <a:prstGeom prst="rect">
              <a:avLst/>
            </a:prstGeom>
            <a:solidFill>
              <a:srgbClr val="6D7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2" name="Rectangle 944">
              <a:extLst>
                <a:ext uri="{FF2B5EF4-FFF2-40B4-BE49-F238E27FC236}">
                  <a16:creationId xmlns:a16="http://schemas.microsoft.com/office/drawing/2014/main" id="{E6399FAE-2E09-44E8-B1CE-2010883BA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64160"/>
              <a:ext cx="283253" cy="12928"/>
            </a:xfrm>
            <a:prstGeom prst="rect">
              <a:avLst/>
            </a:prstGeom>
            <a:solidFill>
              <a:srgbClr val="6E7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3" name="Rectangle 945">
              <a:extLst>
                <a:ext uri="{FF2B5EF4-FFF2-40B4-BE49-F238E27FC236}">
                  <a16:creationId xmlns:a16="http://schemas.microsoft.com/office/drawing/2014/main" id="{C4A079DE-14C2-4D6B-B754-66FE40434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70624"/>
              <a:ext cx="283253" cy="14221"/>
            </a:xfrm>
            <a:prstGeom prst="rect">
              <a:avLst/>
            </a:prstGeom>
            <a:solidFill>
              <a:srgbClr val="707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4" name="Rectangle 946">
              <a:extLst>
                <a:ext uri="{FF2B5EF4-FFF2-40B4-BE49-F238E27FC236}">
                  <a16:creationId xmlns:a16="http://schemas.microsoft.com/office/drawing/2014/main" id="{45F40821-CF63-4658-A2E1-AAF32AE46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77088"/>
              <a:ext cx="283253" cy="14221"/>
            </a:xfrm>
            <a:prstGeom prst="rect">
              <a:avLst/>
            </a:prstGeom>
            <a:solidFill>
              <a:srgbClr val="717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5" name="Rectangle 947">
              <a:extLst>
                <a:ext uri="{FF2B5EF4-FFF2-40B4-BE49-F238E27FC236}">
                  <a16:creationId xmlns:a16="http://schemas.microsoft.com/office/drawing/2014/main" id="{FB96E6E3-C038-415C-B9A3-C772AED35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84844"/>
              <a:ext cx="283253" cy="12928"/>
            </a:xfrm>
            <a:prstGeom prst="rect">
              <a:avLst/>
            </a:prstGeom>
            <a:solidFill>
              <a:srgbClr val="74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6" name="Rectangle 948">
              <a:extLst>
                <a:ext uri="{FF2B5EF4-FFF2-40B4-BE49-F238E27FC236}">
                  <a16:creationId xmlns:a16="http://schemas.microsoft.com/office/drawing/2014/main" id="{3974769F-3EBB-4FAB-97DA-FD596DD2E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91308"/>
              <a:ext cx="283253" cy="12928"/>
            </a:xfrm>
            <a:prstGeom prst="rect">
              <a:avLst/>
            </a:prstGeom>
            <a:solidFill>
              <a:srgbClr val="757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7" name="Rectangle 949">
              <a:extLst>
                <a:ext uri="{FF2B5EF4-FFF2-40B4-BE49-F238E27FC236}">
                  <a16:creationId xmlns:a16="http://schemas.microsoft.com/office/drawing/2014/main" id="{DAD020C1-0E5C-4E9A-A8B5-2F23F891D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397772"/>
              <a:ext cx="283253" cy="12928"/>
            </a:xfrm>
            <a:prstGeom prst="rect">
              <a:avLst/>
            </a:prstGeom>
            <a:solidFill>
              <a:srgbClr val="777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8" name="Rectangle 950">
              <a:extLst>
                <a:ext uri="{FF2B5EF4-FFF2-40B4-BE49-F238E27FC236}">
                  <a16:creationId xmlns:a16="http://schemas.microsoft.com/office/drawing/2014/main" id="{A321A3C4-B526-45C8-BD34-3697CA5F3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04236"/>
              <a:ext cx="283253" cy="12928"/>
            </a:xfrm>
            <a:prstGeom prst="rect">
              <a:avLst/>
            </a:prstGeom>
            <a:solidFill>
              <a:srgbClr val="788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89" name="Rectangle 951">
              <a:extLst>
                <a:ext uri="{FF2B5EF4-FFF2-40B4-BE49-F238E27FC236}">
                  <a16:creationId xmlns:a16="http://schemas.microsoft.com/office/drawing/2014/main" id="{8B2AFD62-9E42-400F-B78B-450D0AE4C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10700"/>
              <a:ext cx="283253" cy="14221"/>
            </a:xfrm>
            <a:prstGeom prst="rect">
              <a:avLst/>
            </a:prstGeom>
            <a:solidFill>
              <a:srgbClr val="798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0" name="Rectangle 952">
              <a:extLst>
                <a:ext uri="{FF2B5EF4-FFF2-40B4-BE49-F238E27FC236}">
                  <a16:creationId xmlns:a16="http://schemas.microsoft.com/office/drawing/2014/main" id="{ED81152B-9303-47A1-BC1A-352B8C94F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17164"/>
              <a:ext cx="283253" cy="14221"/>
            </a:xfrm>
            <a:prstGeom prst="rect">
              <a:avLst/>
            </a:prstGeom>
            <a:solidFill>
              <a:srgbClr val="7B8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1" name="Rectangle 953">
              <a:extLst>
                <a:ext uri="{FF2B5EF4-FFF2-40B4-BE49-F238E27FC236}">
                  <a16:creationId xmlns:a16="http://schemas.microsoft.com/office/drawing/2014/main" id="{14A01F52-3F4B-417F-9938-8F335EAD0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24921"/>
              <a:ext cx="283253" cy="12928"/>
            </a:xfrm>
            <a:prstGeom prst="rect">
              <a:avLst/>
            </a:prstGeom>
            <a:solidFill>
              <a:srgbClr val="7C8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2" name="Rectangle 954">
              <a:extLst>
                <a:ext uri="{FF2B5EF4-FFF2-40B4-BE49-F238E27FC236}">
                  <a16:creationId xmlns:a16="http://schemas.microsoft.com/office/drawing/2014/main" id="{7CFE74F3-A1AB-46FB-9F7D-EF87D8D11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31385"/>
              <a:ext cx="283253" cy="12928"/>
            </a:xfrm>
            <a:prstGeom prst="rect">
              <a:avLst/>
            </a:prstGeom>
            <a:solidFill>
              <a:srgbClr val="7F8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3" name="Rectangle 955">
              <a:extLst>
                <a:ext uri="{FF2B5EF4-FFF2-40B4-BE49-F238E27FC236}">
                  <a16:creationId xmlns:a16="http://schemas.microsoft.com/office/drawing/2014/main" id="{006D439B-24F7-4513-9D61-A9997501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37848"/>
              <a:ext cx="283253" cy="12928"/>
            </a:xfrm>
            <a:prstGeom prst="rect">
              <a:avLst/>
            </a:prstGeom>
            <a:solidFill>
              <a:srgbClr val="808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4" name="Rectangle 956">
              <a:extLst>
                <a:ext uri="{FF2B5EF4-FFF2-40B4-BE49-F238E27FC236}">
                  <a16:creationId xmlns:a16="http://schemas.microsoft.com/office/drawing/2014/main" id="{0B6A58A8-A5C9-43B9-A2FC-2F619288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44312"/>
              <a:ext cx="283253" cy="12928"/>
            </a:xfrm>
            <a:prstGeom prst="rect">
              <a:avLst/>
            </a:prstGeom>
            <a:solidFill>
              <a:srgbClr val="828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5" name="Rectangle 957">
              <a:extLst>
                <a:ext uri="{FF2B5EF4-FFF2-40B4-BE49-F238E27FC236}">
                  <a16:creationId xmlns:a16="http://schemas.microsoft.com/office/drawing/2014/main" id="{10D0D819-93B0-4499-9A98-F2D148ED1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50776"/>
              <a:ext cx="283253" cy="14221"/>
            </a:xfrm>
            <a:prstGeom prst="rect">
              <a:avLst/>
            </a:prstGeom>
            <a:solidFill>
              <a:srgbClr val="848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6" name="Rectangle 958">
              <a:extLst>
                <a:ext uri="{FF2B5EF4-FFF2-40B4-BE49-F238E27FC236}">
                  <a16:creationId xmlns:a16="http://schemas.microsoft.com/office/drawing/2014/main" id="{0D993A88-B78F-432F-B9FF-00154F25C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57240"/>
              <a:ext cx="283253" cy="14221"/>
            </a:xfrm>
            <a:prstGeom prst="rect">
              <a:avLst/>
            </a:prstGeom>
            <a:solidFill>
              <a:srgbClr val="858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7" name="Rectangle 959">
              <a:extLst>
                <a:ext uri="{FF2B5EF4-FFF2-40B4-BE49-F238E27FC236}">
                  <a16:creationId xmlns:a16="http://schemas.microsoft.com/office/drawing/2014/main" id="{74803BC9-6AEB-4FA8-8454-C6F9E7392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64997"/>
              <a:ext cx="283253" cy="12928"/>
            </a:xfrm>
            <a:prstGeom prst="rect">
              <a:avLst/>
            </a:prstGeom>
            <a:solidFill>
              <a:srgbClr val="87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8" name="Rectangle 960">
              <a:extLst>
                <a:ext uri="{FF2B5EF4-FFF2-40B4-BE49-F238E27FC236}">
                  <a16:creationId xmlns:a16="http://schemas.microsoft.com/office/drawing/2014/main" id="{60247E45-2E8F-4193-8ACE-A64E2102B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71461"/>
              <a:ext cx="283253" cy="12928"/>
            </a:xfrm>
            <a:prstGeom prst="rect">
              <a:avLst/>
            </a:prstGeom>
            <a:solidFill>
              <a:srgbClr val="889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399" name="Rectangle 961">
              <a:extLst>
                <a:ext uri="{FF2B5EF4-FFF2-40B4-BE49-F238E27FC236}">
                  <a16:creationId xmlns:a16="http://schemas.microsoft.com/office/drawing/2014/main" id="{34B4A4C9-5858-47B0-90AC-6CC970A8B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77925"/>
              <a:ext cx="283253" cy="12928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0" name="Rectangle 962">
              <a:extLst>
                <a:ext uri="{FF2B5EF4-FFF2-40B4-BE49-F238E27FC236}">
                  <a16:creationId xmlns:a16="http://schemas.microsoft.com/office/drawing/2014/main" id="{15BA02CC-4214-49E3-A161-6E94902A2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84388"/>
              <a:ext cx="283253" cy="12928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1" name="Rectangle 963">
              <a:extLst>
                <a:ext uri="{FF2B5EF4-FFF2-40B4-BE49-F238E27FC236}">
                  <a16:creationId xmlns:a16="http://schemas.microsoft.com/office/drawing/2014/main" id="{0EECBC11-BAEA-4C64-A9F1-5A68B1F83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90852"/>
              <a:ext cx="283253" cy="12928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2" name="Rectangle 964">
              <a:extLst>
                <a:ext uri="{FF2B5EF4-FFF2-40B4-BE49-F238E27FC236}">
                  <a16:creationId xmlns:a16="http://schemas.microsoft.com/office/drawing/2014/main" id="{8E15406C-BFF3-4658-9FB1-29BBC0CF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497316"/>
              <a:ext cx="283253" cy="14221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3" name="Rectangle 965">
              <a:extLst>
                <a:ext uri="{FF2B5EF4-FFF2-40B4-BE49-F238E27FC236}">
                  <a16:creationId xmlns:a16="http://schemas.microsoft.com/office/drawing/2014/main" id="{07413A49-0958-4135-BAE2-2470712EB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03780"/>
              <a:ext cx="283253" cy="14221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4" name="Rectangle 966">
              <a:extLst>
                <a:ext uri="{FF2B5EF4-FFF2-40B4-BE49-F238E27FC236}">
                  <a16:creationId xmlns:a16="http://schemas.microsoft.com/office/drawing/2014/main" id="{8F6FC52D-3E3E-4F05-9955-798BDC452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11537"/>
              <a:ext cx="283253" cy="12928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5" name="Rectangle 967">
              <a:extLst>
                <a:ext uri="{FF2B5EF4-FFF2-40B4-BE49-F238E27FC236}">
                  <a16:creationId xmlns:a16="http://schemas.microsoft.com/office/drawing/2014/main" id="{9E9796A1-E024-4710-B637-31E4FCA2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18001"/>
              <a:ext cx="283253" cy="12928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6" name="Rectangle 968">
              <a:extLst>
                <a:ext uri="{FF2B5EF4-FFF2-40B4-BE49-F238E27FC236}">
                  <a16:creationId xmlns:a16="http://schemas.microsoft.com/office/drawing/2014/main" id="{98218A36-AF6B-4C67-89DD-90D18594E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24465"/>
              <a:ext cx="283253" cy="12928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7" name="Rectangle 969">
              <a:extLst>
                <a:ext uri="{FF2B5EF4-FFF2-40B4-BE49-F238E27FC236}">
                  <a16:creationId xmlns:a16="http://schemas.microsoft.com/office/drawing/2014/main" id="{9864514A-AA40-4C8D-BE46-4444C0492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30928"/>
              <a:ext cx="283253" cy="12928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8" name="Rectangle 970">
              <a:extLst>
                <a:ext uri="{FF2B5EF4-FFF2-40B4-BE49-F238E27FC236}">
                  <a16:creationId xmlns:a16="http://schemas.microsoft.com/office/drawing/2014/main" id="{577AC991-F437-4EB3-A978-81936161C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37392"/>
              <a:ext cx="283253" cy="14221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9" name="Rectangle 971">
              <a:extLst>
                <a:ext uri="{FF2B5EF4-FFF2-40B4-BE49-F238E27FC236}">
                  <a16:creationId xmlns:a16="http://schemas.microsoft.com/office/drawing/2014/main" id="{0706B24E-755E-4A84-8DE7-213CB1FB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43856"/>
              <a:ext cx="283253" cy="14221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0" name="Rectangle 972">
              <a:extLst>
                <a:ext uri="{FF2B5EF4-FFF2-40B4-BE49-F238E27FC236}">
                  <a16:creationId xmlns:a16="http://schemas.microsoft.com/office/drawing/2014/main" id="{6ADFDBB1-7F17-458B-9458-E99B1DE3D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51613"/>
              <a:ext cx="283253" cy="12928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1" name="Rectangle 973">
              <a:extLst>
                <a:ext uri="{FF2B5EF4-FFF2-40B4-BE49-F238E27FC236}">
                  <a16:creationId xmlns:a16="http://schemas.microsoft.com/office/drawing/2014/main" id="{F55930EA-6960-44A6-8920-E04F70B4E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58077"/>
              <a:ext cx="283253" cy="12928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2" name="Rectangle 974">
              <a:extLst>
                <a:ext uri="{FF2B5EF4-FFF2-40B4-BE49-F238E27FC236}">
                  <a16:creationId xmlns:a16="http://schemas.microsoft.com/office/drawing/2014/main" id="{0F263DF5-BB4E-4E47-82C9-00FCDCF74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64541"/>
              <a:ext cx="283253" cy="12928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3" name="Rectangle 975">
              <a:extLst>
                <a:ext uri="{FF2B5EF4-FFF2-40B4-BE49-F238E27FC236}">
                  <a16:creationId xmlns:a16="http://schemas.microsoft.com/office/drawing/2014/main" id="{DFB47F6B-4009-41DB-944D-0DD26D5F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71005"/>
              <a:ext cx="283253" cy="12928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4" name="Rectangle 976">
              <a:extLst>
                <a:ext uri="{FF2B5EF4-FFF2-40B4-BE49-F238E27FC236}">
                  <a16:creationId xmlns:a16="http://schemas.microsoft.com/office/drawing/2014/main" id="{29640E66-8BF1-4367-B40C-157700577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77469"/>
              <a:ext cx="283253" cy="12928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5" name="Rectangle 977">
              <a:extLst>
                <a:ext uri="{FF2B5EF4-FFF2-40B4-BE49-F238E27FC236}">
                  <a16:creationId xmlns:a16="http://schemas.microsoft.com/office/drawing/2014/main" id="{47C95AE5-E0BA-4A5E-BB5A-6776AB26B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83932"/>
              <a:ext cx="283253" cy="14221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6" name="Rectangle 978">
              <a:extLst>
                <a:ext uri="{FF2B5EF4-FFF2-40B4-BE49-F238E27FC236}">
                  <a16:creationId xmlns:a16="http://schemas.microsoft.com/office/drawing/2014/main" id="{6CA117F8-EE3D-4196-B038-9CBA93429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90396"/>
              <a:ext cx="283253" cy="14221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7" name="Rectangle 979">
              <a:extLst>
                <a:ext uri="{FF2B5EF4-FFF2-40B4-BE49-F238E27FC236}">
                  <a16:creationId xmlns:a16="http://schemas.microsoft.com/office/drawing/2014/main" id="{61CD9791-1A79-4429-A48B-8EDE08D09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598153"/>
              <a:ext cx="283253" cy="12928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8" name="Rectangle 980">
              <a:extLst>
                <a:ext uri="{FF2B5EF4-FFF2-40B4-BE49-F238E27FC236}">
                  <a16:creationId xmlns:a16="http://schemas.microsoft.com/office/drawing/2014/main" id="{4B09CACA-1A2F-43C8-86ED-4C3B22539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604617"/>
              <a:ext cx="283253" cy="12928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19" name="Rectangle 981">
              <a:extLst>
                <a:ext uri="{FF2B5EF4-FFF2-40B4-BE49-F238E27FC236}">
                  <a16:creationId xmlns:a16="http://schemas.microsoft.com/office/drawing/2014/main" id="{BC0A355A-80D2-4CF9-9C3E-A409C9375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611081"/>
              <a:ext cx="283253" cy="12928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0" name="Rectangle 982">
              <a:extLst>
                <a:ext uri="{FF2B5EF4-FFF2-40B4-BE49-F238E27FC236}">
                  <a16:creationId xmlns:a16="http://schemas.microsoft.com/office/drawing/2014/main" id="{F1534A97-CAEE-4062-998A-C5688F78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617545"/>
              <a:ext cx="283253" cy="12928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1" name="Rectangle 983">
              <a:extLst>
                <a:ext uri="{FF2B5EF4-FFF2-40B4-BE49-F238E27FC236}">
                  <a16:creationId xmlns:a16="http://schemas.microsoft.com/office/drawing/2014/main" id="{BD6BD2C2-38E2-4140-9DB7-0CBDBDDFF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624009"/>
              <a:ext cx="283253" cy="14221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2" name="Rectangle 984">
              <a:extLst>
                <a:ext uri="{FF2B5EF4-FFF2-40B4-BE49-F238E27FC236}">
                  <a16:creationId xmlns:a16="http://schemas.microsoft.com/office/drawing/2014/main" id="{4D16AD1B-B23F-41A9-9D1B-1CD3C6ADA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630472"/>
              <a:ext cx="283253" cy="1422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3" name="Rectangle 985">
              <a:extLst>
                <a:ext uri="{FF2B5EF4-FFF2-40B4-BE49-F238E27FC236}">
                  <a16:creationId xmlns:a16="http://schemas.microsoft.com/office/drawing/2014/main" id="{822102CA-B948-4F34-B29B-199D62FF1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638229"/>
              <a:ext cx="283253" cy="1293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4" name="Rectangle 986">
              <a:extLst>
                <a:ext uri="{FF2B5EF4-FFF2-40B4-BE49-F238E27FC236}">
                  <a16:creationId xmlns:a16="http://schemas.microsoft.com/office/drawing/2014/main" id="{74C27525-EB60-468B-BD29-3BC0F959D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922" y="4304692"/>
              <a:ext cx="305801" cy="25856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5" name="Rectangle 987">
              <a:extLst>
                <a:ext uri="{FF2B5EF4-FFF2-40B4-BE49-F238E27FC236}">
                  <a16:creationId xmlns:a16="http://schemas.microsoft.com/office/drawing/2014/main" id="{2DD42D7F-9C52-4618-A85C-478125E07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504" y="3531610"/>
              <a:ext cx="52141" cy="110661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6" name="Rectangle 988">
              <a:extLst>
                <a:ext uri="{FF2B5EF4-FFF2-40B4-BE49-F238E27FC236}">
                  <a16:creationId xmlns:a16="http://schemas.microsoft.com/office/drawing/2014/main" id="{E3D402B4-5E34-4379-955D-558461649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504" y="3531610"/>
              <a:ext cx="52141" cy="1106619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7" name="Rectangle 989">
              <a:extLst>
                <a:ext uri="{FF2B5EF4-FFF2-40B4-BE49-F238E27FC236}">
                  <a16:creationId xmlns:a16="http://schemas.microsoft.com/office/drawing/2014/main" id="{B91CA1FD-5864-4EAD-8972-F228D9AD1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363" y="3531610"/>
              <a:ext cx="181789" cy="110661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8" name="Rectangle 990">
              <a:extLst>
                <a:ext uri="{FF2B5EF4-FFF2-40B4-BE49-F238E27FC236}">
                  <a16:creationId xmlns:a16="http://schemas.microsoft.com/office/drawing/2014/main" id="{D0DE6E47-B4BB-4B19-B0F4-0F77DB308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363" y="3531610"/>
              <a:ext cx="181789" cy="1106619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29" name="Rectangle 991">
              <a:extLst>
                <a:ext uri="{FF2B5EF4-FFF2-40B4-BE49-F238E27FC236}">
                  <a16:creationId xmlns:a16="http://schemas.microsoft.com/office/drawing/2014/main" id="{59C130D2-6551-4D19-8077-4A1373E51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922" y="4524465"/>
              <a:ext cx="305801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0" name="Rectangle 992">
              <a:extLst>
                <a:ext uri="{FF2B5EF4-FFF2-40B4-BE49-F238E27FC236}">
                  <a16:creationId xmlns:a16="http://schemas.microsoft.com/office/drawing/2014/main" id="{6DC860B9-D1C9-4BFD-82BB-22D92319D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843" y="4077163"/>
              <a:ext cx="276208" cy="20684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1" name="Oval 1000">
              <a:extLst>
                <a:ext uri="{FF2B5EF4-FFF2-40B4-BE49-F238E27FC236}">
                  <a16:creationId xmlns:a16="http://schemas.microsoft.com/office/drawing/2014/main" id="{1E40644B-7521-4D78-A763-58683BF4B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887" y="4503780"/>
              <a:ext cx="80325" cy="736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2" name="Freeform 1001">
              <a:extLst>
                <a:ext uri="{FF2B5EF4-FFF2-40B4-BE49-F238E27FC236}">
                  <a16:creationId xmlns:a16="http://schemas.microsoft.com/office/drawing/2014/main" id="{52BE64AA-A01F-4317-8273-8E72111E2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8795" y="4490852"/>
              <a:ext cx="101464" cy="93080"/>
            </a:xfrm>
            <a:custGeom>
              <a:avLst/>
              <a:gdLst>
                <a:gd name="T0" fmla="*/ 2147483647 w 14"/>
                <a:gd name="T1" fmla="*/ 2147483647 h 14"/>
                <a:gd name="T2" fmla="*/ 2147483647 w 14"/>
                <a:gd name="T3" fmla="*/ 2147483647 h 14"/>
                <a:gd name="T4" fmla="*/ 2147483647 w 14"/>
                <a:gd name="T5" fmla="*/ 2147483647 h 14"/>
                <a:gd name="T6" fmla="*/ 2147483647 w 14"/>
                <a:gd name="T7" fmla="*/ 2147483647 h 14"/>
                <a:gd name="T8" fmla="*/ 2147483647 w 14"/>
                <a:gd name="T9" fmla="*/ 2147483647 h 14"/>
                <a:gd name="T10" fmla="*/ 2147483647 w 14"/>
                <a:gd name="T11" fmla="*/ 0 h 14"/>
                <a:gd name="T12" fmla="*/ 2147483647 w 14"/>
                <a:gd name="T13" fmla="*/ 2147483647 h 14"/>
                <a:gd name="T14" fmla="*/ 2147483647 w 14"/>
                <a:gd name="T15" fmla="*/ 0 h 14"/>
                <a:gd name="T16" fmla="*/ 2147483647 w 14"/>
                <a:gd name="T17" fmla="*/ 2147483647 h 14"/>
                <a:gd name="T18" fmla="*/ 2147483647 w 14"/>
                <a:gd name="T19" fmla="*/ 0 h 14"/>
                <a:gd name="T20" fmla="*/ 2147483647 w 14"/>
                <a:gd name="T21" fmla="*/ 0 h 14"/>
                <a:gd name="T22" fmla="*/ 2147483647 w 14"/>
                <a:gd name="T23" fmla="*/ 2147483647 h 14"/>
                <a:gd name="T24" fmla="*/ 2147483647 w 14"/>
                <a:gd name="T25" fmla="*/ 0 h 14"/>
                <a:gd name="T26" fmla="*/ 2147483647 w 14"/>
                <a:gd name="T27" fmla="*/ 2147483647 h 14"/>
                <a:gd name="T28" fmla="*/ 2147483647 w 14"/>
                <a:gd name="T29" fmla="*/ 0 h 14"/>
                <a:gd name="T30" fmla="*/ 0 w 14"/>
                <a:gd name="T31" fmla="*/ 2147483647 h 14"/>
                <a:gd name="T32" fmla="*/ 2147483647 w 14"/>
                <a:gd name="T33" fmla="*/ 2147483647 h 14"/>
                <a:gd name="T34" fmla="*/ 0 w 14"/>
                <a:gd name="T35" fmla="*/ 2147483647 h 14"/>
                <a:gd name="T36" fmla="*/ 2147483647 w 14"/>
                <a:gd name="T37" fmla="*/ 2147483647 h 14"/>
                <a:gd name="T38" fmla="*/ 0 w 14"/>
                <a:gd name="T39" fmla="*/ 2147483647 h 14"/>
                <a:gd name="T40" fmla="*/ 0 w 14"/>
                <a:gd name="T41" fmla="*/ 2147483647 h 14"/>
                <a:gd name="T42" fmla="*/ 2147483647 w 14"/>
                <a:gd name="T43" fmla="*/ 2147483647 h 14"/>
                <a:gd name="T44" fmla="*/ 0 w 14"/>
                <a:gd name="T45" fmla="*/ 2147483647 h 14"/>
                <a:gd name="T46" fmla="*/ 2147483647 w 14"/>
                <a:gd name="T47" fmla="*/ 2147483647 h 14"/>
                <a:gd name="T48" fmla="*/ 0 w 14"/>
                <a:gd name="T49" fmla="*/ 2147483647 h 14"/>
                <a:gd name="T50" fmla="*/ 2147483647 w 14"/>
                <a:gd name="T51" fmla="*/ 2147483647 h 14"/>
                <a:gd name="T52" fmla="*/ 2147483647 w 14"/>
                <a:gd name="T53" fmla="*/ 2147483647 h 14"/>
                <a:gd name="T54" fmla="*/ 2147483647 w 14"/>
                <a:gd name="T55" fmla="*/ 2147483647 h 14"/>
                <a:gd name="T56" fmla="*/ 2147483647 w 14"/>
                <a:gd name="T57" fmla="*/ 2147483647 h 14"/>
                <a:gd name="T58" fmla="*/ 2147483647 w 14"/>
                <a:gd name="T59" fmla="*/ 2147483647 h 14"/>
                <a:gd name="T60" fmla="*/ 2147483647 w 14"/>
                <a:gd name="T61" fmla="*/ 2147483647 h 14"/>
                <a:gd name="T62" fmla="*/ 2147483647 w 14"/>
                <a:gd name="T63" fmla="*/ 2147483647 h 14"/>
                <a:gd name="T64" fmla="*/ 2147483647 w 14"/>
                <a:gd name="T65" fmla="*/ 2147483647 h 14"/>
                <a:gd name="T66" fmla="*/ 2147483647 w 14"/>
                <a:gd name="T67" fmla="*/ 2147483647 h 14"/>
                <a:gd name="T68" fmla="*/ 2147483647 w 14"/>
                <a:gd name="T69" fmla="*/ 2147483647 h 14"/>
                <a:gd name="T70" fmla="*/ 2147483647 w 14"/>
                <a:gd name="T71" fmla="*/ 2147483647 h 14"/>
                <a:gd name="T72" fmla="*/ 2147483647 w 14"/>
                <a:gd name="T73" fmla="*/ 2147483647 h 14"/>
                <a:gd name="T74" fmla="*/ 2147483647 w 14"/>
                <a:gd name="T75" fmla="*/ 2147483647 h 14"/>
                <a:gd name="T76" fmla="*/ 2147483647 w 14"/>
                <a:gd name="T77" fmla="*/ 2147483647 h 14"/>
                <a:gd name="T78" fmla="*/ 2147483647 w 14"/>
                <a:gd name="T79" fmla="*/ 2147483647 h 14"/>
                <a:gd name="T80" fmla="*/ 2147483647 w 14"/>
                <a:gd name="T81" fmla="*/ 2147483647 h 14"/>
                <a:gd name="T82" fmla="*/ 2147483647 w 14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"/>
                <a:gd name="T127" fmla="*/ 0 h 14"/>
                <a:gd name="T128" fmla="*/ 14 w 14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4" y="10"/>
                  </a:moveTo>
                  <a:lnTo>
                    <a:pt x="4" y="10"/>
                  </a:lnTo>
                  <a:lnTo>
                    <a:pt x="3" y="11"/>
                  </a:lnTo>
                  <a:lnTo>
                    <a:pt x="4" y="10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3" name="Oval 1002">
              <a:extLst>
                <a:ext uri="{FF2B5EF4-FFF2-40B4-BE49-F238E27FC236}">
                  <a16:creationId xmlns:a16="http://schemas.microsoft.com/office/drawing/2014/main" id="{4DCFC4D0-8A44-4C21-A34C-B0688CC2A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887" y="4277544"/>
              <a:ext cx="80325" cy="73688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4" name="Freeform 1003">
              <a:extLst>
                <a:ext uri="{FF2B5EF4-FFF2-40B4-BE49-F238E27FC236}">
                  <a16:creationId xmlns:a16="http://schemas.microsoft.com/office/drawing/2014/main" id="{A8583C1D-D8EF-4C8F-82FC-614DC63CF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8795" y="4271080"/>
              <a:ext cx="101464" cy="93080"/>
            </a:xfrm>
            <a:custGeom>
              <a:avLst/>
              <a:gdLst>
                <a:gd name="T0" fmla="*/ 2147483647 w 14"/>
                <a:gd name="T1" fmla="*/ 2147483647 h 14"/>
                <a:gd name="T2" fmla="*/ 2147483647 w 14"/>
                <a:gd name="T3" fmla="*/ 2147483647 h 14"/>
                <a:gd name="T4" fmla="*/ 2147483647 w 14"/>
                <a:gd name="T5" fmla="*/ 2147483647 h 14"/>
                <a:gd name="T6" fmla="*/ 2147483647 w 14"/>
                <a:gd name="T7" fmla="*/ 2147483647 h 14"/>
                <a:gd name="T8" fmla="*/ 2147483647 w 14"/>
                <a:gd name="T9" fmla="*/ 2147483647 h 14"/>
                <a:gd name="T10" fmla="*/ 2147483647 w 14"/>
                <a:gd name="T11" fmla="*/ 2147483647 h 14"/>
                <a:gd name="T12" fmla="*/ 2147483647 w 14"/>
                <a:gd name="T13" fmla="*/ 2147483647 h 14"/>
                <a:gd name="T14" fmla="*/ 2147483647 w 14"/>
                <a:gd name="T15" fmla="*/ 0 h 14"/>
                <a:gd name="T16" fmla="*/ 2147483647 w 14"/>
                <a:gd name="T17" fmla="*/ 2147483647 h 14"/>
                <a:gd name="T18" fmla="*/ 2147483647 w 14"/>
                <a:gd name="T19" fmla="*/ 0 h 14"/>
                <a:gd name="T20" fmla="*/ 2147483647 w 14"/>
                <a:gd name="T21" fmla="*/ 2147483647 h 14"/>
                <a:gd name="T22" fmla="*/ 2147483647 w 14"/>
                <a:gd name="T23" fmla="*/ 0 h 14"/>
                <a:gd name="T24" fmla="*/ 2147483647 w 14"/>
                <a:gd name="T25" fmla="*/ 0 h 14"/>
                <a:gd name="T26" fmla="*/ 2147483647 w 14"/>
                <a:gd name="T27" fmla="*/ 2147483647 h 14"/>
                <a:gd name="T28" fmla="*/ 2147483647 w 14"/>
                <a:gd name="T29" fmla="*/ 0 h 14"/>
                <a:gd name="T30" fmla="*/ 2147483647 w 14"/>
                <a:gd name="T31" fmla="*/ 2147483647 h 14"/>
                <a:gd name="T32" fmla="*/ 2147483647 w 14"/>
                <a:gd name="T33" fmla="*/ 0 h 14"/>
                <a:gd name="T34" fmla="*/ 0 w 14"/>
                <a:gd name="T35" fmla="*/ 2147483647 h 14"/>
                <a:gd name="T36" fmla="*/ 2147483647 w 14"/>
                <a:gd name="T37" fmla="*/ 2147483647 h 14"/>
                <a:gd name="T38" fmla="*/ 0 w 14"/>
                <a:gd name="T39" fmla="*/ 2147483647 h 14"/>
                <a:gd name="T40" fmla="*/ 2147483647 w 14"/>
                <a:gd name="T41" fmla="*/ 2147483647 h 14"/>
                <a:gd name="T42" fmla="*/ 0 w 14"/>
                <a:gd name="T43" fmla="*/ 2147483647 h 14"/>
                <a:gd name="T44" fmla="*/ 0 w 14"/>
                <a:gd name="T45" fmla="*/ 2147483647 h 14"/>
                <a:gd name="T46" fmla="*/ 2147483647 w 14"/>
                <a:gd name="T47" fmla="*/ 2147483647 h 14"/>
                <a:gd name="T48" fmla="*/ 0 w 14"/>
                <a:gd name="T49" fmla="*/ 2147483647 h 14"/>
                <a:gd name="T50" fmla="*/ 2147483647 w 14"/>
                <a:gd name="T51" fmla="*/ 2147483647 h 14"/>
                <a:gd name="T52" fmla="*/ 0 w 14"/>
                <a:gd name="T53" fmla="*/ 2147483647 h 14"/>
                <a:gd name="T54" fmla="*/ 2147483647 w 14"/>
                <a:gd name="T55" fmla="*/ 2147483647 h 14"/>
                <a:gd name="T56" fmla="*/ 2147483647 w 14"/>
                <a:gd name="T57" fmla="*/ 2147483647 h 14"/>
                <a:gd name="T58" fmla="*/ 2147483647 w 14"/>
                <a:gd name="T59" fmla="*/ 2147483647 h 14"/>
                <a:gd name="T60" fmla="*/ 2147483647 w 14"/>
                <a:gd name="T61" fmla="*/ 2147483647 h 14"/>
                <a:gd name="T62" fmla="*/ 2147483647 w 14"/>
                <a:gd name="T63" fmla="*/ 2147483647 h 14"/>
                <a:gd name="T64" fmla="*/ 2147483647 w 14"/>
                <a:gd name="T65" fmla="*/ 2147483647 h 14"/>
                <a:gd name="T66" fmla="*/ 2147483647 w 14"/>
                <a:gd name="T67" fmla="*/ 2147483647 h 14"/>
                <a:gd name="T68" fmla="*/ 2147483647 w 14"/>
                <a:gd name="T69" fmla="*/ 2147483647 h 14"/>
                <a:gd name="T70" fmla="*/ 2147483647 w 14"/>
                <a:gd name="T71" fmla="*/ 2147483647 h 14"/>
                <a:gd name="T72" fmla="*/ 2147483647 w 14"/>
                <a:gd name="T73" fmla="*/ 2147483647 h 14"/>
                <a:gd name="T74" fmla="*/ 2147483647 w 14"/>
                <a:gd name="T75" fmla="*/ 2147483647 h 14"/>
                <a:gd name="T76" fmla="*/ 2147483647 w 14"/>
                <a:gd name="T77" fmla="*/ 2147483647 h 14"/>
                <a:gd name="T78" fmla="*/ 2147483647 w 14"/>
                <a:gd name="T79" fmla="*/ 2147483647 h 14"/>
                <a:gd name="T80" fmla="*/ 2147483647 w 14"/>
                <a:gd name="T81" fmla="*/ 2147483647 h 14"/>
                <a:gd name="T82" fmla="*/ 2147483647 w 14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"/>
                <a:gd name="T127" fmla="*/ 0 h 14"/>
                <a:gd name="T128" fmla="*/ 14 w 14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2" y="2"/>
                  </a:moveTo>
                  <a:lnTo>
                    <a:pt x="12" y="2"/>
                  </a:lnTo>
                  <a:lnTo>
                    <a:pt x="11" y="3"/>
                  </a:lnTo>
                  <a:lnTo>
                    <a:pt x="12" y="2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4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0"/>
                    <a:pt x="2" y="12"/>
                  </a:cubicBezTo>
                  <a:lnTo>
                    <a:pt x="4" y="10"/>
                  </a:lnTo>
                  <a:cubicBezTo>
                    <a:pt x="4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4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0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5" name="Rectangle 1008">
              <a:extLst>
                <a:ext uri="{FF2B5EF4-FFF2-40B4-BE49-F238E27FC236}">
                  <a16:creationId xmlns:a16="http://schemas.microsoft.com/office/drawing/2014/main" id="{B2ACA6DD-DAB2-4DA2-9601-2E79153A1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81" y="4218076"/>
              <a:ext cx="21138" cy="17323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6" name="Freeform 1009">
              <a:extLst>
                <a:ext uri="{FF2B5EF4-FFF2-40B4-BE49-F238E27FC236}">
                  <a16:creationId xmlns:a16="http://schemas.microsoft.com/office/drawing/2014/main" id="{AA9125D2-0CDC-4776-9607-10C9F9989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795" y="4384844"/>
              <a:ext cx="101464" cy="86616"/>
            </a:xfrm>
            <a:custGeom>
              <a:avLst/>
              <a:gdLst>
                <a:gd name="T0" fmla="*/ 2147483647 w 72"/>
                <a:gd name="T1" fmla="*/ 0 h 67"/>
                <a:gd name="T2" fmla="*/ 2147483647 w 72"/>
                <a:gd name="T3" fmla="*/ 2147483647 h 67"/>
                <a:gd name="T4" fmla="*/ 0 w 72"/>
                <a:gd name="T5" fmla="*/ 0 h 67"/>
                <a:gd name="T6" fmla="*/ 2147483647 w 72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7"/>
                <a:gd name="T14" fmla="*/ 72 w 72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7">
                  <a:moveTo>
                    <a:pt x="72" y="0"/>
                  </a:moveTo>
                  <a:lnTo>
                    <a:pt x="36" y="67"/>
                  </a:lnTo>
                  <a:lnTo>
                    <a:pt x="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7" name="Rectangle 1010">
              <a:extLst>
                <a:ext uri="{FF2B5EF4-FFF2-40B4-BE49-F238E27FC236}">
                  <a16:creationId xmlns:a16="http://schemas.microsoft.com/office/drawing/2014/main" id="{79F209F5-2CC9-4459-A074-8BBFF8EA5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81" y="4218076"/>
              <a:ext cx="21138" cy="17323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8" name="Freeform 1017">
              <a:extLst>
                <a:ext uri="{FF2B5EF4-FFF2-40B4-BE49-F238E27FC236}">
                  <a16:creationId xmlns:a16="http://schemas.microsoft.com/office/drawing/2014/main" id="{1E791222-D88E-4D4A-92A4-020291F8D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70" y="4157315"/>
              <a:ext cx="370625" cy="113765"/>
            </a:xfrm>
            <a:custGeom>
              <a:avLst/>
              <a:gdLst>
                <a:gd name="T0" fmla="*/ 2147483647 w 51"/>
                <a:gd name="T1" fmla="*/ 2147483647 h 17"/>
                <a:gd name="T2" fmla="*/ 2147483647 w 51"/>
                <a:gd name="T3" fmla="*/ 2147483647 h 17"/>
                <a:gd name="T4" fmla="*/ 2147483647 w 51"/>
                <a:gd name="T5" fmla="*/ 2147483647 h 17"/>
                <a:gd name="T6" fmla="*/ 2147483647 w 51"/>
                <a:gd name="T7" fmla="*/ 2147483647 h 17"/>
                <a:gd name="T8" fmla="*/ 2147483647 w 51"/>
                <a:gd name="T9" fmla="*/ 2147483647 h 17"/>
                <a:gd name="T10" fmla="*/ 2147483647 w 51"/>
                <a:gd name="T11" fmla="*/ 2147483647 h 17"/>
                <a:gd name="T12" fmla="*/ 2147483647 w 51"/>
                <a:gd name="T13" fmla="*/ 2147483647 h 17"/>
                <a:gd name="T14" fmla="*/ 2147483647 w 51"/>
                <a:gd name="T15" fmla="*/ 2147483647 h 17"/>
                <a:gd name="T16" fmla="*/ 2147483647 w 51"/>
                <a:gd name="T17" fmla="*/ 2147483647 h 17"/>
                <a:gd name="T18" fmla="*/ 2147483647 w 51"/>
                <a:gd name="T19" fmla="*/ 2147483647 h 17"/>
                <a:gd name="T20" fmla="*/ 2147483647 w 51"/>
                <a:gd name="T21" fmla="*/ 2147483647 h 17"/>
                <a:gd name="T22" fmla="*/ 0 w 51"/>
                <a:gd name="T23" fmla="*/ 2147483647 h 17"/>
                <a:gd name="T24" fmla="*/ 2147483647 w 51"/>
                <a:gd name="T25" fmla="*/ 2147483647 h 17"/>
                <a:gd name="T26" fmla="*/ 2147483647 w 51"/>
                <a:gd name="T27" fmla="*/ 2147483647 h 17"/>
                <a:gd name="T28" fmla="*/ 2147483647 w 51"/>
                <a:gd name="T29" fmla="*/ 2147483647 h 17"/>
                <a:gd name="T30" fmla="*/ 2147483647 w 51"/>
                <a:gd name="T31" fmla="*/ 2147483647 h 17"/>
                <a:gd name="T32" fmla="*/ 2147483647 w 51"/>
                <a:gd name="T33" fmla="*/ 2147483647 h 17"/>
                <a:gd name="T34" fmla="*/ 2147483647 w 51"/>
                <a:gd name="T35" fmla="*/ 2147483647 h 17"/>
                <a:gd name="T36" fmla="*/ 2147483647 w 51"/>
                <a:gd name="T37" fmla="*/ 0 h 17"/>
                <a:gd name="T38" fmla="*/ 2147483647 w 51"/>
                <a:gd name="T39" fmla="*/ 0 h 17"/>
                <a:gd name="T40" fmla="*/ 2147483647 w 51"/>
                <a:gd name="T41" fmla="*/ 0 h 17"/>
                <a:gd name="T42" fmla="*/ 2147483647 w 51"/>
                <a:gd name="T43" fmla="*/ 0 h 17"/>
                <a:gd name="T44" fmla="*/ 2147483647 w 51"/>
                <a:gd name="T45" fmla="*/ 2147483647 h 17"/>
                <a:gd name="T46" fmla="*/ 2147483647 w 51"/>
                <a:gd name="T47" fmla="*/ 2147483647 h 17"/>
                <a:gd name="T48" fmla="*/ 2147483647 w 51"/>
                <a:gd name="T49" fmla="*/ 2147483647 h 17"/>
                <a:gd name="T50" fmla="*/ 2147483647 w 51"/>
                <a:gd name="T51" fmla="*/ 2147483647 h 17"/>
                <a:gd name="T52" fmla="*/ 2147483647 w 51"/>
                <a:gd name="T53" fmla="*/ 2147483647 h 17"/>
                <a:gd name="T54" fmla="*/ 2147483647 w 51"/>
                <a:gd name="T55" fmla="*/ 2147483647 h 17"/>
                <a:gd name="T56" fmla="*/ 2147483647 w 51"/>
                <a:gd name="T57" fmla="*/ 2147483647 h 17"/>
                <a:gd name="T58" fmla="*/ 2147483647 w 51"/>
                <a:gd name="T59" fmla="*/ 2147483647 h 17"/>
                <a:gd name="T60" fmla="*/ 2147483647 w 51"/>
                <a:gd name="T61" fmla="*/ 2147483647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1"/>
                <a:gd name="T94" fmla="*/ 0 h 17"/>
                <a:gd name="T95" fmla="*/ 51 w 51"/>
                <a:gd name="T96" fmla="*/ 17 h 1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1" h="17">
                  <a:moveTo>
                    <a:pt x="37" y="12"/>
                  </a:moveTo>
                  <a:lnTo>
                    <a:pt x="36" y="10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1" y="8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1" y="12"/>
                  </a:lnTo>
                  <a:lnTo>
                    <a:pt x="9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9" y="4"/>
                  </a:lnTo>
                  <a:lnTo>
                    <a:pt x="15" y="2"/>
                  </a:lnTo>
                  <a:lnTo>
                    <a:pt x="18" y="1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1"/>
                  </a:lnTo>
                  <a:lnTo>
                    <a:pt x="38" y="2"/>
                  </a:lnTo>
                  <a:lnTo>
                    <a:pt x="41" y="4"/>
                  </a:lnTo>
                  <a:lnTo>
                    <a:pt x="43" y="6"/>
                  </a:lnTo>
                  <a:lnTo>
                    <a:pt x="46" y="8"/>
                  </a:lnTo>
                  <a:lnTo>
                    <a:pt x="51" y="5"/>
                  </a:lnTo>
                  <a:lnTo>
                    <a:pt x="47" y="17"/>
                  </a:lnTo>
                  <a:lnTo>
                    <a:pt x="32" y="15"/>
                  </a:lnTo>
                  <a:lnTo>
                    <a:pt x="37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439" name="Group 7">
            <a:extLst>
              <a:ext uri="{FF2B5EF4-FFF2-40B4-BE49-F238E27FC236}">
                <a16:creationId xmlns:a16="http://schemas.microsoft.com/office/drawing/2014/main" id="{FB48922A-3281-4846-8384-01FA1F134E17}"/>
              </a:ext>
            </a:extLst>
          </p:cNvPr>
          <p:cNvGrpSpPr>
            <a:grpSpLocks/>
          </p:cNvGrpSpPr>
          <p:nvPr/>
        </p:nvGrpSpPr>
        <p:grpSpPr bwMode="auto">
          <a:xfrm>
            <a:off x="6897688" y="3419475"/>
            <a:ext cx="6350" cy="2544763"/>
            <a:chOff x="6898315" y="3419083"/>
            <a:chExt cx="6475" cy="2545537"/>
          </a:xfrm>
        </p:grpSpPr>
        <p:sp>
          <p:nvSpPr>
            <p:cNvPr id="440" name="Line 1075">
              <a:extLst>
                <a:ext uri="{FF2B5EF4-FFF2-40B4-BE49-F238E27FC236}">
                  <a16:creationId xmlns:a16="http://schemas.microsoft.com/office/drawing/2014/main" id="{1CF8A366-B546-46C7-9D5E-42BE2372DB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8315" y="3419083"/>
              <a:ext cx="0" cy="793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1" name="Line 1076">
              <a:extLst>
                <a:ext uri="{FF2B5EF4-FFF2-40B4-BE49-F238E27FC236}">
                  <a16:creationId xmlns:a16="http://schemas.microsoft.com/office/drawing/2014/main" id="{6609FC3E-3BCC-41E8-A0E0-5E5CB3F7B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351092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2" name="Line 1077">
              <a:extLst>
                <a:ext uri="{FF2B5EF4-FFF2-40B4-BE49-F238E27FC236}">
                  <a16:creationId xmlns:a16="http://schemas.microsoft.com/office/drawing/2014/main" id="{C2E91EE7-38DD-4310-A62B-FFD7CA8A4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3551002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3" name="Line 1078">
              <a:extLst>
                <a:ext uri="{FF2B5EF4-FFF2-40B4-BE49-F238E27FC236}">
                  <a16:creationId xmlns:a16="http://schemas.microsoft.com/office/drawing/2014/main" id="{BFD8293B-8CFA-4F1E-B663-8D22FF5C6B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3863855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4" name="Line 1079">
              <a:extLst>
                <a:ext uri="{FF2B5EF4-FFF2-40B4-BE49-F238E27FC236}">
                  <a16:creationId xmlns:a16="http://schemas.microsoft.com/office/drawing/2014/main" id="{8991C649-4109-48CB-9823-1D2655B31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3903931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5" name="Line 1081">
              <a:extLst>
                <a:ext uri="{FF2B5EF4-FFF2-40B4-BE49-F238E27FC236}">
                  <a16:creationId xmlns:a16="http://schemas.microsoft.com/office/drawing/2014/main" id="{B62E69F7-826B-4BF7-831A-8E1E83C41E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3950471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6" name="Line 1082">
              <a:extLst>
                <a:ext uri="{FF2B5EF4-FFF2-40B4-BE49-F238E27FC236}">
                  <a16:creationId xmlns:a16="http://schemas.microsoft.com/office/drawing/2014/main" id="{60EA4DD1-50E1-48B7-BBB7-31A644B254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3990547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7" name="Line 1083">
              <a:extLst>
                <a:ext uri="{FF2B5EF4-FFF2-40B4-BE49-F238E27FC236}">
                  <a16:creationId xmlns:a16="http://schemas.microsoft.com/office/drawing/2014/main" id="{C04D4B9A-5F28-4039-A5B7-80DFA0E42F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030623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8" name="Line 1084">
              <a:extLst>
                <a:ext uri="{FF2B5EF4-FFF2-40B4-BE49-F238E27FC236}">
                  <a16:creationId xmlns:a16="http://schemas.microsoft.com/office/drawing/2014/main" id="{AD3FB434-E423-42AE-8F99-68FC8882F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070699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9" name="Line 1085">
              <a:extLst>
                <a:ext uri="{FF2B5EF4-FFF2-40B4-BE49-F238E27FC236}">
                  <a16:creationId xmlns:a16="http://schemas.microsoft.com/office/drawing/2014/main" id="{BDEAD41A-4CDF-440A-BBC2-1DAC46C18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110775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0" name="Line 1086">
              <a:extLst>
                <a:ext uri="{FF2B5EF4-FFF2-40B4-BE49-F238E27FC236}">
                  <a16:creationId xmlns:a16="http://schemas.microsoft.com/office/drawing/2014/main" id="{EBC202B7-77C8-4FA5-8FD7-BCDEE57E4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157315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1" name="Line 1087">
              <a:extLst>
                <a:ext uri="{FF2B5EF4-FFF2-40B4-BE49-F238E27FC236}">
                  <a16:creationId xmlns:a16="http://schemas.microsoft.com/office/drawing/2014/main" id="{E91459A0-BF2B-4800-8523-08818E9D6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197392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2" name="Line 1088">
              <a:extLst>
                <a:ext uri="{FF2B5EF4-FFF2-40B4-BE49-F238E27FC236}">
                  <a16:creationId xmlns:a16="http://schemas.microsoft.com/office/drawing/2014/main" id="{C492D483-F304-4B16-A41A-43C1FD14E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237468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3" name="Line 1089">
              <a:extLst>
                <a:ext uri="{FF2B5EF4-FFF2-40B4-BE49-F238E27FC236}">
                  <a16:creationId xmlns:a16="http://schemas.microsoft.com/office/drawing/2014/main" id="{49497D6E-185C-472E-9C33-BC395BB49E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277544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4" name="Line 1090">
              <a:extLst>
                <a:ext uri="{FF2B5EF4-FFF2-40B4-BE49-F238E27FC236}">
                  <a16:creationId xmlns:a16="http://schemas.microsoft.com/office/drawing/2014/main" id="{88463CF1-C7A1-432E-9BF7-F7917E0D5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317620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5" name="Line 1091">
              <a:extLst>
                <a:ext uri="{FF2B5EF4-FFF2-40B4-BE49-F238E27FC236}">
                  <a16:creationId xmlns:a16="http://schemas.microsoft.com/office/drawing/2014/main" id="{8A2A13BB-D045-4747-976E-B9DD251A6A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357696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6" name="Line 1092">
              <a:extLst>
                <a:ext uri="{FF2B5EF4-FFF2-40B4-BE49-F238E27FC236}">
                  <a16:creationId xmlns:a16="http://schemas.microsoft.com/office/drawing/2014/main" id="{1E8B224B-4F61-425A-A1D1-E95A871D1F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40423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7" name="Line 1093">
              <a:extLst>
                <a:ext uri="{FF2B5EF4-FFF2-40B4-BE49-F238E27FC236}">
                  <a16:creationId xmlns:a16="http://schemas.microsoft.com/office/drawing/2014/main" id="{C1E5DA85-FFD8-4875-B1DA-F69DB1BFA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444312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8" name="Line 1094">
              <a:extLst>
                <a:ext uri="{FF2B5EF4-FFF2-40B4-BE49-F238E27FC236}">
                  <a16:creationId xmlns:a16="http://schemas.microsoft.com/office/drawing/2014/main" id="{31012174-7974-4FA2-ABE8-9C12F4BDEB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484388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9" name="Line 1095">
              <a:extLst>
                <a:ext uri="{FF2B5EF4-FFF2-40B4-BE49-F238E27FC236}">
                  <a16:creationId xmlns:a16="http://schemas.microsoft.com/office/drawing/2014/main" id="{BD373B97-4FAF-4CE6-BECB-C30285C7D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524465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0" name="Line 1096">
              <a:extLst>
                <a:ext uri="{FF2B5EF4-FFF2-40B4-BE49-F238E27FC236}">
                  <a16:creationId xmlns:a16="http://schemas.microsoft.com/office/drawing/2014/main" id="{944E5ACC-D35B-4A45-9075-75101B84E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564541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1" name="Line 1097">
              <a:extLst>
                <a:ext uri="{FF2B5EF4-FFF2-40B4-BE49-F238E27FC236}">
                  <a16:creationId xmlns:a16="http://schemas.microsoft.com/office/drawing/2014/main" id="{46F1F15D-2BCB-4AA9-BFEB-2DAB88EED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604617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2" name="Line 1098">
              <a:extLst>
                <a:ext uri="{FF2B5EF4-FFF2-40B4-BE49-F238E27FC236}">
                  <a16:creationId xmlns:a16="http://schemas.microsoft.com/office/drawing/2014/main" id="{621EE5E3-E323-4048-B098-D4C0CF8BCA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651157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3" name="Line 1099">
              <a:extLst>
                <a:ext uri="{FF2B5EF4-FFF2-40B4-BE49-F238E27FC236}">
                  <a16:creationId xmlns:a16="http://schemas.microsoft.com/office/drawing/2014/main" id="{CE6402BE-D166-46D0-B87D-615DB433F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691233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4" name="Line 1100">
              <a:extLst>
                <a:ext uri="{FF2B5EF4-FFF2-40B4-BE49-F238E27FC236}">
                  <a16:creationId xmlns:a16="http://schemas.microsoft.com/office/drawing/2014/main" id="{A3C23734-520E-4E7F-8A76-86AC3B84B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731309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5" name="Line 1101">
              <a:extLst>
                <a:ext uri="{FF2B5EF4-FFF2-40B4-BE49-F238E27FC236}">
                  <a16:creationId xmlns:a16="http://schemas.microsoft.com/office/drawing/2014/main" id="{DEBA2D4C-9441-43BE-BF4D-BB63F1E11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771385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6" name="Line 1102">
              <a:extLst>
                <a:ext uri="{FF2B5EF4-FFF2-40B4-BE49-F238E27FC236}">
                  <a16:creationId xmlns:a16="http://schemas.microsoft.com/office/drawing/2014/main" id="{C9D5C09E-ABBA-406C-AE7D-EE2A1A97F6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811461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7" name="Line 1103">
              <a:extLst>
                <a:ext uri="{FF2B5EF4-FFF2-40B4-BE49-F238E27FC236}">
                  <a16:creationId xmlns:a16="http://schemas.microsoft.com/office/drawing/2014/main" id="{F5D5F246-7EF8-4FA3-AA11-878504A544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851538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8" name="Line 1104">
              <a:extLst>
                <a:ext uri="{FF2B5EF4-FFF2-40B4-BE49-F238E27FC236}">
                  <a16:creationId xmlns:a16="http://schemas.microsoft.com/office/drawing/2014/main" id="{7B8D932C-5A41-4DC2-B85A-4634DD3265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898078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9" name="Line 1105">
              <a:extLst>
                <a:ext uri="{FF2B5EF4-FFF2-40B4-BE49-F238E27FC236}">
                  <a16:creationId xmlns:a16="http://schemas.microsoft.com/office/drawing/2014/main" id="{AB21C17B-F478-404A-AFD9-52BA7E015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938154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0" name="Line 1106">
              <a:extLst>
                <a:ext uri="{FF2B5EF4-FFF2-40B4-BE49-F238E27FC236}">
                  <a16:creationId xmlns:a16="http://schemas.microsoft.com/office/drawing/2014/main" id="{8667C023-DAA9-4F50-85D1-695A1217D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4978230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1" name="Line 1107">
              <a:extLst>
                <a:ext uri="{FF2B5EF4-FFF2-40B4-BE49-F238E27FC236}">
                  <a16:creationId xmlns:a16="http://schemas.microsoft.com/office/drawing/2014/main" id="{0BC177F2-4471-4903-A99C-705A5582F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017013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2" name="Line 1108">
              <a:extLst>
                <a:ext uri="{FF2B5EF4-FFF2-40B4-BE49-F238E27FC236}">
                  <a16:creationId xmlns:a16="http://schemas.microsoft.com/office/drawing/2014/main" id="{590A3D8F-E4C3-4251-8C61-5BDB6C128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057089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3" name="Line 1109">
              <a:extLst>
                <a:ext uri="{FF2B5EF4-FFF2-40B4-BE49-F238E27FC236}">
                  <a16:creationId xmlns:a16="http://schemas.microsoft.com/office/drawing/2014/main" id="{0E7BAE14-BED1-4F21-938F-13C693541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097166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4" name="Line 1110">
              <a:extLst>
                <a:ext uri="{FF2B5EF4-FFF2-40B4-BE49-F238E27FC236}">
                  <a16:creationId xmlns:a16="http://schemas.microsoft.com/office/drawing/2014/main" id="{48FCF316-6BF0-4C47-856F-6C4AB917C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143706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5" name="Line 1111">
              <a:extLst>
                <a:ext uri="{FF2B5EF4-FFF2-40B4-BE49-F238E27FC236}">
                  <a16:creationId xmlns:a16="http://schemas.microsoft.com/office/drawing/2014/main" id="{44D68802-6AEE-404E-8CC9-257507663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183782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6" name="Line 1112">
              <a:extLst>
                <a:ext uri="{FF2B5EF4-FFF2-40B4-BE49-F238E27FC236}">
                  <a16:creationId xmlns:a16="http://schemas.microsoft.com/office/drawing/2014/main" id="{ACE6C760-4AC2-4105-B848-C3345736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223858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7" name="Line 1113">
              <a:extLst>
                <a:ext uri="{FF2B5EF4-FFF2-40B4-BE49-F238E27FC236}">
                  <a16:creationId xmlns:a16="http://schemas.microsoft.com/office/drawing/2014/main" id="{5202D889-60F2-4580-A5D9-1D4D18F4D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263934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8" name="Line 1114">
              <a:extLst>
                <a:ext uri="{FF2B5EF4-FFF2-40B4-BE49-F238E27FC236}">
                  <a16:creationId xmlns:a16="http://schemas.microsoft.com/office/drawing/2014/main" id="{D9AA48A4-97C2-4FDB-9728-38F5176358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304010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79" name="Line 1115">
              <a:extLst>
                <a:ext uri="{FF2B5EF4-FFF2-40B4-BE49-F238E27FC236}">
                  <a16:creationId xmlns:a16="http://schemas.microsoft.com/office/drawing/2014/main" id="{88E625D7-13BA-46C2-BE42-12AB83EC5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350550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0" name="Line 1116">
              <a:extLst>
                <a:ext uri="{FF2B5EF4-FFF2-40B4-BE49-F238E27FC236}">
                  <a16:creationId xmlns:a16="http://schemas.microsoft.com/office/drawing/2014/main" id="{78A70A2E-9AAF-47FC-8400-3334A92F17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39062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1" name="Line 1117">
              <a:extLst>
                <a:ext uri="{FF2B5EF4-FFF2-40B4-BE49-F238E27FC236}">
                  <a16:creationId xmlns:a16="http://schemas.microsoft.com/office/drawing/2014/main" id="{B54405B3-310A-42B8-9666-99B463DB4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430703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2" name="Line 1118">
              <a:extLst>
                <a:ext uri="{FF2B5EF4-FFF2-40B4-BE49-F238E27FC236}">
                  <a16:creationId xmlns:a16="http://schemas.microsoft.com/office/drawing/2014/main" id="{ED67CA81-7978-4C6D-AEE4-6572403D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470779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3" name="Line 1119">
              <a:extLst>
                <a:ext uri="{FF2B5EF4-FFF2-40B4-BE49-F238E27FC236}">
                  <a16:creationId xmlns:a16="http://schemas.microsoft.com/office/drawing/2014/main" id="{DE1D0F57-F3F0-4E6C-ADB2-AEC2D6197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510855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4" name="Line 1120">
              <a:extLst>
                <a:ext uri="{FF2B5EF4-FFF2-40B4-BE49-F238E27FC236}">
                  <a16:creationId xmlns:a16="http://schemas.microsoft.com/office/drawing/2014/main" id="{4C66ADA5-D1C0-4159-8CCB-8CAE38E081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791388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5" name="Line 1121">
              <a:extLst>
                <a:ext uri="{FF2B5EF4-FFF2-40B4-BE49-F238E27FC236}">
                  <a16:creationId xmlns:a16="http://schemas.microsoft.com/office/drawing/2014/main" id="{FD749A95-5A45-45AE-AF99-E938694DB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831464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6" name="Line 1122">
              <a:extLst>
                <a:ext uri="{FF2B5EF4-FFF2-40B4-BE49-F238E27FC236}">
                  <a16:creationId xmlns:a16="http://schemas.microsoft.com/office/drawing/2014/main" id="{69021E54-9948-4E03-8CCF-46C217B68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871540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7" name="Line 1123">
              <a:extLst>
                <a:ext uri="{FF2B5EF4-FFF2-40B4-BE49-F238E27FC236}">
                  <a16:creationId xmlns:a16="http://schemas.microsoft.com/office/drawing/2014/main" id="{400A0E57-248D-4255-A0DC-D436E17DE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918080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88" name="Line 1124">
              <a:extLst>
                <a:ext uri="{FF2B5EF4-FFF2-40B4-BE49-F238E27FC236}">
                  <a16:creationId xmlns:a16="http://schemas.microsoft.com/office/drawing/2014/main" id="{9DB21545-84A5-4991-881B-DE96D49D4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4790" y="595815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489" name="Group 18">
            <a:extLst>
              <a:ext uri="{FF2B5EF4-FFF2-40B4-BE49-F238E27FC236}">
                <a16:creationId xmlns:a16="http://schemas.microsoft.com/office/drawing/2014/main" id="{F9E3F509-034F-44B0-A67E-671DF453B067}"/>
              </a:ext>
            </a:extLst>
          </p:cNvPr>
          <p:cNvGrpSpPr>
            <a:grpSpLocks/>
          </p:cNvGrpSpPr>
          <p:nvPr/>
        </p:nvGrpSpPr>
        <p:grpSpPr bwMode="auto">
          <a:xfrm>
            <a:off x="3449638" y="3419475"/>
            <a:ext cx="9525" cy="2538413"/>
            <a:chOff x="3450190" y="3419083"/>
            <a:chExt cx="9027" cy="2539074"/>
          </a:xfrm>
        </p:grpSpPr>
        <p:sp>
          <p:nvSpPr>
            <p:cNvPr id="490" name="Line 892">
              <a:extLst>
                <a:ext uri="{FF2B5EF4-FFF2-40B4-BE49-F238E27FC236}">
                  <a16:creationId xmlns:a16="http://schemas.microsoft.com/office/drawing/2014/main" id="{B58586E5-85B9-4E57-A1EC-6918F1124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0190" y="3419083"/>
              <a:ext cx="0" cy="793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1" name="Line 893">
              <a:extLst>
                <a:ext uri="{FF2B5EF4-FFF2-40B4-BE49-F238E27FC236}">
                  <a16:creationId xmlns:a16="http://schemas.microsoft.com/office/drawing/2014/main" id="{23FBD56F-8456-4357-902A-26181383A7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351092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2" name="Line 1032">
              <a:extLst>
                <a:ext uri="{FF2B5EF4-FFF2-40B4-BE49-F238E27FC236}">
                  <a16:creationId xmlns:a16="http://schemas.microsoft.com/office/drawing/2014/main" id="{E1703ACE-A233-4A6F-9845-601E9A141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3931079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3" name="Line 1033">
              <a:extLst>
                <a:ext uri="{FF2B5EF4-FFF2-40B4-BE49-F238E27FC236}">
                  <a16:creationId xmlns:a16="http://schemas.microsoft.com/office/drawing/2014/main" id="{8FD02F9F-D93C-4A12-84EA-52D6A4AF2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3971155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4" name="Line 1034">
              <a:extLst>
                <a:ext uri="{FF2B5EF4-FFF2-40B4-BE49-F238E27FC236}">
                  <a16:creationId xmlns:a16="http://schemas.microsoft.com/office/drawing/2014/main" id="{DE787913-B72D-40C6-A7F0-7133D433A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017695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5" name="Line 1035">
              <a:extLst>
                <a:ext uri="{FF2B5EF4-FFF2-40B4-BE49-F238E27FC236}">
                  <a16:creationId xmlns:a16="http://schemas.microsoft.com/office/drawing/2014/main" id="{06A26D86-C96D-4BFD-AA58-C24BBC268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057771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6" name="Line 1036">
              <a:extLst>
                <a:ext uri="{FF2B5EF4-FFF2-40B4-BE49-F238E27FC236}">
                  <a16:creationId xmlns:a16="http://schemas.microsoft.com/office/drawing/2014/main" id="{84B61AD9-1E67-4129-9722-2195F855A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097848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7" name="Line 1037">
              <a:extLst>
                <a:ext uri="{FF2B5EF4-FFF2-40B4-BE49-F238E27FC236}">
                  <a16:creationId xmlns:a16="http://schemas.microsoft.com/office/drawing/2014/main" id="{EF73372C-6342-4F67-AEB4-0E56DAC6D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137924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8" name="Line 1038">
              <a:extLst>
                <a:ext uri="{FF2B5EF4-FFF2-40B4-BE49-F238E27FC236}">
                  <a16:creationId xmlns:a16="http://schemas.microsoft.com/office/drawing/2014/main" id="{FFDE9A4B-FC0E-4CCE-867B-C65E6D742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178000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99" name="Line 1039">
              <a:extLst>
                <a:ext uri="{FF2B5EF4-FFF2-40B4-BE49-F238E27FC236}">
                  <a16:creationId xmlns:a16="http://schemas.microsoft.com/office/drawing/2014/main" id="{B1BF78CD-7511-44FF-97B1-D53E43A57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224540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0" name="Line 1040">
              <a:extLst>
                <a:ext uri="{FF2B5EF4-FFF2-40B4-BE49-F238E27FC236}">
                  <a16:creationId xmlns:a16="http://schemas.microsoft.com/office/drawing/2014/main" id="{EFF9ACA2-76DC-4525-AF38-F80FAC237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26461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1" name="Line 1041">
              <a:extLst>
                <a:ext uri="{FF2B5EF4-FFF2-40B4-BE49-F238E27FC236}">
                  <a16:creationId xmlns:a16="http://schemas.microsoft.com/office/drawing/2014/main" id="{14FF6462-8E02-46C1-B581-B31CDEF2C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304692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2" name="Line 1042">
              <a:extLst>
                <a:ext uri="{FF2B5EF4-FFF2-40B4-BE49-F238E27FC236}">
                  <a16:creationId xmlns:a16="http://schemas.microsoft.com/office/drawing/2014/main" id="{7E68320E-8C0F-4723-BB99-3892F7F0A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344768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3" name="Line 1043">
              <a:extLst>
                <a:ext uri="{FF2B5EF4-FFF2-40B4-BE49-F238E27FC236}">
                  <a16:creationId xmlns:a16="http://schemas.microsoft.com/office/drawing/2014/main" id="{ECAFDA90-459E-48FD-8AE2-B0E91F47C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384844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4" name="Line 1044">
              <a:extLst>
                <a:ext uri="{FF2B5EF4-FFF2-40B4-BE49-F238E27FC236}">
                  <a16:creationId xmlns:a16="http://schemas.microsoft.com/office/drawing/2014/main" id="{2F5B972B-E771-4D0E-A45F-932573E5C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424921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5" name="Line 1045">
              <a:extLst>
                <a:ext uri="{FF2B5EF4-FFF2-40B4-BE49-F238E27FC236}">
                  <a16:creationId xmlns:a16="http://schemas.microsoft.com/office/drawing/2014/main" id="{D0DFF407-428B-412F-A032-CE5AFDC7E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471461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6" name="Line 1046">
              <a:extLst>
                <a:ext uri="{FF2B5EF4-FFF2-40B4-BE49-F238E27FC236}">
                  <a16:creationId xmlns:a16="http://schemas.microsoft.com/office/drawing/2014/main" id="{15D95D9A-EECC-4BB0-902E-E7100E6E1E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511537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7" name="Line 1047">
              <a:extLst>
                <a:ext uri="{FF2B5EF4-FFF2-40B4-BE49-F238E27FC236}">
                  <a16:creationId xmlns:a16="http://schemas.microsoft.com/office/drawing/2014/main" id="{1F33FCF6-D756-4DF7-B13F-8AF328AF0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551613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8" name="Line 1048">
              <a:extLst>
                <a:ext uri="{FF2B5EF4-FFF2-40B4-BE49-F238E27FC236}">
                  <a16:creationId xmlns:a16="http://schemas.microsoft.com/office/drawing/2014/main" id="{B6BA6782-6B0C-490F-8418-9A5FD0E42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590396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09" name="Line 1049">
              <a:extLst>
                <a:ext uri="{FF2B5EF4-FFF2-40B4-BE49-F238E27FC236}">
                  <a16:creationId xmlns:a16="http://schemas.microsoft.com/office/drawing/2014/main" id="{FB0FE447-E453-447B-BD0D-23B19A9CED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630472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0" name="Line 1050">
              <a:extLst>
                <a:ext uri="{FF2B5EF4-FFF2-40B4-BE49-F238E27FC236}">
                  <a16:creationId xmlns:a16="http://schemas.microsoft.com/office/drawing/2014/main" id="{326DC148-824B-4E36-8787-BC6E0BC8F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670549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1" name="Line 1051">
              <a:extLst>
                <a:ext uri="{FF2B5EF4-FFF2-40B4-BE49-F238E27FC236}">
                  <a16:creationId xmlns:a16="http://schemas.microsoft.com/office/drawing/2014/main" id="{730D34DF-358E-49E8-A084-7978BBBD9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717089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2" name="Line 1052">
              <a:extLst>
                <a:ext uri="{FF2B5EF4-FFF2-40B4-BE49-F238E27FC236}">
                  <a16:creationId xmlns:a16="http://schemas.microsoft.com/office/drawing/2014/main" id="{04C62CC2-CAFA-4603-8A71-9296CD57A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757165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3" name="Line 1053">
              <a:extLst>
                <a:ext uri="{FF2B5EF4-FFF2-40B4-BE49-F238E27FC236}">
                  <a16:creationId xmlns:a16="http://schemas.microsoft.com/office/drawing/2014/main" id="{B997888A-90A7-44FB-BD5C-E7A7EAE092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797241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4" name="Line 1054">
              <a:extLst>
                <a:ext uri="{FF2B5EF4-FFF2-40B4-BE49-F238E27FC236}">
                  <a16:creationId xmlns:a16="http://schemas.microsoft.com/office/drawing/2014/main" id="{07891E8A-4A29-4B16-A524-0427641C0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837317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5" name="Line 1055">
              <a:extLst>
                <a:ext uri="{FF2B5EF4-FFF2-40B4-BE49-F238E27FC236}">
                  <a16:creationId xmlns:a16="http://schemas.microsoft.com/office/drawing/2014/main" id="{305E3844-F700-492A-8078-E1E23CF93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877393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6" name="Line 1056">
              <a:extLst>
                <a:ext uri="{FF2B5EF4-FFF2-40B4-BE49-F238E27FC236}">
                  <a16:creationId xmlns:a16="http://schemas.microsoft.com/office/drawing/2014/main" id="{E3E6FA06-F4C5-4BFB-8709-0C56CE4459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917469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7" name="Line 1057">
              <a:extLst>
                <a:ext uri="{FF2B5EF4-FFF2-40B4-BE49-F238E27FC236}">
                  <a16:creationId xmlns:a16="http://schemas.microsoft.com/office/drawing/2014/main" id="{DC111EA4-4085-40C3-B66E-08FBB4AEC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4964009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8" name="Line 1058">
              <a:extLst>
                <a:ext uri="{FF2B5EF4-FFF2-40B4-BE49-F238E27FC236}">
                  <a16:creationId xmlns:a16="http://schemas.microsoft.com/office/drawing/2014/main" id="{4B0B151A-E7A8-4B46-84FA-86FBE6E12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00408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19" name="Line 1059">
              <a:extLst>
                <a:ext uri="{FF2B5EF4-FFF2-40B4-BE49-F238E27FC236}">
                  <a16:creationId xmlns:a16="http://schemas.microsoft.com/office/drawing/2014/main" id="{E64851E2-B88C-4D5A-855D-4FD704F9E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044162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0" name="Line 1060">
              <a:extLst>
                <a:ext uri="{FF2B5EF4-FFF2-40B4-BE49-F238E27FC236}">
                  <a16:creationId xmlns:a16="http://schemas.microsoft.com/office/drawing/2014/main" id="{256CFE36-87DD-4CD1-8625-C0047B229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084238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1" name="Line 1061">
              <a:extLst>
                <a:ext uri="{FF2B5EF4-FFF2-40B4-BE49-F238E27FC236}">
                  <a16:creationId xmlns:a16="http://schemas.microsoft.com/office/drawing/2014/main" id="{C26DA7D1-C05D-489E-97DE-58F4B48B4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124314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2" name="Line 1062">
              <a:extLst>
                <a:ext uri="{FF2B5EF4-FFF2-40B4-BE49-F238E27FC236}">
                  <a16:creationId xmlns:a16="http://schemas.microsoft.com/office/drawing/2014/main" id="{422CCAFC-4812-4E51-B383-88082EBD2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164390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3" name="Line 1063">
              <a:extLst>
                <a:ext uri="{FF2B5EF4-FFF2-40B4-BE49-F238E27FC236}">
                  <a16:creationId xmlns:a16="http://schemas.microsoft.com/office/drawing/2014/main" id="{56883B40-3004-4CCA-864A-80D8E0753A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210930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4" name="Line 1064">
              <a:extLst>
                <a:ext uri="{FF2B5EF4-FFF2-40B4-BE49-F238E27FC236}">
                  <a16:creationId xmlns:a16="http://schemas.microsoft.com/office/drawing/2014/main" id="{09511A67-FAAF-4029-8C66-05E30EB28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251006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5" name="Line 1065">
              <a:extLst>
                <a:ext uri="{FF2B5EF4-FFF2-40B4-BE49-F238E27FC236}">
                  <a16:creationId xmlns:a16="http://schemas.microsoft.com/office/drawing/2014/main" id="{F8367FD5-F870-4177-BC6A-6BC0D26DC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291082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6" name="Line 1066">
              <a:extLst>
                <a:ext uri="{FF2B5EF4-FFF2-40B4-BE49-F238E27FC236}">
                  <a16:creationId xmlns:a16="http://schemas.microsoft.com/office/drawing/2014/main" id="{3305D6D9-117C-427C-825B-F7DB91EA2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331159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7" name="Line 1067">
              <a:extLst>
                <a:ext uri="{FF2B5EF4-FFF2-40B4-BE49-F238E27FC236}">
                  <a16:creationId xmlns:a16="http://schemas.microsoft.com/office/drawing/2014/main" id="{C7F8E9EF-A211-4DFF-A955-ED3FAF84E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371235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8" name="Line 1068">
              <a:extLst>
                <a:ext uri="{FF2B5EF4-FFF2-40B4-BE49-F238E27FC236}">
                  <a16:creationId xmlns:a16="http://schemas.microsoft.com/office/drawing/2014/main" id="{2A4E4D23-DFD4-48E5-BDDF-C1532F491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411311"/>
              <a:ext cx="0" cy="1292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29" name="Line 1069">
              <a:extLst>
                <a:ext uri="{FF2B5EF4-FFF2-40B4-BE49-F238E27FC236}">
                  <a16:creationId xmlns:a16="http://schemas.microsoft.com/office/drawing/2014/main" id="{CB5D9CF0-8F93-451C-93E7-CDB6B9118C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457851"/>
              <a:ext cx="0" cy="6464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0" name="Line 1125">
              <a:extLst>
                <a:ext uri="{FF2B5EF4-FFF2-40B4-BE49-F238E27FC236}">
                  <a16:creationId xmlns:a16="http://schemas.microsoft.com/office/drawing/2014/main" id="{168C1077-1AD7-412B-B512-8F1CEB66E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823707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1" name="Line 1126">
              <a:extLst>
                <a:ext uri="{FF2B5EF4-FFF2-40B4-BE49-F238E27FC236}">
                  <a16:creationId xmlns:a16="http://schemas.microsoft.com/office/drawing/2014/main" id="{4B0D588D-C610-4C4F-87BD-949031697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863783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2" name="Line 1127">
              <a:extLst>
                <a:ext uri="{FF2B5EF4-FFF2-40B4-BE49-F238E27FC236}">
                  <a16:creationId xmlns:a16="http://schemas.microsoft.com/office/drawing/2014/main" id="{36924FE2-F752-4583-AAEA-2D20DFAF1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903860"/>
              <a:ext cx="0" cy="14221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3" name="Line 1128">
              <a:extLst>
                <a:ext uri="{FF2B5EF4-FFF2-40B4-BE49-F238E27FC236}">
                  <a16:creationId xmlns:a16="http://schemas.microsoft.com/office/drawing/2014/main" id="{912F4C61-04BF-446F-AF07-7A6608D227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217" y="5950400"/>
              <a:ext cx="0" cy="775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534" name="Group 15">
            <a:extLst>
              <a:ext uri="{FF2B5EF4-FFF2-40B4-BE49-F238E27FC236}">
                <a16:creationId xmlns:a16="http://schemas.microsoft.com/office/drawing/2014/main" id="{86BB8F89-40C0-47CE-8CDB-50ACD6A1E2E8}"/>
              </a:ext>
            </a:extLst>
          </p:cNvPr>
          <p:cNvGrpSpPr>
            <a:grpSpLocks/>
          </p:cNvGrpSpPr>
          <p:nvPr/>
        </p:nvGrpSpPr>
        <p:grpSpPr bwMode="auto">
          <a:xfrm>
            <a:off x="5527675" y="3532188"/>
            <a:ext cx="901700" cy="2444750"/>
            <a:chOff x="5450467" y="3531610"/>
            <a:chExt cx="901903" cy="2445938"/>
          </a:xfrm>
        </p:grpSpPr>
        <p:sp>
          <p:nvSpPr>
            <p:cNvPr id="535" name="Rectangle 362">
              <a:extLst>
                <a:ext uri="{FF2B5EF4-FFF2-40B4-BE49-F238E27FC236}">
                  <a16:creationId xmlns:a16="http://schemas.microsoft.com/office/drawing/2014/main" id="{7D7055AB-84BE-4D2B-95BD-B184907A7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17775"/>
              <a:ext cx="276208" cy="6464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6" name="Rectangle 363">
              <a:extLst>
                <a:ext uri="{FF2B5EF4-FFF2-40B4-BE49-F238E27FC236}">
                  <a16:creationId xmlns:a16="http://schemas.microsoft.com/office/drawing/2014/main" id="{83CA5541-9B1E-443F-ABC9-A4028B2EF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17775"/>
              <a:ext cx="276208" cy="12928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7" name="Rectangle 364">
              <a:extLst>
                <a:ext uri="{FF2B5EF4-FFF2-40B4-BE49-F238E27FC236}">
                  <a16:creationId xmlns:a16="http://schemas.microsoft.com/office/drawing/2014/main" id="{A94FAFC0-658D-4C22-ABE0-3E3972A0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24239"/>
              <a:ext cx="276208" cy="12928"/>
            </a:xfrm>
            <a:prstGeom prst="rect">
              <a:avLst/>
            </a:prstGeom>
            <a:solidFill>
              <a:srgbClr val="284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8" name="Rectangle 365">
              <a:extLst>
                <a:ext uri="{FF2B5EF4-FFF2-40B4-BE49-F238E27FC236}">
                  <a16:creationId xmlns:a16="http://schemas.microsoft.com/office/drawing/2014/main" id="{C8BE4603-7F0A-4775-BC0D-46E33734F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30703"/>
              <a:ext cx="276208" cy="12928"/>
            </a:xfrm>
            <a:prstGeom prst="rect">
              <a:avLst/>
            </a:prstGeom>
            <a:solidFill>
              <a:srgbClr val="294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39" name="Rectangle 366">
              <a:extLst>
                <a:ext uri="{FF2B5EF4-FFF2-40B4-BE49-F238E27FC236}">
                  <a16:creationId xmlns:a16="http://schemas.microsoft.com/office/drawing/2014/main" id="{42D0E3C9-47FB-4C4B-BC56-E870E5566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37167"/>
              <a:ext cx="276208" cy="14221"/>
            </a:xfrm>
            <a:prstGeom prst="rect">
              <a:avLst/>
            </a:prstGeom>
            <a:solidFill>
              <a:srgbClr val="2D4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0" name="Rectangle 367">
              <a:extLst>
                <a:ext uri="{FF2B5EF4-FFF2-40B4-BE49-F238E27FC236}">
                  <a16:creationId xmlns:a16="http://schemas.microsoft.com/office/drawing/2014/main" id="{CDF32701-8F6C-46EC-95B4-072F076A6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43630"/>
              <a:ext cx="276208" cy="14221"/>
            </a:xfrm>
            <a:prstGeom prst="rect">
              <a:avLst/>
            </a:prstGeom>
            <a:solidFill>
              <a:srgbClr val="2F4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1" name="Rectangle 368">
              <a:extLst>
                <a:ext uri="{FF2B5EF4-FFF2-40B4-BE49-F238E27FC236}">
                  <a16:creationId xmlns:a16="http://schemas.microsoft.com/office/drawing/2014/main" id="{3C105CFD-E674-4937-B81E-655FB52B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51387"/>
              <a:ext cx="276208" cy="12928"/>
            </a:xfrm>
            <a:prstGeom prst="rect">
              <a:avLst/>
            </a:prstGeom>
            <a:solidFill>
              <a:srgbClr val="324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2" name="Rectangle 369">
              <a:extLst>
                <a:ext uri="{FF2B5EF4-FFF2-40B4-BE49-F238E27FC236}">
                  <a16:creationId xmlns:a16="http://schemas.microsoft.com/office/drawing/2014/main" id="{8B8A1F62-ACB6-465B-B276-7CEE98020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57851"/>
              <a:ext cx="276208" cy="12928"/>
            </a:xfrm>
            <a:prstGeom prst="rect">
              <a:avLst/>
            </a:prstGeom>
            <a:solidFill>
              <a:srgbClr val="3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3" name="Rectangle 370">
              <a:extLst>
                <a:ext uri="{FF2B5EF4-FFF2-40B4-BE49-F238E27FC236}">
                  <a16:creationId xmlns:a16="http://schemas.microsoft.com/office/drawing/2014/main" id="{58E83080-FAC1-4EF3-9077-B53FC8662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64315"/>
              <a:ext cx="276208" cy="12928"/>
            </a:xfrm>
            <a:prstGeom prst="rect">
              <a:avLst/>
            </a:prstGeom>
            <a:solidFill>
              <a:srgbClr val="35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4" name="Rectangle 371">
              <a:extLst>
                <a:ext uri="{FF2B5EF4-FFF2-40B4-BE49-F238E27FC236}">
                  <a16:creationId xmlns:a16="http://schemas.microsoft.com/office/drawing/2014/main" id="{A1827C47-E507-4EAC-A373-04D180E48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70779"/>
              <a:ext cx="276208" cy="12928"/>
            </a:xfrm>
            <a:prstGeom prst="rect">
              <a:avLst/>
            </a:prstGeom>
            <a:solidFill>
              <a:srgbClr val="384A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5" name="Rectangle 372">
              <a:extLst>
                <a:ext uri="{FF2B5EF4-FFF2-40B4-BE49-F238E27FC236}">
                  <a16:creationId xmlns:a16="http://schemas.microsoft.com/office/drawing/2014/main" id="{F9C69E4C-A58A-441A-BE3C-288406CD4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77243"/>
              <a:ext cx="276208" cy="14221"/>
            </a:xfrm>
            <a:prstGeom prst="rect">
              <a:avLst/>
            </a:prstGeom>
            <a:solidFill>
              <a:srgbClr val="394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6" name="Rectangle 373">
              <a:extLst>
                <a:ext uri="{FF2B5EF4-FFF2-40B4-BE49-F238E27FC236}">
                  <a16:creationId xmlns:a16="http://schemas.microsoft.com/office/drawing/2014/main" id="{97F37C08-7227-4EA8-9E3C-DDECA1C07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83707"/>
              <a:ext cx="276208" cy="14221"/>
            </a:xfrm>
            <a:prstGeom prst="rect">
              <a:avLst/>
            </a:prstGeom>
            <a:solidFill>
              <a:srgbClr val="3B4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7" name="Rectangle 374">
              <a:extLst>
                <a:ext uri="{FF2B5EF4-FFF2-40B4-BE49-F238E27FC236}">
                  <a16:creationId xmlns:a16="http://schemas.microsoft.com/office/drawing/2014/main" id="{40DC84DF-4532-43BF-960A-B1B28F81F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91463"/>
              <a:ext cx="276208" cy="12928"/>
            </a:xfrm>
            <a:prstGeom prst="rect">
              <a:avLst/>
            </a:prstGeom>
            <a:solidFill>
              <a:srgbClr val="3D4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8" name="Rectangle 375">
              <a:extLst>
                <a:ext uri="{FF2B5EF4-FFF2-40B4-BE49-F238E27FC236}">
                  <a16:creationId xmlns:a16="http://schemas.microsoft.com/office/drawing/2014/main" id="{CB4A056D-A6E9-44F8-8055-4327E5967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497927"/>
              <a:ext cx="276208" cy="12928"/>
            </a:xfrm>
            <a:prstGeom prst="rect">
              <a:avLst/>
            </a:prstGeom>
            <a:solidFill>
              <a:srgbClr val="3F4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49" name="Rectangle 376">
              <a:extLst>
                <a:ext uri="{FF2B5EF4-FFF2-40B4-BE49-F238E27FC236}">
                  <a16:creationId xmlns:a16="http://schemas.microsoft.com/office/drawing/2014/main" id="{9CC4F427-679A-43E0-84D4-23959329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04391"/>
              <a:ext cx="276208" cy="12928"/>
            </a:xfrm>
            <a:prstGeom prst="rect">
              <a:avLst/>
            </a:prstGeom>
            <a:solidFill>
              <a:srgbClr val="405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0" name="Rectangle 377">
              <a:extLst>
                <a:ext uri="{FF2B5EF4-FFF2-40B4-BE49-F238E27FC236}">
                  <a16:creationId xmlns:a16="http://schemas.microsoft.com/office/drawing/2014/main" id="{A8633D25-0BDC-4DE3-A494-08D536434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10855"/>
              <a:ext cx="276208" cy="12928"/>
            </a:xfrm>
            <a:prstGeom prst="rect">
              <a:avLst/>
            </a:prstGeom>
            <a:solidFill>
              <a:srgbClr val="42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1" name="Rectangle 378">
              <a:extLst>
                <a:ext uri="{FF2B5EF4-FFF2-40B4-BE49-F238E27FC236}">
                  <a16:creationId xmlns:a16="http://schemas.microsoft.com/office/drawing/2014/main" id="{2E51D56B-FBCA-4ED8-BFC1-217DFFDA8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17319"/>
              <a:ext cx="276208" cy="14221"/>
            </a:xfrm>
            <a:prstGeom prst="rect">
              <a:avLst/>
            </a:prstGeom>
            <a:solidFill>
              <a:srgbClr val="445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2" name="Rectangle 379">
              <a:extLst>
                <a:ext uri="{FF2B5EF4-FFF2-40B4-BE49-F238E27FC236}">
                  <a16:creationId xmlns:a16="http://schemas.microsoft.com/office/drawing/2014/main" id="{6544BFAD-30A4-437A-A92D-F703E5567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23783"/>
              <a:ext cx="276208" cy="14221"/>
            </a:xfrm>
            <a:prstGeom prst="rect">
              <a:avLst/>
            </a:prstGeom>
            <a:solidFill>
              <a:srgbClr val="455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3" name="Rectangle 380">
              <a:extLst>
                <a:ext uri="{FF2B5EF4-FFF2-40B4-BE49-F238E27FC236}">
                  <a16:creationId xmlns:a16="http://schemas.microsoft.com/office/drawing/2014/main" id="{BFF931EB-02C5-460A-A114-FB7868C7D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31539"/>
              <a:ext cx="276208" cy="12928"/>
            </a:xfrm>
            <a:prstGeom prst="rect">
              <a:avLst/>
            </a:prstGeom>
            <a:solidFill>
              <a:srgbClr val="475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4" name="Rectangle 381">
              <a:extLst>
                <a:ext uri="{FF2B5EF4-FFF2-40B4-BE49-F238E27FC236}">
                  <a16:creationId xmlns:a16="http://schemas.microsoft.com/office/drawing/2014/main" id="{3044148E-E6A7-4FBC-B46C-7697903F8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38003"/>
              <a:ext cx="276208" cy="12928"/>
            </a:xfrm>
            <a:prstGeom prst="rect">
              <a:avLst/>
            </a:prstGeom>
            <a:solidFill>
              <a:srgbClr val="495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5" name="Rectangle 382">
              <a:extLst>
                <a:ext uri="{FF2B5EF4-FFF2-40B4-BE49-F238E27FC236}">
                  <a16:creationId xmlns:a16="http://schemas.microsoft.com/office/drawing/2014/main" id="{7D4FFEB4-A73A-4EAD-97ED-F8E491F75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44467"/>
              <a:ext cx="276208" cy="12928"/>
            </a:xfrm>
            <a:prstGeom prst="rect">
              <a:avLst/>
            </a:prstGeom>
            <a:solidFill>
              <a:srgbClr val="4B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6" name="Rectangle 383">
              <a:extLst>
                <a:ext uri="{FF2B5EF4-FFF2-40B4-BE49-F238E27FC236}">
                  <a16:creationId xmlns:a16="http://schemas.microsoft.com/office/drawing/2014/main" id="{EDDEC670-08DF-4965-BFFB-F5F562EEA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50931"/>
              <a:ext cx="276208" cy="12928"/>
            </a:xfrm>
            <a:prstGeom prst="rect">
              <a:avLst/>
            </a:prstGeom>
            <a:solidFill>
              <a:srgbClr val="4C5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7" name="Rectangle 384">
              <a:extLst>
                <a:ext uri="{FF2B5EF4-FFF2-40B4-BE49-F238E27FC236}">
                  <a16:creationId xmlns:a16="http://schemas.microsoft.com/office/drawing/2014/main" id="{AECEF340-C18C-43FE-867B-C62037DDF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57395"/>
              <a:ext cx="276208" cy="12928"/>
            </a:xfrm>
            <a:prstGeom prst="rect">
              <a:avLst/>
            </a:prstGeom>
            <a:solidFill>
              <a:srgbClr val="4D5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8" name="Rectangle 385">
              <a:extLst>
                <a:ext uri="{FF2B5EF4-FFF2-40B4-BE49-F238E27FC236}">
                  <a16:creationId xmlns:a16="http://schemas.microsoft.com/office/drawing/2014/main" id="{F42B5F3C-4A0C-4F63-8CE5-6EB2E1D05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63859"/>
              <a:ext cx="276208" cy="14221"/>
            </a:xfrm>
            <a:prstGeom prst="rect">
              <a:avLst/>
            </a:prstGeom>
            <a:solidFill>
              <a:srgbClr val="505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59" name="Rectangle 386">
              <a:extLst>
                <a:ext uri="{FF2B5EF4-FFF2-40B4-BE49-F238E27FC236}">
                  <a16:creationId xmlns:a16="http://schemas.microsoft.com/office/drawing/2014/main" id="{ABB0552F-603B-4C13-876B-8490FA992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70323"/>
              <a:ext cx="276208" cy="14221"/>
            </a:xfrm>
            <a:prstGeom prst="rect">
              <a:avLst/>
            </a:prstGeom>
            <a:solidFill>
              <a:srgbClr val="505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0" name="Rectangle 387">
              <a:extLst>
                <a:ext uri="{FF2B5EF4-FFF2-40B4-BE49-F238E27FC236}">
                  <a16:creationId xmlns:a16="http://schemas.microsoft.com/office/drawing/2014/main" id="{4BAB1C48-88FF-42E1-9DCE-D3C3E95CB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78079"/>
              <a:ext cx="276208" cy="12928"/>
            </a:xfrm>
            <a:prstGeom prst="rect">
              <a:avLst/>
            </a:prstGeom>
            <a:solidFill>
              <a:srgbClr val="53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1" name="Rectangle 388">
              <a:extLst>
                <a:ext uri="{FF2B5EF4-FFF2-40B4-BE49-F238E27FC236}">
                  <a16:creationId xmlns:a16="http://schemas.microsoft.com/office/drawing/2014/main" id="{6676871B-DEF7-429B-9FC5-67616CC79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84543"/>
              <a:ext cx="276208" cy="12928"/>
            </a:xfrm>
            <a:prstGeom prst="rect">
              <a:avLst/>
            </a:prstGeom>
            <a:solidFill>
              <a:srgbClr val="546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2" name="Rectangle 389">
              <a:extLst>
                <a:ext uri="{FF2B5EF4-FFF2-40B4-BE49-F238E27FC236}">
                  <a16:creationId xmlns:a16="http://schemas.microsoft.com/office/drawing/2014/main" id="{7F2B545F-DB2F-469B-8916-77D340184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91007"/>
              <a:ext cx="276208" cy="12928"/>
            </a:xfrm>
            <a:prstGeom prst="rect">
              <a:avLst/>
            </a:prstGeom>
            <a:solidFill>
              <a:srgbClr val="566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3" name="Rectangle 390">
              <a:extLst>
                <a:ext uri="{FF2B5EF4-FFF2-40B4-BE49-F238E27FC236}">
                  <a16:creationId xmlns:a16="http://schemas.microsoft.com/office/drawing/2014/main" id="{F926A308-772C-489C-8E55-0036E7BA8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597471"/>
              <a:ext cx="276208" cy="12928"/>
            </a:xfrm>
            <a:prstGeom prst="rect">
              <a:avLst/>
            </a:prstGeom>
            <a:solidFill>
              <a:srgbClr val="576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4" name="Rectangle 391">
              <a:extLst>
                <a:ext uri="{FF2B5EF4-FFF2-40B4-BE49-F238E27FC236}">
                  <a16:creationId xmlns:a16="http://schemas.microsoft.com/office/drawing/2014/main" id="{6EB5656F-16C9-4360-AF6F-8FA80CBBC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03935"/>
              <a:ext cx="276208" cy="14221"/>
            </a:xfrm>
            <a:prstGeom prst="rect">
              <a:avLst/>
            </a:prstGeom>
            <a:solidFill>
              <a:srgbClr val="596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5" name="Rectangle 392">
              <a:extLst>
                <a:ext uri="{FF2B5EF4-FFF2-40B4-BE49-F238E27FC236}">
                  <a16:creationId xmlns:a16="http://schemas.microsoft.com/office/drawing/2014/main" id="{FF3F8220-4C51-4831-8D24-546691190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10399"/>
              <a:ext cx="276208" cy="14221"/>
            </a:xfrm>
            <a:prstGeom prst="rect">
              <a:avLst/>
            </a:prstGeom>
            <a:solidFill>
              <a:srgbClr val="5A6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6" name="Rectangle 393">
              <a:extLst>
                <a:ext uri="{FF2B5EF4-FFF2-40B4-BE49-F238E27FC236}">
                  <a16:creationId xmlns:a16="http://schemas.microsoft.com/office/drawing/2014/main" id="{C33C4A75-0157-40B1-A9D7-1909F07C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18156"/>
              <a:ext cx="276208" cy="12928"/>
            </a:xfrm>
            <a:prstGeom prst="rect">
              <a:avLst/>
            </a:prstGeom>
            <a:solidFill>
              <a:srgbClr val="5B6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7" name="Rectangle 394">
              <a:extLst>
                <a:ext uri="{FF2B5EF4-FFF2-40B4-BE49-F238E27FC236}">
                  <a16:creationId xmlns:a16="http://schemas.microsoft.com/office/drawing/2014/main" id="{C0A5E89A-7DEB-451C-BA9F-00BFA9CC0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24619"/>
              <a:ext cx="276208" cy="12928"/>
            </a:xfrm>
            <a:prstGeom prst="rect">
              <a:avLst/>
            </a:prstGeom>
            <a:solidFill>
              <a:srgbClr val="5E6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8" name="Rectangle 395">
              <a:extLst>
                <a:ext uri="{FF2B5EF4-FFF2-40B4-BE49-F238E27FC236}">
                  <a16:creationId xmlns:a16="http://schemas.microsoft.com/office/drawing/2014/main" id="{3073CD6D-23AE-4C25-B9E1-A1324ED24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31083"/>
              <a:ext cx="276208" cy="12928"/>
            </a:xfrm>
            <a:prstGeom prst="rect">
              <a:avLst/>
            </a:prstGeom>
            <a:solidFill>
              <a:srgbClr val="5F6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69" name="Rectangle 396">
              <a:extLst>
                <a:ext uri="{FF2B5EF4-FFF2-40B4-BE49-F238E27FC236}">
                  <a16:creationId xmlns:a16="http://schemas.microsoft.com/office/drawing/2014/main" id="{4335783E-3B18-4211-9AB0-88D6829EC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37547"/>
              <a:ext cx="276208" cy="12928"/>
            </a:xfrm>
            <a:prstGeom prst="rect">
              <a:avLst/>
            </a:prstGeom>
            <a:solidFill>
              <a:srgbClr val="616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0" name="Rectangle 397">
              <a:extLst>
                <a:ext uri="{FF2B5EF4-FFF2-40B4-BE49-F238E27FC236}">
                  <a16:creationId xmlns:a16="http://schemas.microsoft.com/office/drawing/2014/main" id="{EDDAD172-2DB1-4015-9FA6-6ADECE408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44011"/>
              <a:ext cx="276208" cy="12928"/>
            </a:xfrm>
            <a:prstGeom prst="rect">
              <a:avLst/>
            </a:prstGeom>
            <a:solidFill>
              <a:srgbClr val="626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1" name="Rectangle 398">
              <a:extLst>
                <a:ext uri="{FF2B5EF4-FFF2-40B4-BE49-F238E27FC236}">
                  <a16:creationId xmlns:a16="http://schemas.microsoft.com/office/drawing/2014/main" id="{1ECE88FA-5C23-4063-B5F8-13A98FC1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50475"/>
              <a:ext cx="276208" cy="14221"/>
            </a:xfrm>
            <a:prstGeom prst="rect">
              <a:avLst/>
            </a:prstGeom>
            <a:solidFill>
              <a:srgbClr val="636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2" name="Rectangle 399">
              <a:extLst>
                <a:ext uri="{FF2B5EF4-FFF2-40B4-BE49-F238E27FC236}">
                  <a16:creationId xmlns:a16="http://schemas.microsoft.com/office/drawing/2014/main" id="{C83DA5E0-14FB-4FFD-AD7E-4844F0AA5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56939"/>
              <a:ext cx="276208" cy="14221"/>
            </a:xfrm>
            <a:prstGeom prst="rect">
              <a:avLst/>
            </a:prstGeom>
            <a:solidFill>
              <a:srgbClr val="65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3" name="Rectangle 400">
              <a:extLst>
                <a:ext uri="{FF2B5EF4-FFF2-40B4-BE49-F238E27FC236}">
                  <a16:creationId xmlns:a16="http://schemas.microsoft.com/office/drawing/2014/main" id="{94F8A025-6797-4D78-8B86-69FC8937B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64696"/>
              <a:ext cx="276208" cy="12928"/>
            </a:xfrm>
            <a:prstGeom prst="rect">
              <a:avLst/>
            </a:prstGeom>
            <a:solidFill>
              <a:srgbClr val="667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4" name="Rectangle 401">
              <a:extLst>
                <a:ext uri="{FF2B5EF4-FFF2-40B4-BE49-F238E27FC236}">
                  <a16:creationId xmlns:a16="http://schemas.microsoft.com/office/drawing/2014/main" id="{88D057A2-DE17-49FF-85B2-922847222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71159"/>
              <a:ext cx="276208" cy="12928"/>
            </a:xfrm>
            <a:prstGeom prst="rect">
              <a:avLst/>
            </a:prstGeom>
            <a:solidFill>
              <a:srgbClr val="687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5" name="Rectangle 402">
              <a:extLst>
                <a:ext uri="{FF2B5EF4-FFF2-40B4-BE49-F238E27FC236}">
                  <a16:creationId xmlns:a16="http://schemas.microsoft.com/office/drawing/2014/main" id="{4C980662-4BF7-4C86-BB1F-1B4933B8A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77623"/>
              <a:ext cx="276208" cy="12928"/>
            </a:xfrm>
            <a:prstGeom prst="rect">
              <a:avLst/>
            </a:prstGeom>
            <a:solidFill>
              <a:srgbClr val="6A7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6" name="Rectangle 403">
              <a:extLst>
                <a:ext uri="{FF2B5EF4-FFF2-40B4-BE49-F238E27FC236}">
                  <a16:creationId xmlns:a16="http://schemas.microsoft.com/office/drawing/2014/main" id="{CEC7278D-5A35-49F8-A61E-96128F1B4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84087"/>
              <a:ext cx="276208" cy="12928"/>
            </a:xfrm>
            <a:prstGeom prst="rect">
              <a:avLst/>
            </a:prstGeom>
            <a:solidFill>
              <a:srgbClr val="6C7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7" name="Rectangle 404">
              <a:extLst>
                <a:ext uri="{FF2B5EF4-FFF2-40B4-BE49-F238E27FC236}">
                  <a16:creationId xmlns:a16="http://schemas.microsoft.com/office/drawing/2014/main" id="{542F4695-32A8-4072-9F7C-A08F4EDE0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90551"/>
              <a:ext cx="276208" cy="14221"/>
            </a:xfrm>
            <a:prstGeom prst="rect">
              <a:avLst/>
            </a:prstGeom>
            <a:solidFill>
              <a:srgbClr val="6D7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8" name="Rectangle 405">
              <a:extLst>
                <a:ext uri="{FF2B5EF4-FFF2-40B4-BE49-F238E27FC236}">
                  <a16:creationId xmlns:a16="http://schemas.microsoft.com/office/drawing/2014/main" id="{1FFE8EBB-58BE-459B-A626-4079AA176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697015"/>
              <a:ext cx="276208" cy="14221"/>
            </a:xfrm>
            <a:prstGeom prst="rect">
              <a:avLst/>
            </a:prstGeom>
            <a:solidFill>
              <a:srgbClr val="6E7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79" name="Rectangle 406">
              <a:extLst>
                <a:ext uri="{FF2B5EF4-FFF2-40B4-BE49-F238E27FC236}">
                  <a16:creationId xmlns:a16="http://schemas.microsoft.com/office/drawing/2014/main" id="{BB14A127-75FC-4597-9D25-2C7C9EA75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04772"/>
              <a:ext cx="276208" cy="12928"/>
            </a:xfrm>
            <a:prstGeom prst="rect">
              <a:avLst/>
            </a:prstGeom>
            <a:solidFill>
              <a:srgbClr val="707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0" name="Rectangle 407">
              <a:extLst>
                <a:ext uri="{FF2B5EF4-FFF2-40B4-BE49-F238E27FC236}">
                  <a16:creationId xmlns:a16="http://schemas.microsoft.com/office/drawing/2014/main" id="{6E2FB274-D44F-42D5-98D6-15A78B5E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11236"/>
              <a:ext cx="276208" cy="12928"/>
            </a:xfrm>
            <a:prstGeom prst="rect">
              <a:avLst/>
            </a:prstGeom>
            <a:solidFill>
              <a:srgbClr val="717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1" name="Rectangle 408">
              <a:extLst>
                <a:ext uri="{FF2B5EF4-FFF2-40B4-BE49-F238E27FC236}">
                  <a16:creationId xmlns:a16="http://schemas.microsoft.com/office/drawing/2014/main" id="{6F327423-E945-457F-96E5-03AF3B53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17699"/>
              <a:ext cx="276208" cy="12928"/>
            </a:xfrm>
            <a:prstGeom prst="rect">
              <a:avLst/>
            </a:prstGeom>
            <a:solidFill>
              <a:srgbClr val="74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2" name="Rectangle 409">
              <a:extLst>
                <a:ext uri="{FF2B5EF4-FFF2-40B4-BE49-F238E27FC236}">
                  <a16:creationId xmlns:a16="http://schemas.microsoft.com/office/drawing/2014/main" id="{C30A14B7-D82B-4A67-BB49-7882BB6A1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24163"/>
              <a:ext cx="276208" cy="12928"/>
            </a:xfrm>
            <a:prstGeom prst="rect">
              <a:avLst/>
            </a:prstGeom>
            <a:solidFill>
              <a:srgbClr val="757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3" name="Rectangle 410">
              <a:extLst>
                <a:ext uri="{FF2B5EF4-FFF2-40B4-BE49-F238E27FC236}">
                  <a16:creationId xmlns:a16="http://schemas.microsoft.com/office/drawing/2014/main" id="{AB5F2FB2-D3A0-451B-B6C7-89AE8C9DD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30627"/>
              <a:ext cx="276208" cy="14221"/>
            </a:xfrm>
            <a:prstGeom prst="rect">
              <a:avLst/>
            </a:prstGeom>
            <a:solidFill>
              <a:srgbClr val="777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4" name="Rectangle 411">
              <a:extLst>
                <a:ext uri="{FF2B5EF4-FFF2-40B4-BE49-F238E27FC236}">
                  <a16:creationId xmlns:a16="http://schemas.microsoft.com/office/drawing/2014/main" id="{0B632F9F-B612-4CBD-8351-BD2D0438C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37091"/>
              <a:ext cx="276208" cy="14221"/>
            </a:xfrm>
            <a:prstGeom prst="rect">
              <a:avLst/>
            </a:prstGeom>
            <a:solidFill>
              <a:srgbClr val="788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5" name="Rectangle 412">
              <a:extLst>
                <a:ext uri="{FF2B5EF4-FFF2-40B4-BE49-F238E27FC236}">
                  <a16:creationId xmlns:a16="http://schemas.microsoft.com/office/drawing/2014/main" id="{2ACF50F2-B942-4432-85F5-A06A0D7DA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44848"/>
              <a:ext cx="276208" cy="12928"/>
            </a:xfrm>
            <a:prstGeom prst="rect">
              <a:avLst/>
            </a:prstGeom>
            <a:solidFill>
              <a:srgbClr val="798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6" name="Rectangle 413">
              <a:extLst>
                <a:ext uri="{FF2B5EF4-FFF2-40B4-BE49-F238E27FC236}">
                  <a16:creationId xmlns:a16="http://schemas.microsoft.com/office/drawing/2014/main" id="{72DC8ACA-BF46-4AC3-A0E0-BA6207161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51312"/>
              <a:ext cx="276208" cy="12928"/>
            </a:xfrm>
            <a:prstGeom prst="rect">
              <a:avLst/>
            </a:prstGeom>
            <a:solidFill>
              <a:srgbClr val="7B8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7" name="Rectangle 414">
              <a:extLst>
                <a:ext uri="{FF2B5EF4-FFF2-40B4-BE49-F238E27FC236}">
                  <a16:creationId xmlns:a16="http://schemas.microsoft.com/office/drawing/2014/main" id="{DBC05314-8E96-4675-8129-8CC20D073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57776"/>
              <a:ext cx="276208" cy="12928"/>
            </a:xfrm>
            <a:prstGeom prst="rect">
              <a:avLst/>
            </a:prstGeom>
            <a:solidFill>
              <a:srgbClr val="7C8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8" name="Rectangle 415">
              <a:extLst>
                <a:ext uri="{FF2B5EF4-FFF2-40B4-BE49-F238E27FC236}">
                  <a16:creationId xmlns:a16="http://schemas.microsoft.com/office/drawing/2014/main" id="{BD622579-9E89-4502-AF74-76068931D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64240"/>
              <a:ext cx="276208" cy="12928"/>
            </a:xfrm>
            <a:prstGeom prst="rect">
              <a:avLst/>
            </a:prstGeom>
            <a:solidFill>
              <a:srgbClr val="7F8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89" name="Rectangle 416">
              <a:extLst>
                <a:ext uri="{FF2B5EF4-FFF2-40B4-BE49-F238E27FC236}">
                  <a16:creationId xmlns:a16="http://schemas.microsoft.com/office/drawing/2014/main" id="{C7C01CBC-15F1-4308-94BC-C885A70A1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70703"/>
              <a:ext cx="276208" cy="12928"/>
            </a:xfrm>
            <a:prstGeom prst="rect">
              <a:avLst/>
            </a:prstGeom>
            <a:solidFill>
              <a:srgbClr val="808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0" name="Rectangle 417">
              <a:extLst>
                <a:ext uri="{FF2B5EF4-FFF2-40B4-BE49-F238E27FC236}">
                  <a16:creationId xmlns:a16="http://schemas.microsoft.com/office/drawing/2014/main" id="{9EC463F4-1B76-46AC-B385-8E0112F1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77167"/>
              <a:ext cx="276208" cy="14221"/>
            </a:xfrm>
            <a:prstGeom prst="rect">
              <a:avLst/>
            </a:prstGeom>
            <a:solidFill>
              <a:srgbClr val="828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1" name="Rectangle 418">
              <a:extLst>
                <a:ext uri="{FF2B5EF4-FFF2-40B4-BE49-F238E27FC236}">
                  <a16:creationId xmlns:a16="http://schemas.microsoft.com/office/drawing/2014/main" id="{722D2E01-BB22-449D-8F7A-DEF47FE6E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83631"/>
              <a:ext cx="276208" cy="14221"/>
            </a:xfrm>
            <a:prstGeom prst="rect">
              <a:avLst/>
            </a:prstGeom>
            <a:solidFill>
              <a:srgbClr val="848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2" name="Rectangle 419">
              <a:extLst>
                <a:ext uri="{FF2B5EF4-FFF2-40B4-BE49-F238E27FC236}">
                  <a16:creationId xmlns:a16="http://schemas.microsoft.com/office/drawing/2014/main" id="{9179AB38-0296-4DD7-A506-149C39043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91388"/>
              <a:ext cx="276208" cy="12928"/>
            </a:xfrm>
            <a:prstGeom prst="rect">
              <a:avLst/>
            </a:prstGeom>
            <a:solidFill>
              <a:srgbClr val="858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3" name="Rectangle 420">
              <a:extLst>
                <a:ext uri="{FF2B5EF4-FFF2-40B4-BE49-F238E27FC236}">
                  <a16:creationId xmlns:a16="http://schemas.microsoft.com/office/drawing/2014/main" id="{FEF077FF-72ED-4D7F-B061-BE1925F1D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797852"/>
              <a:ext cx="276208" cy="12928"/>
            </a:xfrm>
            <a:prstGeom prst="rect">
              <a:avLst/>
            </a:prstGeom>
            <a:solidFill>
              <a:srgbClr val="87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4" name="Rectangle 421">
              <a:extLst>
                <a:ext uri="{FF2B5EF4-FFF2-40B4-BE49-F238E27FC236}">
                  <a16:creationId xmlns:a16="http://schemas.microsoft.com/office/drawing/2014/main" id="{7CD3CEA2-570A-49DD-80CF-59AF1DEDA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04316"/>
              <a:ext cx="276208" cy="12928"/>
            </a:xfrm>
            <a:prstGeom prst="rect">
              <a:avLst/>
            </a:prstGeom>
            <a:solidFill>
              <a:srgbClr val="889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5" name="Rectangle 422">
              <a:extLst>
                <a:ext uri="{FF2B5EF4-FFF2-40B4-BE49-F238E27FC236}">
                  <a16:creationId xmlns:a16="http://schemas.microsoft.com/office/drawing/2014/main" id="{E9752BFF-81A2-42B6-877F-0CCD0CA1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10780"/>
              <a:ext cx="276208" cy="12928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6" name="Rectangle 423">
              <a:extLst>
                <a:ext uri="{FF2B5EF4-FFF2-40B4-BE49-F238E27FC236}">
                  <a16:creationId xmlns:a16="http://schemas.microsoft.com/office/drawing/2014/main" id="{88B33596-0BA3-46D7-84D9-09A6FB6E2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17243"/>
              <a:ext cx="276208" cy="14221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7" name="Rectangle 424">
              <a:extLst>
                <a:ext uri="{FF2B5EF4-FFF2-40B4-BE49-F238E27FC236}">
                  <a16:creationId xmlns:a16="http://schemas.microsoft.com/office/drawing/2014/main" id="{C615E64E-A04C-46FD-BCAE-F7D8F1C84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23707"/>
              <a:ext cx="276208" cy="14221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8" name="Rectangle 425">
              <a:extLst>
                <a:ext uri="{FF2B5EF4-FFF2-40B4-BE49-F238E27FC236}">
                  <a16:creationId xmlns:a16="http://schemas.microsoft.com/office/drawing/2014/main" id="{6DB70F38-881E-4CAB-BD6F-C90C93D7D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31464"/>
              <a:ext cx="276208" cy="12928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99" name="Rectangle 426">
              <a:extLst>
                <a:ext uri="{FF2B5EF4-FFF2-40B4-BE49-F238E27FC236}">
                  <a16:creationId xmlns:a16="http://schemas.microsoft.com/office/drawing/2014/main" id="{C03C359E-058F-4FF8-8125-4CB53A56A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37928"/>
              <a:ext cx="276208" cy="12928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0" name="Rectangle 427">
              <a:extLst>
                <a:ext uri="{FF2B5EF4-FFF2-40B4-BE49-F238E27FC236}">
                  <a16:creationId xmlns:a16="http://schemas.microsoft.com/office/drawing/2014/main" id="{CA78417C-F3E3-4F7A-B721-D857C40B8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44392"/>
              <a:ext cx="276208" cy="12928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1" name="Rectangle 428">
              <a:extLst>
                <a:ext uri="{FF2B5EF4-FFF2-40B4-BE49-F238E27FC236}">
                  <a16:creationId xmlns:a16="http://schemas.microsoft.com/office/drawing/2014/main" id="{5BD0F9B7-7E01-4F83-B49D-989A02ED5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50856"/>
              <a:ext cx="276208" cy="12928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2" name="Rectangle 429">
              <a:extLst>
                <a:ext uri="{FF2B5EF4-FFF2-40B4-BE49-F238E27FC236}">
                  <a16:creationId xmlns:a16="http://schemas.microsoft.com/office/drawing/2014/main" id="{F49E0216-59C0-4D29-AFEC-3A6B72D52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57320"/>
              <a:ext cx="276208" cy="14221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3" name="Rectangle 430">
              <a:extLst>
                <a:ext uri="{FF2B5EF4-FFF2-40B4-BE49-F238E27FC236}">
                  <a16:creationId xmlns:a16="http://schemas.microsoft.com/office/drawing/2014/main" id="{FDBA11D8-065A-47C8-818E-6DDD07C75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63783"/>
              <a:ext cx="276208" cy="14221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4" name="Rectangle 431">
              <a:extLst>
                <a:ext uri="{FF2B5EF4-FFF2-40B4-BE49-F238E27FC236}">
                  <a16:creationId xmlns:a16="http://schemas.microsoft.com/office/drawing/2014/main" id="{9F657D70-8CC4-41CD-93F1-3A5B63772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71540"/>
              <a:ext cx="276208" cy="12928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5" name="Rectangle 432">
              <a:extLst>
                <a:ext uri="{FF2B5EF4-FFF2-40B4-BE49-F238E27FC236}">
                  <a16:creationId xmlns:a16="http://schemas.microsoft.com/office/drawing/2014/main" id="{F35CAE6A-97C1-437B-A6B0-C46DCE724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78004"/>
              <a:ext cx="276208" cy="12928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6" name="Rectangle 433">
              <a:extLst>
                <a:ext uri="{FF2B5EF4-FFF2-40B4-BE49-F238E27FC236}">
                  <a16:creationId xmlns:a16="http://schemas.microsoft.com/office/drawing/2014/main" id="{3824CF98-63EA-41D8-A175-62B1FEBA9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84468"/>
              <a:ext cx="276208" cy="12928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7" name="Rectangle 434">
              <a:extLst>
                <a:ext uri="{FF2B5EF4-FFF2-40B4-BE49-F238E27FC236}">
                  <a16:creationId xmlns:a16="http://schemas.microsoft.com/office/drawing/2014/main" id="{F5B1A7AB-3539-4B85-BB2B-1A5643A6B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90932"/>
              <a:ext cx="276208" cy="12928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8" name="Rectangle 435">
              <a:extLst>
                <a:ext uri="{FF2B5EF4-FFF2-40B4-BE49-F238E27FC236}">
                  <a16:creationId xmlns:a16="http://schemas.microsoft.com/office/drawing/2014/main" id="{595CCADA-6229-4A48-8810-50A9E6DC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897396"/>
              <a:ext cx="276208" cy="12928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09" name="Rectangle 436">
              <a:extLst>
                <a:ext uri="{FF2B5EF4-FFF2-40B4-BE49-F238E27FC236}">
                  <a16:creationId xmlns:a16="http://schemas.microsoft.com/office/drawing/2014/main" id="{5013111A-D30C-4DF9-A3CD-CC437D503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03860"/>
              <a:ext cx="276208" cy="14221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0" name="Rectangle 437">
              <a:extLst>
                <a:ext uri="{FF2B5EF4-FFF2-40B4-BE49-F238E27FC236}">
                  <a16:creationId xmlns:a16="http://schemas.microsoft.com/office/drawing/2014/main" id="{5856437C-A9E3-4FAB-9F9F-AEA34E9A2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10324"/>
              <a:ext cx="276208" cy="14221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1" name="Rectangle 438">
              <a:extLst>
                <a:ext uri="{FF2B5EF4-FFF2-40B4-BE49-F238E27FC236}">
                  <a16:creationId xmlns:a16="http://schemas.microsoft.com/office/drawing/2014/main" id="{231C8DB7-42F5-4628-BD9A-E1D2209D6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18080"/>
              <a:ext cx="276208" cy="12928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2" name="Rectangle 439">
              <a:extLst>
                <a:ext uri="{FF2B5EF4-FFF2-40B4-BE49-F238E27FC236}">
                  <a16:creationId xmlns:a16="http://schemas.microsoft.com/office/drawing/2014/main" id="{A0230D4D-0813-4270-8D7D-4C77CF421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24544"/>
              <a:ext cx="276208" cy="12928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3" name="Rectangle 440">
              <a:extLst>
                <a:ext uri="{FF2B5EF4-FFF2-40B4-BE49-F238E27FC236}">
                  <a16:creationId xmlns:a16="http://schemas.microsoft.com/office/drawing/2014/main" id="{8B97554E-0332-4B79-9076-2C47091F4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31008"/>
              <a:ext cx="276208" cy="12928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4" name="Rectangle 441">
              <a:extLst>
                <a:ext uri="{FF2B5EF4-FFF2-40B4-BE49-F238E27FC236}">
                  <a16:creationId xmlns:a16="http://schemas.microsoft.com/office/drawing/2014/main" id="{0987AB29-EBC1-4EEA-AFFF-ACF0955F4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37472"/>
              <a:ext cx="276208" cy="12928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5" name="Rectangle 442">
              <a:extLst>
                <a:ext uri="{FF2B5EF4-FFF2-40B4-BE49-F238E27FC236}">
                  <a16:creationId xmlns:a16="http://schemas.microsoft.com/office/drawing/2014/main" id="{F1200706-2504-4C19-821C-C5616A073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43936"/>
              <a:ext cx="276208" cy="14221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6" name="Rectangle 443">
              <a:extLst>
                <a:ext uri="{FF2B5EF4-FFF2-40B4-BE49-F238E27FC236}">
                  <a16:creationId xmlns:a16="http://schemas.microsoft.com/office/drawing/2014/main" id="{BECA17E9-6F1C-4DD7-8511-0B054F9A3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50400"/>
              <a:ext cx="276208" cy="14221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7" name="Rectangle 444">
              <a:extLst>
                <a:ext uri="{FF2B5EF4-FFF2-40B4-BE49-F238E27FC236}">
                  <a16:creationId xmlns:a16="http://schemas.microsoft.com/office/drawing/2014/main" id="{0661C8E0-8492-464C-96A7-2E03507BE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58156"/>
              <a:ext cx="276208" cy="12928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8" name="Rectangle 445">
              <a:extLst>
                <a:ext uri="{FF2B5EF4-FFF2-40B4-BE49-F238E27FC236}">
                  <a16:creationId xmlns:a16="http://schemas.microsoft.com/office/drawing/2014/main" id="{3614C037-2CF0-47E9-933C-331BED01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64620"/>
              <a:ext cx="276208" cy="12928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19" name="Rectangle 446">
              <a:extLst>
                <a:ext uri="{FF2B5EF4-FFF2-40B4-BE49-F238E27FC236}">
                  <a16:creationId xmlns:a16="http://schemas.microsoft.com/office/drawing/2014/main" id="{A6F9D29C-62E1-46F6-AE4D-6AC544928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5971084"/>
              <a:ext cx="276208" cy="1293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0" name="Rectangle 447">
              <a:extLst>
                <a:ext uri="{FF2B5EF4-FFF2-40B4-BE49-F238E27FC236}">
                  <a16:creationId xmlns:a16="http://schemas.microsoft.com/office/drawing/2014/main" id="{3BF6CF58-1F8F-449A-BC16-8EB68203E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084920"/>
              <a:ext cx="276208" cy="6464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1" name="Rectangle 448">
              <a:extLst>
                <a:ext uri="{FF2B5EF4-FFF2-40B4-BE49-F238E27FC236}">
                  <a16:creationId xmlns:a16="http://schemas.microsoft.com/office/drawing/2014/main" id="{FB5377EC-9700-4D2B-9A66-51B91BA1C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084920"/>
              <a:ext cx="276208" cy="12928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2" name="Rectangle 449">
              <a:extLst>
                <a:ext uri="{FF2B5EF4-FFF2-40B4-BE49-F238E27FC236}">
                  <a16:creationId xmlns:a16="http://schemas.microsoft.com/office/drawing/2014/main" id="{523C241B-45CA-469A-B3EB-5F36F5CB3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091384"/>
              <a:ext cx="276208" cy="12928"/>
            </a:xfrm>
            <a:prstGeom prst="rect">
              <a:avLst/>
            </a:prstGeom>
            <a:solidFill>
              <a:srgbClr val="284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3" name="Rectangle 450">
              <a:extLst>
                <a:ext uri="{FF2B5EF4-FFF2-40B4-BE49-F238E27FC236}">
                  <a16:creationId xmlns:a16="http://schemas.microsoft.com/office/drawing/2014/main" id="{92BFCF43-D61F-4F1D-B3BD-828A81CA6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097848"/>
              <a:ext cx="276208" cy="12928"/>
            </a:xfrm>
            <a:prstGeom prst="rect">
              <a:avLst/>
            </a:prstGeom>
            <a:solidFill>
              <a:srgbClr val="294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4" name="Rectangle 451">
              <a:extLst>
                <a:ext uri="{FF2B5EF4-FFF2-40B4-BE49-F238E27FC236}">
                  <a16:creationId xmlns:a16="http://schemas.microsoft.com/office/drawing/2014/main" id="{E6C6BA12-A390-4F9A-999C-BAB821F2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04312"/>
              <a:ext cx="276208" cy="12928"/>
            </a:xfrm>
            <a:prstGeom prst="rect">
              <a:avLst/>
            </a:prstGeom>
            <a:solidFill>
              <a:srgbClr val="2D4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5" name="Rectangle 452">
              <a:extLst>
                <a:ext uri="{FF2B5EF4-FFF2-40B4-BE49-F238E27FC236}">
                  <a16:creationId xmlns:a16="http://schemas.microsoft.com/office/drawing/2014/main" id="{616F76B3-11DB-4F3A-8E69-E8D52A9AB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10776"/>
              <a:ext cx="276208" cy="14221"/>
            </a:xfrm>
            <a:prstGeom prst="rect">
              <a:avLst/>
            </a:prstGeom>
            <a:solidFill>
              <a:srgbClr val="2F4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6" name="Rectangle 453">
              <a:extLst>
                <a:ext uri="{FF2B5EF4-FFF2-40B4-BE49-F238E27FC236}">
                  <a16:creationId xmlns:a16="http://schemas.microsoft.com/office/drawing/2014/main" id="{9182B6AF-4AA2-40B7-8969-D6E0C9A96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17239"/>
              <a:ext cx="276208" cy="14221"/>
            </a:xfrm>
            <a:prstGeom prst="rect">
              <a:avLst/>
            </a:prstGeom>
            <a:solidFill>
              <a:srgbClr val="324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7" name="Rectangle 454">
              <a:extLst>
                <a:ext uri="{FF2B5EF4-FFF2-40B4-BE49-F238E27FC236}">
                  <a16:creationId xmlns:a16="http://schemas.microsoft.com/office/drawing/2014/main" id="{637CDC03-CDBE-4561-AF00-D4F22C07F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24996"/>
              <a:ext cx="276208" cy="12928"/>
            </a:xfrm>
            <a:prstGeom prst="rect">
              <a:avLst/>
            </a:prstGeom>
            <a:solidFill>
              <a:srgbClr val="3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8" name="Rectangle 455">
              <a:extLst>
                <a:ext uri="{FF2B5EF4-FFF2-40B4-BE49-F238E27FC236}">
                  <a16:creationId xmlns:a16="http://schemas.microsoft.com/office/drawing/2014/main" id="{45E08BAC-F1E5-40AE-9C70-C3F3D66D7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31460"/>
              <a:ext cx="276208" cy="12928"/>
            </a:xfrm>
            <a:prstGeom prst="rect">
              <a:avLst/>
            </a:prstGeom>
            <a:solidFill>
              <a:srgbClr val="35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29" name="Rectangle 456">
              <a:extLst>
                <a:ext uri="{FF2B5EF4-FFF2-40B4-BE49-F238E27FC236}">
                  <a16:creationId xmlns:a16="http://schemas.microsoft.com/office/drawing/2014/main" id="{8FAF5B7B-AB6E-4B5E-9F18-DCADC7637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37924"/>
              <a:ext cx="276208" cy="12928"/>
            </a:xfrm>
            <a:prstGeom prst="rect">
              <a:avLst/>
            </a:prstGeom>
            <a:solidFill>
              <a:srgbClr val="384A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0" name="Rectangle 457">
              <a:extLst>
                <a:ext uri="{FF2B5EF4-FFF2-40B4-BE49-F238E27FC236}">
                  <a16:creationId xmlns:a16="http://schemas.microsoft.com/office/drawing/2014/main" id="{0F5F84DA-266E-4A82-BAB6-DE81CAC5A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44388"/>
              <a:ext cx="276208" cy="12928"/>
            </a:xfrm>
            <a:prstGeom prst="rect">
              <a:avLst/>
            </a:prstGeom>
            <a:solidFill>
              <a:srgbClr val="394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1" name="Rectangle 458">
              <a:extLst>
                <a:ext uri="{FF2B5EF4-FFF2-40B4-BE49-F238E27FC236}">
                  <a16:creationId xmlns:a16="http://schemas.microsoft.com/office/drawing/2014/main" id="{DDC78543-3C6A-4027-8BF0-185AF505F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50852"/>
              <a:ext cx="276208" cy="12928"/>
            </a:xfrm>
            <a:prstGeom prst="rect">
              <a:avLst/>
            </a:prstGeom>
            <a:solidFill>
              <a:srgbClr val="3B4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2" name="Rectangle 459">
              <a:extLst>
                <a:ext uri="{FF2B5EF4-FFF2-40B4-BE49-F238E27FC236}">
                  <a16:creationId xmlns:a16="http://schemas.microsoft.com/office/drawing/2014/main" id="{BCD5A48F-CB34-4A04-A2FF-7A12F0875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57316"/>
              <a:ext cx="276208" cy="14221"/>
            </a:xfrm>
            <a:prstGeom prst="rect">
              <a:avLst/>
            </a:prstGeom>
            <a:solidFill>
              <a:srgbClr val="3D4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3" name="Rectangle 460">
              <a:extLst>
                <a:ext uri="{FF2B5EF4-FFF2-40B4-BE49-F238E27FC236}">
                  <a16:creationId xmlns:a16="http://schemas.microsoft.com/office/drawing/2014/main" id="{A4B401C4-F72B-45F8-9B15-A587A7EB2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63780"/>
              <a:ext cx="276208" cy="14221"/>
            </a:xfrm>
            <a:prstGeom prst="rect">
              <a:avLst/>
            </a:prstGeom>
            <a:solidFill>
              <a:srgbClr val="3F4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4" name="Rectangle 461">
              <a:extLst>
                <a:ext uri="{FF2B5EF4-FFF2-40B4-BE49-F238E27FC236}">
                  <a16:creationId xmlns:a16="http://schemas.microsoft.com/office/drawing/2014/main" id="{CD788DA4-AEAA-47D8-A2AB-8CF4884EF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71536"/>
              <a:ext cx="276208" cy="12928"/>
            </a:xfrm>
            <a:prstGeom prst="rect">
              <a:avLst/>
            </a:prstGeom>
            <a:solidFill>
              <a:srgbClr val="405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5" name="Rectangle 462">
              <a:extLst>
                <a:ext uri="{FF2B5EF4-FFF2-40B4-BE49-F238E27FC236}">
                  <a16:creationId xmlns:a16="http://schemas.microsoft.com/office/drawing/2014/main" id="{C53EA892-868D-476E-BC3C-95F4BA87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78000"/>
              <a:ext cx="276208" cy="12928"/>
            </a:xfrm>
            <a:prstGeom prst="rect">
              <a:avLst/>
            </a:prstGeom>
            <a:solidFill>
              <a:srgbClr val="42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6" name="Rectangle 463">
              <a:extLst>
                <a:ext uri="{FF2B5EF4-FFF2-40B4-BE49-F238E27FC236}">
                  <a16:creationId xmlns:a16="http://schemas.microsoft.com/office/drawing/2014/main" id="{8619A76F-A170-4F88-A9A4-0F0E2BB03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84464"/>
              <a:ext cx="276208" cy="12928"/>
            </a:xfrm>
            <a:prstGeom prst="rect">
              <a:avLst/>
            </a:prstGeom>
            <a:solidFill>
              <a:srgbClr val="445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7" name="Rectangle 464">
              <a:extLst>
                <a:ext uri="{FF2B5EF4-FFF2-40B4-BE49-F238E27FC236}">
                  <a16:creationId xmlns:a16="http://schemas.microsoft.com/office/drawing/2014/main" id="{323E0DF1-A8C4-4CE6-BBE7-9182A7766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90928"/>
              <a:ext cx="276208" cy="12928"/>
            </a:xfrm>
            <a:prstGeom prst="rect">
              <a:avLst/>
            </a:prstGeom>
            <a:solidFill>
              <a:srgbClr val="455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8" name="Rectangle 465">
              <a:extLst>
                <a:ext uri="{FF2B5EF4-FFF2-40B4-BE49-F238E27FC236}">
                  <a16:creationId xmlns:a16="http://schemas.microsoft.com/office/drawing/2014/main" id="{7E0B60B7-1632-4C01-B767-637DF3632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197392"/>
              <a:ext cx="276208" cy="14221"/>
            </a:xfrm>
            <a:prstGeom prst="rect">
              <a:avLst/>
            </a:prstGeom>
            <a:solidFill>
              <a:srgbClr val="475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9" name="Rectangle 466">
              <a:extLst>
                <a:ext uri="{FF2B5EF4-FFF2-40B4-BE49-F238E27FC236}">
                  <a16:creationId xmlns:a16="http://schemas.microsoft.com/office/drawing/2014/main" id="{108C3D05-64D9-4EC8-90E5-8282752BC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03856"/>
              <a:ext cx="276208" cy="14221"/>
            </a:xfrm>
            <a:prstGeom prst="rect">
              <a:avLst/>
            </a:prstGeom>
            <a:solidFill>
              <a:srgbClr val="495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0" name="Rectangle 467">
              <a:extLst>
                <a:ext uri="{FF2B5EF4-FFF2-40B4-BE49-F238E27FC236}">
                  <a16:creationId xmlns:a16="http://schemas.microsoft.com/office/drawing/2014/main" id="{18E780CD-560D-42D1-A7BE-8C9F2E654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11612"/>
              <a:ext cx="276208" cy="12928"/>
            </a:xfrm>
            <a:prstGeom prst="rect">
              <a:avLst/>
            </a:prstGeom>
            <a:solidFill>
              <a:srgbClr val="4B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1" name="Rectangle 468">
              <a:extLst>
                <a:ext uri="{FF2B5EF4-FFF2-40B4-BE49-F238E27FC236}">
                  <a16:creationId xmlns:a16="http://schemas.microsoft.com/office/drawing/2014/main" id="{506882F4-7F24-4C51-995B-53CE549E2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18076"/>
              <a:ext cx="276208" cy="12928"/>
            </a:xfrm>
            <a:prstGeom prst="rect">
              <a:avLst/>
            </a:prstGeom>
            <a:solidFill>
              <a:srgbClr val="4C5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2" name="Rectangle 469">
              <a:extLst>
                <a:ext uri="{FF2B5EF4-FFF2-40B4-BE49-F238E27FC236}">
                  <a16:creationId xmlns:a16="http://schemas.microsoft.com/office/drawing/2014/main" id="{87544D2C-6B29-4571-A84B-54FE36D14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24540"/>
              <a:ext cx="276208" cy="12928"/>
            </a:xfrm>
            <a:prstGeom prst="rect">
              <a:avLst/>
            </a:prstGeom>
            <a:solidFill>
              <a:srgbClr val="4D5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3" name="Rectangle 470">
              <a:extLst>
                <a:ext uri="{FF2B5EF4-FFF2-40B4-BE49-F238E27FC236}">
                  <a16:creationId xmlns:a16="http://schemas.microsoft.com/office/drawing/2014/main" id="{6C11834A-D233-4D68-AAD5-A153C81BA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31004"/>
              <a:ext cx="276208" cy="12928"/>
            </a:xfrm>
            <a:prstGeom prst="rect">
              <a:avLst/>
            </a:prstGeom>
            <a:solidFill>
              <a:srgbClr val="505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4" name="Rectangle 471">
              <a:extLst>
                <a:ext uri="{FF2B5EF4-FFF2-40B4-BE49-F238E27FC236}">
                  <a16:creationId xmlns:a16="http://schemas.microsoft.com/office/drawing/2014/main" id="{4B552D0E-E884-4975-9F5F-3694B67BB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37468"/>
              <a:ext cx="276208" cy="12928"/>
            </a:xfrm>
            <a:prstGeom prst="rect">
              <a:avLst/>
            </a:prstGeom>
            <a:solidFill>
              <a:srgbClr val="505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5" name="Rectangle 472">
              <a:extLst>
                <a:ext uri="{FF2B5EF4-FFF2-40B4-BE49-F238E27FC236}">
                  <a16:creationId xmlns:a16="http://schemas.microsoft.com/office/drawing/2014/main" id="{FC4CEDD0-4772-4261-B546-700BDB459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43932"/>
              <a:ext cx="276208" cy="14221"/>
            </a:xfrm>
            <a:prstGeom prst="rect">
              <a:avLst/>
            </a:prstGeom>
            <a:solidFill>
              <a:srgbClr val="53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6" name="Rectangle 473">
              <a:extLst>
                <a:ext uri="{FF2B5EF4-FFF2-40B4-BE49-F238E27FC236}">
                  <a16:creationId xmlns:a16="http://schemas.microsoft.com/office/drawing/2014/main" id="{AC360660-5888-4A5E-A881-73E38E4CB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50396"/>
              <a:ext cx="276208" cy="14221"/>
            </a:xfrm>
            <a:prstGeom prst="rect">
              <a:avLst/>
            </a:prstGeom>
            <a:solidFill>
              <a:srgbClr val="546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7" name="Rectangle 474">
              <a:extLst>
                <a:ext uri="{FF2B5EF4-FFF2-40B4-BE49-F238E27FC236}">
                  <a16:creationId xmlns:a16="http://schemas.microsoft.com/office/drawing/2014/main" id="{835032D6-EA6E-46C5-A1E4-7F1E6D5B5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58152"/>
              <a:ext cx="276208" cy="12928"/>
            </a:xfrm>
            <a:prstGeom prst="rect">
              <a:avLst/>
            </a:prstGeom>
            <a:solidFill>
              <a:srgbClr val="566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8" name="Rectangle 475">
              <a:extLst>
                <a:ext uri="{FF2B5EF4-FFF2-40B4-BE49-F238E27FC236}">
                  <a16:creationId xmlns:a16="http://schemas.microsoft.com/office/drawing/2014/main" id="{4764D63C-2B6B-4372-9E9A-4E913D7A1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64616"/>
              <a:ext cx="276208" cy="12928"/>
            </a:xfrm>
            <a:prstGeom prst="rect">
              <a:avLst/>
            </a:prstGeom>
            <a:solidFill>
              <a:srgbClr val="576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9" name="Rectangle 476">
              <a:extLst>
                <a:ext uri="{FF2B5EF4-FFF2-40B4-BE49-F238E27FC236}">
                  <a16:creationId xmlns:a16="http://schemas.microsoft.com/office/drawing/2014/main" id="{440C49E4-295B-4DD4-B9DA-0B46EC021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981" y="4271080"/>
              <a:ext cx="276208" cy="12928"/>
            </a:xfrm>
            <a:prstGeom prst="rect">
              <a:avLst/>
            </a:prstGeom>
            <a:solidFill>
              <a:srgbClr val="596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0" name="Rectangle 478">
              <a:extLst>
                <a:ext uri="{FF2B5EF4-FFF2-40B4-BE49-F238E27FC236}">
                  <a16:creationId xmlns:a16="http://schemas.microsoft.com/office/drawing/2014/main" id="{44A9D224-24C9-4572-A86F-4D182ABDA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277544"/>
              <a:ext cx="276208" cy="12928"/>
            </a:xfrm>
            <a:prstGeom prst="rect">
              <a:avLst/>
            </a:prstGeom>
            <a:solidFill>
              <a:srgbClr val="5A6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1" name="Rectangle 479">
              <a:extLst>
                <a:ext uri="{FF2B5EF4-FFF2-40B4-BE49-F238E27FC236}">
                  <a16:creationId xmlns:a16="http://schemas.microsoft.com/office/drawing/2014/main" id="{3040791C-E807-420A-B72D-8B6CE6862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284008"/>
              <a:ext cx="276208" cy="14221"/>
            </a:xfrm>
            <a:prstGeom prst="rect">
              <a:avLst/>
            </a:prstGeom>
            <a:solidFill>
              <a:srgbClr val="5B6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2" name="Rectangle 480">
              <a:extLst>
                <a:ext uri="{FF2B5EF4-FFF2-40B4-BE49-F238E27FC236}">
                  <a16:creationId xmlns:a16="http://schemas.microsoft.com/office/drawing/2014/main" id="{C47D9146-93ED-4694-85C8-59DCAAC42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290472"/>
              <a:ext cx="276208" cy="14221"/>
            </a:xfrm>
            <a:prstGeom prst="rect">
              <a:avLst/>
            </a:prstGeom>
            <a:solidFill>
              <a:srgbClr val="5E6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3" name="Rectangle 481">
              <a:extLst>
                <a:ext uri="{FF2B5EF4-FFF2-40B4-BE49-F238E27FC236}">
                  <a16:creationId xmlns:a16="http://schemas.microsoft.com/office/drawing/2014/main" id="{A04679CD-E27C-4EB2-B920-9C8C45F77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298228"/>
              <a:ext cx="276208" cy="12928"/>
            </a:xfrm>
            <a:prstGeom prst="rect">
              <a:avLst/>
            </a:prstGeom>
            <a:solidFill>
              <a:srgbClr val="5F6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4" name="Rectangle 482">
              <a:extLst>
                <a:ext uri="{FF2B5EF4-FFF2-40B4-BE49-F238E27FC236}">
                  <a16:creationId xmlns:a16="http://schemas.microsoft.com/office/drawing/2014/main" id="{60ECE915-ABE1-4C74-B4CA-AC717EFF0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04692"/>
              <a:ext cx="276208" cy="12928"/>
            </a:xfrm>
            <a:prstGeom prst="rect">
              <a:avLst/>
            </a:prstGeom>
            <a:solidFill>
              <a:srgbClr val="616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5" name="Rectangle 483">
              <a:extLst>
                <a:ext uri="{FF2B5EF4-FFF2-40B4-BE49-F238E27FC236}">
                  <a16:creationId xmlns:a16="http://schemas.microsoft.com/office/drawing/2014/main" id="{3A9AA9E1-5FDF-4BE0-B367-609BB5D03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11156"/>
              <a:ext cx="276208" cy="12928"/>
            </a:xfrm>
            <a:prstGeom prst="rect">
              <a:avLst/>
            </a:prstGeom>
            <a:solidFill>
              <a:srgbClr val="626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6" name="Rectangle 484">
              <a:extLst>
                <a:ext uri="{FF2B5EF4-FFF2-40B4-BE49-F238E27FC236}">
                  <a16:creationId xmlns:a16="http://schemas.microsoft.com/office/drawing/2014/main" id="{DC8CEDB0-E43F-4014-9C17-CCDB61FAF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17620"/>
              <a:ext cx="276208" cy="12928"/>
            </a:xfrm>
            <a:prstGeom prst="rect">
              <a:avLst/>
            </a:prstGeom>
            <a:solidFill>
              <a:srgbClr val="636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7" name="Rectangle 485">
              <a:extLst>
                <a:ext uri="{FF2B5EF4-FFF2-40B4-BE49-F238E27FC236}">
                  <a16:creationId xmlns:a16="http://schemas.microsoft.com/office/drawing/2014/main" id="{228CC92A-EB51-44B3-8807-717B29098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24084"/>
              <a:ext cx="276208" cy="14221"/>
            </a:xfrm>
            <a:prstGeom prst="rect">
              <a:avLst/>
            </a:prstGeom>
            <a:solidFill>
              <a:srgbClr val="65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8" name="Rectangle 486">
              <a:extLst>
                <a:ext uri="{FF2B5EF4-FFF2-40B4-BE49-F238E27FC236}">
                  <a16:creationId xmlns:a16="http://schemas.microsoft.com/office/drawing/2014/main" id="{A86475B9-B0D5-405F-AD10-48299C5A1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30548"/>
              <a:ext cx="276208" cy="14221"/>
            </a:xfrm>
            <a:prstGeom prst="rect">
              <a:avLst/>
            </a:prstGeom>
            <a:solidFill>
              <a:srgbClr val="667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59" name="Rectangle 487">
              <a:extLst>
                <a:ext uri="{FF2B5EF4-FFF2-40B4-BE49-F238E27FC236}">
                  <a16:creationId xmlns:a16="http://schemas.microsoft.com/office/drawing/2014/main" id="{C5F0A442-3D81-4650-947F-E6A5AAC09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38305"/>
              <a:ext cx="276208" cy="12928"/>
            </a:xfrm>
            <a:prstGeom prst="rect">
              <a:avLst/>
            </a:prstGeom>
            <a:solidFill>
              <a:srgbClr val="687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0" name="Rectangle 488">
              <a:extLst>
                <a:ext uri="{FF2B5EF4-FFF2-40B4-BE49-F238E27FC236}">
                  <a16:creationId xmlns:a16="http://schemas.microsoft.com/office/drawing/2014/main" id="{3A113887-8DDF-489B-AFB9-9EA7B37B5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44769"/>
              <a:ext cx="276208" cy="12928"/>
            </a:xfrm>
            <a:prstGeom prst="rect">
              <a:avLst/>
            </a:prstGeom>
            <a:solidFill>
              <a:srgbClr val="6A7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1" name="Rectangle 489">
              <a:extLst>
                <a:ext uri="{FF2B5EF4-FFF2-40B4-BE49-F238E27FC236}">
                  <a16:creationId xmlns:a16="http://schemas.microsoft.com/office/drawing/2014/main" id="{312240D1-2BEB-4AC7-8EA9-56373B536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51232"/>
              <a:ext cx="276208" cy="12928"/>
            </a:xfrm>
            <a:prstGeom prst="rect">
              <a:avLst/>
            </a:prstGeom>
            <a:solidFill>
              <a:srgbClr val="6C7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2" name="Rectangle 490">
              <a:extLst>
                <a:ext uri="{FF2B5EF4-FFF2-40B4-BE49-F238E27FC236}">
                  <a16:creationId xmlns:a16="http://schemas.microsoft.com/office/drawing/2014/main" id="{C477CEBF-34E0-4C27-BA84-9111F2168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57696"/>
              <a:ext cx="276208" cy="12928"/>
            </a:xfrm>
            <a:prstGeom prst="rect">
              <a:avLst/>
            </a:prstGeom>
            <a:solidFill>
              <a:srgbClr val="6D7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3" name="Rectangle 491">
              <a:extLst>
                <a:ext uri="{FF2B5EF4-FFF2-40B4-BE49-F238E27FC236}">
                  <a16:creationId xmlns:a16="http://schemas.microsoft.com/office/drawing/2014/main" id="{47168EC6-FFC6-4F00-8D83-00EE73D2F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64160"/>
              <a:ext cx="276208" cy="12928"/>
            </a:xfrm>
            <a:prstGeom prst="rect">
              <a:avLst/>
            </a:prstGeom>
            <a:solidFill>
              <a:srgbClr val="6E7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4" name="Rectangle 492">
              <a:extLst>
                <a:ext uri="{FF2B5EF4-FFF2-40B4-BE49-F238E27FC236}">
                  <a16:creationId xmlns:a16="http://schemas.microsoft.com/office/drawing/2014/main" id="{73551019-CB23-4D97-A294-8096BE886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70624"/>
              <a:ext cx="276208" cy="14221"/>
            </a:xfrm>
            <a:prstGeom prst="rect">
              <a:avLst/>
            </a:prstGeom>
            <a:solidFill>
              <a:srgbClr val="707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5" name="Rectangle 493">
              <a:extLst>
                <a:ext uri="{FF2B5EF4-FFF2-40B4-BE49-F238E27FC236}">
                  <a16:creationId xmlns:a16="http://schemas.microsoft.com/office/drawing/2014/main" id="{5AF6CC5C-75BF-43FF-9571-C7D05B774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77088"/>
              <a:ext cx="276208" cy="14221"/>
            </a:xfrm>
            <a:prstGeom prst="rect">
              <a:avLst/>
            </a:prstGeom>
            <a:solidFill>
              <a:srgbClr val="717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6" name="Rectangle 494">
              <a:extLst>
                <a:ext uri="{FF2B5EF4-FFF2-40B4-BE49-F238E27FC236}">
                  <a16:creationId xmlns:a16="http://schemas.microsoft.com/office/drawing/2014/main" id="{B7EB0DC2-BB54-42EA-A226-95DA579F3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84845"/>
              <a:ext cx="276208" cy="12928"/>
            </a:xfrm>
            <a:prstGeom prst="rect">
              <a:avLst/>
            </a:prstGeom>
            <a:solidFill>
              <a:srgbClr val="74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7" name="Rectangle 495">
              <a:extLst>
                <a:ext uri="{FF2B5EF4-FFF2-40B4-BE49-F238E27FC236}">
                  <a16:creationId xmlns:a16="http://schemas.microsoft.com/office/drawing/2014/main" id="{B297CDE2-D11D-4F43-B2A5-E1E518C82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91309"/>
              <a:ext cx="276208" cy="12928"/>
            </a:xfrm>
            <a:prstGeom prst="rect">
              <a:avLst/>
            </a:prstGeom>
            <a:solidFill>
              <a:srgbClr val="757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8" name="Rectangle 496">
              <a:extLst>
                <a:ext uri="{FF2B5EF4-FFF2-40B4-BE49-F238E27FC236}">
                  <a16:creationId xmlns:a16="http://schemas.microsoft.com/office/drawing/2014/main" id="{7C1D3D65-8FE3-414E-87F4-C39FDB8E6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397772"/>
              <a:ext cx="276208" cy="12928"/>
            </a:xfrm>
            <a:prstGeom prst="rect">
              <a:avLst/>
            </a:prstGeom>
            <a:solidFill>
              <a:srgbClr val="777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69" name="Rectangle 497">
              <a:extLst>
                <a:ext uri="{FF2B5EF4-FFF2-40B4-BE49-F238E27FC236}">
                  <a16:creationId xmlns:a16="http://schemas.microsoft.com/office/drawing/2014/main" id="{BE10742D-823F-4472-8773-C45ED027C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04236"/>
              <a:ext cx="276208" cy="12928"/>
            </a:xfrm>
            <a:prstGeom prst="rect">
              <a:avLst/>
            </a:prstGeom>
            <a:solidFill>
              <a:srgbClr val="788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0" name="Rectangle 498">
              <a:extLst>
                <a:ext uri="{FF2B5EF4-FFF2-40B4-BE49-F238E27FC236}">
                  <a16:creationId xmlns:a16="http://schemas.microsoft.com/office/drawing/2014/main" id="{C8EA6790-31A1-4BB8-969C-85588932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10700"/>
              <a:ext cx="276208" cy="14221"/>
            </a:xfrm>
            <a:prstGeom prst="rect">
              <a:avLst/>
            </a:prstGeom>
            <a:solidFill>
              <a:srgbClr val="798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1" name="Rectangle 499">
              <a:extLst>
                <a:ext uri="{FF2B5EF4-FFF2-40B4-BE49-F238E27FC236}">
                  <a16:creationId xmlns:a16="http://schemas.microsoft.com/office/drawing/2014/main" id="{4DE17DF2-472C-4B7E-891F-70F243D2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17164"/>
              <a:ext cx="276208" cy="14221"/>
            </a:xfrm>
            <a:prstGeom prst="rect">
              <a:avLst/>
            </a:prstGeom>
            <a:solidFill>
              <a:srgbClr val="7B8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2" name="Rectangle 500">
              <a:extLst>
                <a:ext uri="{FF2B5EF4-FFF2-40B4-BE49-F238E27FC236}">
                  <a16:creationId xmlns:a16="http://schemas.microsoft.com/office/drawing/2014/main" id="{6EB90384-CF99-418B-8146-4642B01E1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24921"/>
              <a:ext cx="276208" cy="12928"/>
            </a:xfrm>
            <a:prstGeom prst="rect">
              <a:avLst/>
            </a:prstGeom>
            <a:solidFill>
              <a:srgbClr val="7C8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3" name="Rectangle 501">
              <a:extLst>
                <a:ext uri="{FF2B5EF4-FFF2-40B4-BE49-F238E27FC236}">
                  <a16:creationId xmlns:a16="http://schemas.microsoft.com/office/drawing/2014/main" id="{F61652E5-05A5-46B6-8FBD-2F66EF7E8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31385"/>
              <a:ext cx="276208" cy="12928"/>
            </a:xfrm>
            <a:prstGeom prst="rect">
              <a:avLst/>
            </a:prstGeom>
            <a:solidFill>
              <a:srgbClr val="7F8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4" name="Rectangle 502">
              <a:extLst>
                <a:ext uri="{FF2B5EF4-FFF2-40B4-BE49-F238E27FC236}">
                  <a16:creationId xmlns:a16="http://schemas.microsoft.com/office/drawing/2014/main" id="{45FEADBE-5998-4720-87A8-A2E1ECA9A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37849"/>
              <a:ext cx="276208" cy="12928"/>
            </a:xfrm>
            <a:prstGeom prst="rect">
              <a:avLst/>
            </a:prstGeom>
            <a:solidFill>
              <a:srgbClr val="808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5" name="Rectangle 503">
              <a:extLst>
                <a:ext uri="{FF2B5EF4-FFF2-40B4-BE49-F238E27FC236}">
                  <a16:creationId xmlns:a16="http://schemas.microsoft.com/office/drawing/2014/main" id="{09636F15-59AB-4B9F-AE8E-81923BD97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44313"/>
              <a:ext cx="276208" cy="12928"/>
            </a:xfrm>
            <a:prstGeom prst="rect">
              <a:avLst/>
            </a:prstGeom>
            <a:solidFill>
              <a:srgbClr val="828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6" name="Rectangle 504">
              <a:extLst>
                <a:ext uri="{FF2B5EF4-FFF2-40B4-BE49-F238E27FC236}">
                  <a16:creationId xmlns:a16="http://schemas.microsoft.com/office/drawing/2014/main" id="{C7FA01B6-0FCE-4F25-91C7-40DCE1041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50776"/>
              <a:ext cx="276208" cy="14221"/>
            </a:xfrm>
            <a:prstGeom prst="rect">
              <a:avLst/>
            </a:prstGeom>
            <a:solidFill>
              <a:srgbClr val="848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7" name="Rectangle 505">
              <a:extLst>
                <a:ext uri="{FF2B5EF4-FFF2-40B4-BE49-F238E27FC236}">
                  <a16:creationId xmlns:a16="http://schemas.microsoft.com/office/drawing/2014/main" id="{94ED6DC4-2F95-4C1C-8FE4-9015434B3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57240"/>
              <a:ext cx="276208" cy="14221"/>
            </a:xfrm>
            <a:prstGeom prst="rect">
              <a:avLst/>
            </a:prstGeom>
            <a:solidFill>
              <a:srgbClr val="858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8" name="Rectangle 506">
              <a:extLst>
                <a:ext uri="{FF2B5EF4-FFF2-40B4-BE49-F238E27FC236}">
                  <a16:creationId xmlns:a16="http://schemas.microsoft.com/office/drawing/2014/main" id="{3F76D794-F3E9-412C-9F7D-01D4B2532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64997"/>
              <a:ext cx="276208" cy="12928"/>
            </a:xfrm>
            <a:prstGeom prst="rect">
              <a:avLst/>
            </a:prstGeom>
            <a:solidFill>
              <a:srgbClr val="87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79" name="Rectangle 507">
              <a:extLst>
                <a:ext uri="{FF2B5EF4-FFF2-40B4-BE49-F238E27FC236}">
                  <a16:creationId xmlns:a16="http://schemas.microsoft.com/office/drawing/2014/main" id="{E731561A-6BBE-4CAE-AD8C-FD4688377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71461"/>
              <a:ext cx="276208" cy="12928"/>
            </a:xfrm>
            <a:prstGeom prst="rect">
              <a:avLst/>
            </a:prstGeom>
            <a:solidFill>
              <a:srgbClr val="889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0" name="Rectangle 508">
              <a:extLst>
                <a:ext uri="{FF2B5EF4-FFF2-40B4-BE49-F238E27FC236}">
                  <a16:creationId xmlns:a16="http://schemas.microsoft.com/office/drawing/2014/main" id="{A92E1650-72E8-4EAC-8447-4D50DA44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77925"/>
              <a:ext cx="276208" cy="12928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1" name="Rectangle 509">
              <a:extLst>
                <a:ext uri="{FF2B5EF4-FFF2-40B4-BE49-F238E27FC236}">
                  <a16:creationId xmlns:a16="http://schemas.microsoft.com/office/drawing/2014/main" id="{29AC2299-2B31-4B42-8CD5-799909D2B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84389"/>
              <a:ext cx="276208" cy="12928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2" name="Rectangle 510">
              <a:extLst>
                <a:ext uri="{FF2B5EF4-FFF2-40B4-BE49-F238E27FC236}">
                  <a16:creationId xmlns:a16="http://schemas.microsoft.com/office/drawing/2014/main" id="{2A1AE5CF-B20B-48AA-9D66-577EB14A5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90853"/>
              <a:ext cx="276208" cy="12928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3" name="Rectangle 511">
              <a:extLst>
                <a:ext uri="{FF2B5EF4-FFF2-40B4-BE49-F238E27FC236}">
                  <a16:creationId xmlns:a16="http://schemas.microsoft.com/office/drawing/2014/main" id="{D3DEE137-08BC-4F72-8C5C-A57914BBD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497316"/>
              <a:ext cx="276208" cy="14221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4" name="Rectangle 512">
              <a:extLst>
                <a:ext uri="{FF2B5EF4-FFF2-40B4-BE49-F238E27FC236}">
                  <a16:creationId xmlns:a16="http://schemas.microsoft.com/office/drawing/2014/main" id="{ECC65ED2-9827-4C01-A9BD-CF085FEBA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03780"/>
              <a:ext cx="276208" cy="14221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5" name="Rectangle 513">
              <a:extLst>
                <a:ext uri="{FF2B5EF4-FFF2-40B4-BE49-F238E27FC236}">
                  <a16:creationId xmlns:a16="http://schemas.microsoft.com/office/drawing/2014/main" id="{D39467D8-F339-4B23-B157-DAB50D1D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11537"/>
              <a:ext cx="276208" cy="12928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6" name="Rectangle 514">
              <a:extLst>
                <a:ext uri="{FF2B5EF4-FFF2-40B4-BE49-F238E27FC236}">
                  <a16:creationId xmlns:a16="http://schemas.microsoft.com/office/drawing/2014/main" id="{213158BE-8FBD-4D9B-A47E-80635E696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18001"/>
              <a:ext cx="276208" cy="12928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7" name="Rectangle 515">
              <a:extLst>
                <a:ext uri="{FF2B5EF4-FFF2-40B4-BE49-F238E27FC236}">
                  <a16:creationId xmlns:a16="http://schemas.microsoft.com/office/drawing/2014/main" id="{B50A1126-A6DF-4933-9DB4-B2E179E39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24465"/>
              <a:ext cx="276208" cy="12928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8" name="Rectangle 516">
              <a:extLst>
                <a:ext uri="{FF2B5EF4-FFF2-40B4-BE49-F238E27FC236}">
                  <a16:creationId xmlns:a16="http://schemas.microsoft.com/office/drawing/2014/main" id="{0FA909D7-816E-45FF-BC10-F4A22688B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30929"/>
              <a:ext cx="276208" cy="12928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89" name="Rectangle 517">
              <a:extLst>
                <a:ext uri="{FF2B5EF4-FFF2-40B4-BE49-F238E27FC236}">
                  <a16:creationId xmlns:a16="http://schemas.microsoft.com/office/drawing/2014/main" id="{71FAA7AF-BDBB-401A-9D4E-B37F98D90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37393"/>
              <a:ext cx="276208" cy="14221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0" name="Rectangle 518">
              <a:extLst>
                <a:ext uri="{FF2B5EF4-FFF2-40B4-BE49-F238E27FC236}">
                  <a16:creationId xmlns:a16="http://schemas.microsoft.com/office/drawing/2014/main" id="{72472AED-18BE-42CC-AA17-521F99DA9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43857"/>
              <a:ext cx="276208" cy="14221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1" name="Rectangle 519">
              <a:extLst>
                <a:ext uri="{FF2B5EF4-FFF2-40B4-BE49-F238E27FC236}">
                  <a16:creationId xmlns:a16="http://schemas.microsoft.com/office/drawing/2014/main" id="{8D211087-9EAF-4A3C-BD0B-39D81425F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51613"/>
              <a:ext cx="276208" cy="12928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2" name="Rectangle 520">
              <a:extLst>
                <a:ext uri="{FF2B5EF4-FFF2-40B4-BE49-F238E27FC236}">
                  <a16:creationId xmlns:a16="http://schemas.microsoft.com/office/drawing/2014/main" id="{97463840-0F5B-4C70-983F-DADDFF641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58077"/>
              <a:ext cx="276208" cy="12928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3" name="Rectangle 521">
              <a:extLst>
                <a:ext uri="{FF2B5EF4-FFF2-40B4-BE49-F238E27FC236}">
                  <a16:creationId xmlns:a16="http://schemas.microsoft.com/office/drawing/2014/main" id="{4FA3E1B7-7841-4FD6-A739-AA0BC4AE8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64541"/>
              <a:ext cx="276208" cy="12928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4" name="Rectangle 522">
              <a:extLst>
                <a:ext uri="{FF2B5EF4-FFF2-40B4-BE49-F238E27FC236}">
                  <a16:creationId xmlns:a16="http://schemas.microsoft.com/office/drawing/2014/main" id="{270FECEF-848A-468E-A1A0-73A2E1AFE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71005"/>
              <a:ext cx="276208" cy="12928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5" name="Rectangle 523">
              <a:extLst>
                <a:ext uri="{FF2B5EF4-FFF2-40B4-BE49-F238E27FC236}">
                  <a16:creationId xmlns:a16="http://schemas.microsoft.com/office/drawing/2014/main" id="{9613DDAD-3CEE-42DA-9836-A2A15E78E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77469"/>
              <a:ext cx="276208" cy="12928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6" name="Rectangle 524">
              <a:extLst>
                <a:ext uri="{FF2B5EF4-FFF2-40B4-BE49-F238E27FC236}">
                  <a16:creationId xmlns:a16="http://schemas.microsoft.com/office/drawing/2014/main" id="{B30E640B-E51C-4FFB-8722-0F0F18A9B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83933"/>
              <a:ext cx="276208" cy="14221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7" name="Rectangle 525">
              <a:extLst>
                <a:ext uri="{FF2B5EF4-FFF2-40B4-BE49-F238E27FC236}">
                  <a16:creationId xmlns:a16="http://schemas.microsoft.com/office/drawing/2014/main" id="{DDD20A1F-9240-4A2C-80D2-3E18524BF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90397"/>
              <a:ext cx="276208" cy="14221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8" name="Rectangle 526">
              <a:extLst>
                <a:ext uri="{FF2B5EF4-FFF2-40B4-BE49-F238E27FC236}">
                  <a16:creationId xmlns:a16="http://schemas.microsoft.com/office/drawing/2014/main" id="{BA6B77DA-FF34-4399-9F96-A5F395E20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598153"/>
              <a:ext cx="276208" cy="12928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99" name="Rectangle 527">
              <a:extLst>
                <a:ext uri="{FF2B5EF4-FFF2-40B4-BE49-F238E27FC236}">
                  <a16:creationId xmlns:a16="http://schemas.microsoft.com/office/drawing/2014/main" id="{04CF55C5-5ABF-40AB-943E-3405AE370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604617"/>
              <a:ext cx="276208" cy="12928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0" name="Rectangle 528">
              <a:extLst>
                <a:ext uri="{FF2B5EF4-FFF2-40B4-BE49-F238E27FC236}">
                  <a16:creationId xmlns:a16="http://schemas.microsoft.com/office/drawing/2014/main" id="{E8106826-99E4-4FAC-807B-1984312CC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611081"/>
              <a:ext cx="276208" cy="12928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1" name="Rectangle 529">
              <a:extLst>
                <a:ext uri="{FF2B5EF4-FFF2-40B4-BE49-F238E27FC236}">
                  <a16:creationId xmlns:a16="http://schemas.microsoft.com/office/drawing/2014/main" id="{29AF3F79-6CFD-4158-BC51-171006CE1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617545"/>
              <a:ext cx="276208" cy="12928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2" name="Rectangle 530">
              <a:extLst>
                <a:ext uri="{FF2B5EF4-FFF2-40B4-BE49-F238E27FC236}">
                  <a16:creationId xmlns:a16="http://schemas.microsoft.com/office/drawing/2014/main" id="{E6CE9D53-9DA6-4E36-A469-2F23C1641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624009"/>
              <a:ext cx="276208" cy="14221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3" name="Rectangle 531">
              <a:extLst>
                <a:ext uri="{FF2B5EF4-FFF2-40B4-BE49-F238E27FC236}">
                  <a16:creationId xmlns:a16="http://schemas.microsoft.com/office/drawing/2014/main" id="{B7A79DE9-366E-4E64-9681-A86137061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630473"/>
              <a:ext cx="276208" cy="1422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4" name="Rectangle 532">
              <a:extLst>
                <a:ext uri="{FF2B5EF4-FFF2-40B4-BE49-F238E27FC236}">
                  <a16:creationId xmlns:a16="http://schemas.microsoft.com/office/drawing/2014/main" id="{47378C91-35BC-4BCA-95CE-BC12FD77B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638229"/>
              <a:ext cx="276208" cy="1293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5" name="Rectangle 715">
              <a:extLst>
                <a:ext uri="{FF2B5EF4-FFF2-40B4-BE49-F238E27FC236}">
                  <a16:creationId xmlns:a16="http://schemas.microsoft.com/office/drawing/2014/main" id="{3C487676-8B40-432D-9D48-958B66FC6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594" y="5297546"/>
              <a:ext cx="304392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6" name="Rectangle 716">
              <a:extLst>
                <a:ext uri="{FF2B5EF4-FFF2-40B4-BE49-F238E27FC236}">
                  <a16:creationId xmlns:a16="http://schemas.microsoft.com/office/drawing/2014/main" id="{D25E1AFF-9833-4168-96A7-420E597EF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767" y="4864465"/>
              <a:ext cx="52141" cy="110661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7" name="Rectangle 717">
              <a:extLst>
                <a:ext uri="{FF2B5EF4-FFF2-40B4-BE49-F238E27FC236}">
                  <a16:creationId xmlns:a16="http://schemas.microsoft.com/office/drawing/2014/main" id="{0820C797-4D5A-4064-8FB5-DCAC14D74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767" y="4864465"/>
              <a:ext cx="52141" cy="1106619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8" name="Rectangle 718">
              <a:extLst>
                <a:ext uri="{FF2B5EF4-FFF2-40B4-BE49-F238E27FC236}">
                  <a16:creationId xmlns:a16="http://schemas.microsoft.com/office/drawing/2014/main" id="{72AC5545-673C-474F-B4F5-0EF7AFF4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626" y="4864465"/>
              <a:ext cx="174744" cy="110661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09" name="Rectangle 719">
              <a:extLst>
                <a:ext uri="{FF2B5EF4-FFF2-40B4-BE49-F238E27FC236}">
                  <a16:creationId xmlns:a16="http://schemas.microsoft.com/office/drawing/2014/main" id="{0432CCCC-F961-4275-B845-D97D37324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626" y="4864465"/>
              <a:ext cx="174744" cy="1106619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0" name="Rectangle 720">
              <a:extLst>
                <a:ext uri="{FF2B5EF4-FFF2-40B4-BE49-F238E27FC236}">
                  <a16:creationId xmlns:a16="http://schemas.microsoft.com/office/drawing/2014/main" id="{A3B6D425-6C90-4A59-B86B-358F596AA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594" y="5517319"/>
              <a:ext cx="304392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1" name="Rectangle 721">
              <a:extLst>
                <a:ext uri="{FF2B5EF4-FFF2-40B4-BE49-F238E27FC236}">
                  <a16:creationId xmlns:a16="http://schemas.microsoft.com/office/drawing/2014/main" id="{81ADA037-3DE7-441C-8C1B-20909D8BB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5411311"/>
              <a:ext cx="276208" cy="19392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2" name="Oval 727">
              <a:extLst>
                <a:ext uri="{FF2B5EF4-FFF2-40B4-BE49-F238E27FC236}">
                  <a16:creationId xmlns:a16="http://schemas.microsoft.com/office/drawing/2014/main" id="{75F3F2D4-A0DA-4F02-9D78-FD162961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104" y="5278155"/>
              <a:ext cx="80325" cy="659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3" name="Freeform 728">
              <a:extLst>
                <a:ext uri="{FF2B5EF4-FFF2-40B4-BE49-F238E27FC236}">
                  <a16:creationId xmlns:a16="http://schemas.microsoft.com/office/drawing/2014/main" id="{AC39327B-51EE-4A1A-8B7F-FF76DD286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058" y="5263934"/>
              <a:ext cx="101464" cy="93080"/>
            </a:xfrm>
            <a:custGeom>
              <a:avLst/>
              <a:gdLst>
                <a:gd name="T0" fmla="*/ 2147483647 w 14"/>
                <a:gd name="T1" fmla="*/ 2147483647 h 14"/>
                <a:gd name="T2" fmla="*/ 2147483647 w 14"/>
                <a:gd name="T3" fmla="*/ 2147483647 h 14"/>
                <a:gd name="T4" fmla="*/ 2147483647 w 14"/>
                <a:gd name="T5" fmla="*/ 2147483647 h 14"/>
                <a:gd name="T6" fmla="*/ 2147483647 w 14"/>
                <a:gd name="T7" fmla="*/ 2147483647 h 14"/>
                <a:gd name="T8" fmla="*/ 2147483647 w 14"/>
                <a:gd name="T9" fmla="*/ 2147483647 h 14"/>
                <a:gd name="T10" fmla="*/ 2147483647 w 14"/>
                <a:gd name="T11" fmla="*/ 2147483647 h 14"/>
                <a:gd name="T12" fmla="*/ 2147483647 w 14"/>
                <a:gd name="T13" fmla="*/ 2147483647 h 14"/>
                <a:gd name="T14" fmla="*/ 2147483647 w 14"/>
                <a:gd name="T15" fmla="*/ 0 h 14"/>
                <a:gd name="T16" fmla="*/ 2147483647 w 14"/>
                <a:gd name="T17" fmla="*/ 2147483647 h 14"/>
                <a:gd name="T18" fmla="*/ 2147483647 w 14"/>
                <a:gd name="T19" fmla="*/ 0 h 14"/>
                <a:gd name="T20" fmla="*/ 2147483647 w 14"/>
                <a:gd name="T21" fmla="*/ 2147483647 h 14"/>
                <a:gd name="T22" fmla="*/ 2147483647 w 14"/>
                <a:gd name="T23" fmla="*/ 0 h 14"/>
                <a:gd name="T24" fmla="*/ 2147483647 w 14"/>
                <a:gd name="T25" fmla="*/ 0 h 14"/>
                <a:gd name="T26" fmla="*/ 2147483647 w 14"/>
                <a:gd name="T27" fmla="*/ 2147483647 h 14"/>
                <a:gd name="T28" fmla="*/ 2147483647 w 14"/>
                <a:gd name="T29" fmla="*/ 0 h 14"/>
                <a:gd name="T30" fmla="*/ 2147483647 w 14"/>
                <a:gd name="T31" fmla="*/ 2147483647 h 14"/>
                <a:gd name="T32" fmla="*/ 2147483647 w 14"/>
                <a:gd name="T33" fmla="*/ 0 h 14"/>
                <a:gd name="T34" fmla="*/ 0 w 14"/>
                <a:gd name="T35" fmla="*/ 2147483647 h 14"/>
                <a:gd name="T36" fmla="*/ 2147483647 w 14"/>
                <a:gd name="T37" fmla="*/ 2147483647 h 14"/>
                <a:gd name="T38" fmla="*/ 0 w 14"/>
                <a:gd name="T39" fmla="*/ 2147483647 h 14"/>
                <a:gd name="T40" fmla="*/ 2147483647 w 14"/>
                <a:gd name="T41" fmla="*/ 2147483647 h 14"/>
                <a:gd name="T42" fmla="*/ 0 w 14"/>
                <a:gd name="T43" fmla="*/ 2147483647 h 14"/>
                <a:gd name="T44" fmla="*/ 0 w 14"/>
                <a:gd name="T45" fmla="*/ 2147483647 h 14"/>
                <a:gd name="T46" fmla="*/ 2147483647 w 14"/>
                <a:gd name="T47" fmla="*/ 2147483647 h 14"/>
                <a:gd name="T48" fmla="*/ 0 w 14"/>
                <a:gd name="T49" fmla="*/ 2147483647 h 14"/>
                <a:gd name="T50" fmla="*/ 2147483647 w 14"/>
                <a:gd name="T51" fmla="*/ 2147483647 h 14"/>
                <a:gd name="T52" fmla="*/ 0 w 14"/>
                <a:gd name="T53" fmla="*/ 2147483647 h 14"/>
                <a:gd name="T54" fmla="*/ 2147483647 w 14"/>
                <a:gd name="T55" fmla="*/ 2147483647 h 14"/>
                <a:gd name="T56" fmla="*/ 2147483647 w 14"/>
                <a:gd name="T57" fmla="*/ 2147483647 h 14"/>
                <a:gd name="T58" fmla="*/ 2147483647 w 14"/>
                <a:gd name="T59" fmla="*/ 2147483647 h 14"/>
                <a:gd name="T60" fmla="*/ 2147483647 w 14"/>
                <a:gd name="T61" fmla="*/ 2147483647 h 14"/>
                <a:gd name="T62" fmla="*/ 2147483647 w 14"/>
                <a:gd name="T63" fmla="*/ 2147483647 h 14"/>
                <a:gd name="T64" fmla="*/ 2147483647 w 14"/>
                <a:gd name="T65" fmla="*/ 2147483647 h 14"/>
                <a:gd name="T66" fmla="*/ 2147483647 w 14"/>
                <a:gd name="T67" fmla="*/ 2147483647 h 14"/>
                <a:gd name="T68" fmla="*/ 2147483647 w 14"/>
                <a:gd name="T69" fmla="*/ 2147483647 h 14"/>
                <a:gd name="T70" fmla="*/ 2147483647 w 14"/>
                <a:gd name="T71" fmla="*/ 2147483647 h 14"/>
                <a:gd name="T72" fmla="*/ 2147483647 w 14"/>
                <a:gd name="T73" fmla="*/ 2147483647 h 14"/>
                <a:gd name="T74" fmla="*/ 2147483647 w 14"/>
                <a:gd name="T75" fmla="*/ 2147483647 h 14"/>
                <a:gd name="T76" fmla="*/ 2147483647 w 14"/>
                <a:gd name="T77" fmla="*/ 2147483647 h 14"/>
                <a:gd name="T78" fmla="*/ 2147483647 w 14"/>
                <a:gd name="T79" fmla="*/ 2147483647 h 14"/>
                <a:gd name="T80" fmla="*/ 2147483647 w 14"/>
                <a:gd name="T81" fmla="*/ 2147483647 h 14"/>
                <a:gd name="T82" fmla="*/ 2147483647 w 14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"/>
                <a:gd name="T127" fmla="*/ 0 h 14"/>
                <a:gd name="T128" fmla="*/ 14 w 14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4" name="Oval 729">
              <a:extLst>
                <a:ext uri="{FF2B5EF4-FFF2-40B4-BE49-F238E27FC236}">
                  <a16:creationId xmlns:a16="http://schemas.microsoft.com/office/drawing/2014/main" id="{FE21D238-7F90-40EF-B986-099998847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104" y="5497927"/>
              <a:ext cx="80325" cy="72396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5" name="Freeform 730">
              <a:extLst>
                <a:ext uri="{FF2B5EF4-FFF2-40B4-BE49-F238E27FC236}">
                  <a16:creationId xmlns:a16="http://schemas.microsoft.com/office/drawing/2014/main" id="{F047F986-AA1B-4ED9-B6F8-CAEA8C9B1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058" y="5483706"/>
              <a:ext cx="101464" cy="94373"/>
            </a:xfrm>
            <a:custGeom>
              <a:avLst/>
              <a:gdLst>
                <a:gd name="T0" fmla="*/ 2147483647 w 14"/>
                <a:gd name="T1" fmla="*/ 2147483647 h 14"/>
                <a:gd name="T2" fmla="*/ 2147483647 w 14"/>
                <a:gd name="T3" fmla="*/ 2147483647 h 14"/>
                <a:gd name="T4" fmla="*/ 2147483647 w 14"/>
                <a:gd name="T5" fmla="*/ 2147483647 h 14"/>
                <a:gd name="T6" fmla="*/ 2147483647 w 14"/>
                <a:gd name="T7" fmla="*/ 2147483647 h 14"/>
                <a:gd name="T8" fmla="*/ 2147483647 w 14"/>
                <a:gd name="T9" fmla="*/ 2147483647 h 14"/>
                <a:gd name="T10" fmla="*/ 2147483647 w 14"/>
                <a:gd name="T11" fmla="*/ 2147483647 h 14"/>
                <a:gd name="T12" fmla="*/ 2147483647 w 14"/>
                <a:gd name="T13" fmla="*/ 2147483647 h 14"/>
                <a:gd name="T14" fmla="*/ 2147483647 w 14"/>
                <a:gd name="T15" fmla="*/ 0 h 14"/>
                <a:gd name="T16" fmla="*/ 2147483647 w 14"/>
                <a:gd name="T17" fmla="*/ 2147483647 h 14"/>
                <a:gd name="T18" fmla="*/ 2147483647 w 14"/>
                <a:gd name="T19" fmla="*/ 0 h 14"/>
                <a:gd name="T20" fmla="*/ 2147483647 w 14"/>
                <a:gd name="T21" fmla="*/ 2147483647 h 14"/>
                <a:gd name="T22" fmla="*/ 2147483647 w 14"/>
                <a:gd name="T23" fmla="*/ 0 h 14"/>
                <a:gd name="T24" fmla="*/ 2147483647 w 14"/>
                <a:gd name="T25" fmla="*/ 0 h 14"/>
                <a:gd name="T26" fmla="*/ 2147483647 w 14"/>
                <a:gd name="T27" fmla="*/ 2147483647 h 14"/>
                <a:gd name="T28" fmla="*/ 2147483647 w 14"/>
                <a:gd name="T29" fmla="*/ 0 h 14"/>
                <a:gd name="T30" fmla="*/ 2147483647 w 14"/>
                <a:gd name="T31" fmla="*/ 2147483647 h 14"/>
                <a:gd name="T32" fmla="*/ 2147483647 w 14"/>
                <a:gd name="T33" fmla="*/ 0 h 14"/>
                <a:gd name="T34" fmla="*/ 0 w 14"/>
                <a:gd name="T35" fmla="*/ 2147483647 h 14"/>
                <a:gd name="T36" fmla="*/ 2147483647 w 14"/>
                <a:gd name="T37" fmla="*/ 2147483647 h 14"/>
                <a:gd name="T38" fmla="*/ 0 w 14"/>
                <a:gd name="T39" fmla="*/ 2147483647 h 14"/>
                <a:gd name="T40" fmla="*/ 2147483647 w 14"/>
                <a:gd name="T41" fmla="*/ 2147483647 h 14"/>
                <a:gd name="T42" fmla="*/ 0 w 14"/>
                <a:gd name="T43" fmla="*/ 2147483647 h 14"/>
                <a:gd name="T44" fmla="*/ 0 w 14"/>
                <a:gd name="T45" fmla="*/ 2147483647 h 14"/>
                <a:gd name="T46" fmla="*/ 2147483647 w 14"/>
                <a:gd name="T47" fmla="*/ 2147483647 h 14"/>
                <a:gd name="T48" fmla="*/ 0 w 14"/>
                <a:gd name="T49" fmla="*/ 2147483647 h 14"/>
                <a:gd name="T50" fmla="*/ 2147483647 w 14"/>
                <a:gd name="T51" fmla="*/ 2147483647 h 14"/>
                <a:gd name="T52" fmla="*/ 0 w 14"/>
                <a:gd name="T53" fmla="*/ 2147483647 h 14"/>
                <a:gd name="T54" fmla="*/ 2147483647 w 14"/>
                <a:gd name="T55" fmla="*/ 2147483647 h 14"/>
                <a:gd name="T56" fmla="*/ 2147483647 w 14"/>
                <a:gd name="T57" fmla="*/ 2147483647 h 14"/>
                <a:gd name="T58" fmla="*/ 2147483647 w 14"/>
                <a:gd name="T59" fmla="*/ 2147483647 h 14"/>
                <a:gd name="T60" fmla="*/ 2147483647 w 14"/>
                <a:gd name="T61" fmla="*/ 2147483647 h 14"/>
                <a:gd name="T62" fmla="*/ 2147483647 w 14"/>
                <a:gd name="T63" fmla="*/ 2147483647 h 14"/>
                <a:gd name="T64" fmla="*/ 2147483647 w 14"/>
                <a:gd name="T65" fmla="*/ 2147483647 h 14"/>
                <a:gd name="T66" fmla="*/ 2147483647 w 14"/>
                <a:gd name="T67" fmla="*/ 2147483647 h 14"/>
                <a:gd name="T68" fmla="*/ 2147483647 w 14"/>
                <a:gd name="T69" fmla="*/ 2147483647 h 14"/>
                <a:gd name="T70" fmla="*/ 2147483647 w 14"/>
                <a:gd name="T71" fmla="*/ 2147483647 h 14"/>
                <a:gd name="T72" fmla="*/ 2147483647 w 14"/>
                <a:gd name="T73" fmla="*/ 2147483647 h 14"/>
                <a:gd name="T74" fmla="*/ 2147483647 w 14"/>
                <a:gd name="T75" fmla="*/ 2147483647 h 14"/>
                <a:gd name="T76" fmla="*/ 2147483647 w 14"/>
                <a:gd name="T77" fmla="*/ 2147483647 h 14"/>
                <a:gd name="T78" fmla="*/ 2147483647 w 14"/>
                <a:gd name="T79" fmla="*/ 2147483647 h 14"/>
                <a:gd name="T80" fmla="*/ 2147483647 w 14"/>
                <a:gd name="T81" fmla="*/ 2147483647 h 14"/>
                <a:gd name="T82" fmla="*/ 2147483647 w 14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"/>
                <a:gd name="T127" fmla="*/ 0 h 14"/>
                <a:gd name="T128" fmla="*/ 14 w 14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4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4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4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4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6" name="Rectangle 734">
              <a:extLst>
                <a:ext uri="{FF2B5EF4-FFF2-40B4-BE49-F238E27FC236}">
                  <a16:creationId xmlns:a16="http://schemas.microsoft.com/office/drawing/2014/main" id="{AD88F707-A911-44EF-A787-FA30A7761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43" y="5457851"/>
              <a:ext cx="14092" cy="17323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7" name="Freeform 735">
              <a:extLst>
                <a:ext uri="{FF2B5EF4-FFF2-40B4-BE49-F238E27FC236}">
                  <a16:creationId xmlns:a16="http://schemas.microsoft.com/office/drawing/2014/main" id="{7D428C3C-00DF-4DEF-8384-0C0299E4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8058" y="5377699"/>
              <a:ext cx="101464" cy="86616"/>
            </a:xfrm>
            <a:custGeom>
              <a:avLst/>
              <a:gdLst>
                <a:gd name="T0" fmla="*/ 0 w 72"/>
                <a:gd name="T1" fmla="*/ 2147483647 h 67"/>
                <a:gd name="T2" fmla="*/ 2147483647 w 72"/>
                <a:gd name="T3" fmla="*/ 0 h 67"/>
                <a:gd name="T4" fmla="*/ 2147483647 w 72"/>
                <a:gd name="T5" fmla="*/ 2147483647 h 67"/>
                <a:gd name="T6" fmla="*/ 0 w 72"/>
                <a:gd name="T7" fmla="*/ 2147483647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7"/>
                <a:gd name="T14" fmla="*/ 72 w 72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7">
                  <a:moveTo>
                    <a:pt x="0" y="67"/>
                  </a:moveTo>
                  <a:lnTo>
                    <a:pt x="36" y="0"/>
                  </a:lnTo>
                  <a:lnTo>
                    <a:pt x="7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8" name="Rectangle 736">
              <a:extLst>
                <a:ext uri="{FF2B5EF4-FFF2-40B4-BE49-F238E27FC236}">
                  <a16:creationId xmlns:a16="http://schemas.microsoft.com/office/drawing/2014/main" id="{AF256EE9-06D0-43C3-9B9F-161EC93D5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288" y="5457851"/>
              <a:ext cx="22548" cy="17323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19" name="Rectangle 993">
              <a:extLst>
                <a:ext uri="{FF2B5EF4-FFF2-40B4-BE49-F238E27FC236}">
                  <a16:creationId xmlns:a16="http://schemas.microsoft.com/office/drawing/2014/main" id="{6D928FFB-F8D7-4C77-B4D4-525E8C5D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594" y="3964691"/>
              <a:ext cx="304392" cy="25856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0" name="Rectangle 994">
              <a:extLst>
                <a:ext uri="{FF2B5EF4-FFF2-40B4-BE49-F238E27FC236}">
                  <a16:creationId xmlns:a16="http://schemas.microsoft.com/office/drawing/2014/main" id="{F8E8D40C-B3E5-4F63-8577-AF51329F3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767" y="3531610"/>
              <a:ext cx="52141" cy="110661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1" name="Rectangle 995">
              <a:extLst>
                <a:ext uri="{FF2B5EF4-FFF2-40B4-BE49-F238E27FC236}">
                  <a16:creationId xmlns:a16="http://schemas.microsoft.com/office/drawing/2014/main" id="{397D488A-518E-4404-B570-33EC86F32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767" y="3531610"/>
              <a:ext cx="52141" cy="1106619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2" name="Rectangle 996">
              <a:extLst>
                <a:ext uri="{FF2B5EF4-FFF2-40B4-BE49-F238E27FC236}">
                  <a16:creationId xmlns:a16="http://schemas.microsoft.com/office/drawing/2014/main" id="{F57F1D49-C332-4112-A34C-C8090A617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626" y="3531610"/>
              <a:ext cx="174744" cy="1106619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3" name="Rectangle 997">
              <a:extLst>
                <a:ext uri="{FF2B5EF4-FFF2-40B4-BE49-F238E27FC236}">
                  <a16:creationId xmlns:a16="http://schemas.microsoft.com/office/drawing/2014/main" id="{21C21234-10CC-448F-8704-F234BB9B4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626" y="3531610"/>
              <a:ext cx="174744" cy="1106619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4" name="Rectangle 998">
              <a:extLst>
                <a:ext uri="{FF2B5EF4-FFF2-40B4-BE49-F238E27FC236}">
                  <a16:creationId xmlns:a16="http://schemas.microsoft.com/office/drawing/2014/main" id="{5CEBDC9E-2C9F-43B9-B754-C2B565D5C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594" y="4184464"/>
              <a:ext cx="304392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5" name="Rectangle 999">
              <a:extLst>
                <a:ext uri="{FF2B5EF4-FFF2-40B4-BE49-F238E27FC236}">
                  <a16:creationId xmlns:a16="http://schemas.microsoft.com/office/drawing/2014/main" id="{985B5209-7608-4386-BC61-95986994C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4077163"/>
              <a:ext cx="276208" cy="20684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6" name="Oval 1004">
              <a:extLst>
                <a:ext uri="{FF2B5EF4-FFF2-40B4-BE49-F238E27FC236}">
                  <a16:creationId xmlns:a16="http://schemas.microsoft.com/office/drawing/2014/main" id="{F498B153-7206-4850-B6B4-E95A94304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104" y="3944007"/>
              <a:ext cx="80325" cy="672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7" name="Freeform 1005">
              <a:extLst>
                <a:ext uri="{FF2B5EF4-FFF2-40B4-BE49-F238E27FC236}">
                  <a16:creationId xmlns:a16="http://schemas.microsoft.com/office/drawing/2014/main" id="{D5EF72EE-1CB4-4F77-94DE-A75B4E79F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058" y="3931079"/>
              <a:ext cx="101464" cy="93080"/>
            </a:xfrm>
            <a:custGeom>
              <a:avLst/>
              <a:gdLst>
                <a:gd name="T0" fmla="*/ 2147483647 w 14"/>
                <a:gd name="T1" fmla="*/ 2147483647 h 14"/>
                <a:gd name="T2" fmla="*/ 2147483647 w 14"/>
                <a:gd name="T3" fmla="*/ 2147483647 h 14"/>
                <a:gd name="T4" fmla="*/ 2147483647 w 14"/>
                <a:gd name="T5" fmla="*/ 2147483647 h 14"/>
                <a:gd name="T6" fmla="*/ 2147483647 w 14"/>
                <a:gd name="T7" fmla="*/ 2147483647 h 14"/>
                <a:gd name="T8" fmla="*/ 2147483647 w 14"/>
                <a:gd name="T9" fmla="*/ 2147483647 h 14"/>
                <a:gd name="T10" fmla="*/ 2147483647 w 14"/>
                <a:gd name="T11" fmla="*/ 2147483647 h 14"/>
                <a:gd name="T12" fmla="*/ 2147483647 w 14"/>
                <a:gd name="T13" fmla="*/ 2147483647 h 14"/>
                <a:gd name="T14" fmla="*/ 2147483647 w 14"/>
                <a:gd name="T15" fmla="*/ 0 h 14"/>
                <a:gd name="T16" fmla="*/ 2147483647 w 14"/>
                <a:gd name="T17" fmla="*/ 2147483647 h 14"/>
                <a:gd name="T18" fmla="*/ 2147483647 w 14"/>
                <a:gd name="T19" fmla="*/ 0 h 14"/>
                <a:gd name="T20" fmla="*/ 2147483647 w 14"/>
                <a:gd name="T21" fmla="*/ 2147483647 h 14"/>
                <a:gd name="T22" fmla="*/ 2147483647 w 14"/>
                <a:gd name="T23" fmla="*/ 0 h 14"/>
                <a:gd name="T24" fmla="*/ 2147483647 w 14"/>
                <a:gd name="T25" fmla="*/ 0 h 14"/>
                <a:gd name="T26" fmla="*/ 2147483647 w 14"/>
                <a:gd name="T27" fmla="*/ 2147483647 h 14"/>
                <a:gd name="T28" fmla="*/ 2147483647 w 14"/>
                <a:gd name="T29" fmla="*/ 0 h 14"/>
                <a:gd name="T30" fmla="*/ 2147483647 w 14"/>
                <a:gd name="T31" fmla="*/ 2147483647 h 14"/>
                <a:gd name="T32" fmla="*/ 2147483647 w 14"/>
                <a:gd name="T33" fmla="*/ 0 h 14"/>
                <a:gd name="T34" fmla="*/ 0 w 14"/>
                <a:gd name="T35" fmla="*/ 2147483647 h 14"/>
                <a:gd name="T36" fmla="*/ 2147483647 w 14"/>
                <a:gd name="T37" fmla="*/ 2147483647 h 14"/>
                <a:gd name="T38" fmla="*/ 0 w 14"/>
                <a:gd name="T39" fmla="*/ 2147483647 h 14"/>
                <a:gd name="T40" fmla="*/ 2147483647 w 14"/>
                <a:gd name="T41" fmla="*/ 2147483647 h 14"/>
                <a:gd name="T42" fmla="*/ 0 w 14"/>
                <a:gd name="T43" fmla="*/ 2147483647 h 14"/>
                <a:gd name="T44" fmla="*/ 0 w 14"/>
                <a:gd name="T45" fmla="*/ 2147483647 h 14"/>
                <a:gd name="T46" fmla="*/ 2147483647 w 14"/>
                <a:gd name="T47" fmla="*/ 2147483647 h 14"/>
                <a:gd name="T48" fmla="*/ 0 w 14"/>
                <a:gd name="T49" fmla="*/ 2147483647 h 14"/>
                <a:gd name="T50" fmla="*/ 2147483647 w 14"/>
                <a:gd name="T51" fmla="*/ 2147483647 h 14"/>
                <a:gd name="T52" fmla="*/ 0 w 14"/>
                <a:gd name="T53" fmla="*/ 2147483647 h 14"/>
                <a:gd name="T54" fmla="*/ 2147483647 w 14"/>
                <a:gd name="T55" fmla="*/ 2147483647 h 14"/>
                <a:gd name="T56" fmla="*/ 2147483647 w 14"/>
                <a:gd name="T57" fmla="*/ 2147483647 h 14"/>
                <a:gd name="T58" fmla="*/ 2147483647 w 14"/>
                <a:gd name="T59" fmla="*/ 2147483647 h 14"/>
                <a:gd name="T60" fmla="*/ 2147483647 w 14"/>
                <a:gd name="T61" fmla="*/ 2147483647 h 14"/>
                <a:gd name="T62" fmla="*/ 2147483647 w 14"/>
                <a:gd name="T63" fmla="*/ 2147483647 h 14"/>
                <a:gd name="T64" fmla="*/ 2147483647 w 14"/>
                <a:gd name="T65" fmla="*/ 2147483647 h 14"/>
                <a:gd name="T66" fmla="*/ 2147483647 w 14"/>
                <a:gd name="T67" fmla="*/ 2147483647 h 14"/>
                <a:gd name="T68" fmla="*/ 2147483647 w 14"/>
                <a:gd name="T69" fmla="*/ 2147483647 h 14"/>
                <a:gd name="T70" fmla="*/ 2147483647 w 14"/>
                <a:gd name="T71" fmla="*/ 2147483647 h 14"/>
                <a:gd name="T72" fmla="*/ 2147483647 w 14"/>
                <a:gd name="T73" fmla="*/ 2147483647 h 14"/>
                <a:gd name="T74" fmla="*/ 2147483647 w 14"/>
                <a:gd name="T75" fmla="*/ 2147483647 h 14"/>
                <a:gd name="T76" fmla="*/ 2147483647 w 14"/>
                <a:gd name="T77" fmla="*/ 2147483647 h 14"/>
                <a:gd name="T78" fmla="*/ 2147483647 w 14"/>
                <a:gd name="T79" fmla="*/ 2147483647 h 14"/>
                <a:gd name="T80" fmla="*/ 2147483647 w 14"/>
                <a:gd name="T81" fmla="*/ 2147483647 h 14"/>
                <a:gd name="T82" fmla="*/ 2147483647 w 14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"/>
                <a:gd name="T127" fmla="*/ 0 h 14"/>
                <a:gd name="T128" fmla="*/ 14 w 14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8" name="Oval 1006">
              <a:extLst>
                <a:ext uri="{FF2B5EF4-FFF2-40B4-BE49-F238E27FC236}">
                  <a16:creationId xmlns:a16="http://schemas.microsoft.com/office/drawing/2014/main" id="{FE63DE8C-F569-4600-B828-AEF7CFDC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104" y="4163779"/>
              <a:ext cx="80325" cy="73688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29" name="Freeform 1007">
              <a:extLst>
                <a:ext uri="{FF2B5EF4-FFF2-40B4-BE49-F238E27FC236}">
                  <a16:creationId xmlns:a16="http://schemas.microsoft.com/office/drawing/2014/main" id="{BD5595F0-FF0C-40BF-98A3-AF25F3205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058" y="4150852"/>
              <a:ext cx="101464" cy="93080"/>
            </a:xfrm>
            <a:custGeom>
              <a:avLst/>
              <a:gdLst>
                <a:gd name="T0" fmla="*/ 2147483647 w 14"/>
                <a:gd name="T1" fmla="*/ 2147483647 h 14"/>
                <a:gd name="T2" fmla="*/ 2147483647 w 14"/>
                <a:gd name="T3" fmla="*/ 2147483647 h 14"/>
                <a:gd name="T4" fmla="*/ 2147483647 w 14"/>
                <a:gd name="T5" fmla="*/ 2147483647 h 14"/>
                <a:gd name="T6" fmla="*/ 2147483647 w 14"/>
                <a:gd name="T7" fmla="*/ 2147483647 h 14"/>
                <a:gd name="T8" fmla="*/ 2147483647 w 14"/>
                <a:gd name="T9" fmla="*/ 2147483647 h 14"/>
                <a:gd name="T10" fmla="*/ 2147483647 w 14"/>
                <a:gd name="T11" fmla="*/ 2147483647 h 14"/>
                <a:gd name="T12" fmla="*/ 2147483647 w 14"/>
                <a:gd name="T13" fmla="*/ 2147483647 h 14"/>
                <a:gd name="T14" fmla="*/ 2147483647 w 14"/>
                <a:gd name="T15" fmla="*/ 0 h 14"/>
                <a:gd name="T16" fmla="*/ 2147483647 w 14"/>
                <a:gd name="T17" fmla="*/ 2147483647 h 14"/>
                <a:gd name="T18" fmla="*/ 2147483647 w 14"/>
                <a:gd name="T19" fmla="*/ 0 h 14"/>
                <a:gd name="T20" fmla="*/ 2147483647 w 14"/>
                <a:gd name="T21" fmla="*/ 2147483647 h 14"/>
                <a:gd name="T22" fmla="*/ 2147483647 w 14"/>
                <a:gd name="T23" fmla="*/ 0 h 14"/>
                <a:gd name="T24" fmla="*/ 2147483647 w 14"/>
                <a:gd name="T25" fmla="*/ 0 h 14"/>
                <a:gd name="T26" fmla="*/ 2147483647 w 14"/>
                <a:gd name="T27" fmla="*/ 2147483647 h 14"/>
                <a:gd name="T28" fmla="*/ 2147483647 w 14"/>
                <a:gd name="T29" fmla="*/ 0 h 14"/>
                <a:gd name="T30" fmla="*/ 2147483647 w 14"/>
                <a:gd name="T31" fmla="*/ 2147483647 h 14"/>
                <a:gd name="T32" fmla="*/ 2147483647 w 14"/>
                <a:gd name="T33" fmla="*/ 0 h 14"/>
                <a:gd name="T34" fmla="*/ 0 w 14"/>
                <a:gd name="T35" fmla="*/ 2147483647 h 14"/>
                <a:gd name="T36" fmla="*/ 2147483647 w 14"/>
                <a:gd name="T37" fmla="*/ 2147483647 h 14"/>
                <a:gd name="T38" fmla="*/ 0 w 14"/>
                <a:gd name="T39" fmla="*/ 2147483647 h 14"/>
                <a:gd name="T40" fmla="*/ 2147483647 w 14"/>
                <a:gd name="T41" fmla="*/ 2147483647 h 14"/>
                <a:gd name="T42" fmla="*/ 0 w 14"/>
                <a:gd name="T43" fmla="*/ 2147483647 h 14"/>
                <a:gd name="T44" fmla="*/ 0 w 14"/>
                <a:gd name="T45" fmla="*/ 2147483647 h 14"/>
                <a:gd name="T46" fmla="*/ 2147483647 w 14"/>
                <a:gd name="T47" fmla="*/ 2147483647 h 14"/>
                <a:gd name="T48" fmla="*/ 0 w 14"/>
                <a:gd name="T49" fmla="*/ 2147483647 h 14"/>
                <a:gd name="T50" fmla="*/ 2147483647 w 14"/>
                <a:gd name="T51" fmla="*/ 2147483647 h 14"/>
                <a:gd name="T52" fmla="*/ 0 w 14"/>
                <a:gd name="T53" fmla="*/ 2147483647 h 14"/>
                <a:gd name="T54" fmla="*/ 2147483647 w 14"/>
                <a:gd name="T55" fmla="*/ 2147483647 h 14"/>
                <a:gd name="T56" fmla="*/ 2147483647 w 14"/>
                <a:gd name="T57" fmla="*/ 2147483647 h 14"/>
                <a:gd name="T58" fmla="*/ 2147483647 w 14"/>
                <a:gd name="T59" fmla="*/ 2147483647 h 14"/>
                <a:gd name="T60" fmla="*/ 2147483647 w 14"/>
                <a:gd name="T61" fmla="*/ 2147483647 h 14"/>
                <a:gd name="T62" fmla="*/ 2147483647 w 14"/>
                <a:gd name="T63" fmla="*/ 2147483647 h 14"/>
                <a:gd name="T64" fmla="*/ 2147483647 w 14"/>
                <a:gd name="T65" fmla="*/ 2147483647 h 14"/>
                <a:gd name="T66" fmla="*/ 2147483647 w 14"/>
                <a:gd name="T67" fmla="*/ 2147483647 h 14"/>
                <a:gd name="T68" fmla="*/ 2147483647 w 14"/>
                <a:gd name="T69" fmla="*/ 2147483647 h 14"/>
                <a:gd name="T70" fmla="*/ 2147483647 w 14"/>
                <a:gd name="T71" fmla="*/ 2147483647 h 14"/>
                <a:gd name="T72" fmla="*/ 2147483647 w 14"/>
                <a:gd name="T73" fmla="*/ 2147483647 h 14"/>
                <a:gd name="T74" fmla="*/ 2147483647 w 14"/>
                <a:gd name="T75" fmla="*/ 2147483647 h 14"/>
                <a:gd name="T76" fmla="*/ 2147483647 w 14"/>
                <a:gd name="T77" fmla="*/ 2147483647 h 14"/>
                <a:gd name="T78" fmla="*/ 2147483647 w 14"/>
                <a:gd name="T79" fmla="*/ 2147483647 h 14"/>
                <a:gd name="T80" fmla="*/ 2147483647 w 14"/>
                <a:gd name="T81" fmla="*/ 2147483647 h 14"/>
                <a:gd name="T82" fmla="*/ 2147483647 w 14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"/>
                <a:gd name="T127" fmla="*/ 0 h 14"/>
                <a:gd name="T128" fmla="*/ 14 w 14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4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4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4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4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0" name="Rectangle 1011">
              <a:extLst>
                <a:ext uri="{FF2B5EF4-FFF2-40B4-BE49-F238E27FC236}">
                  <a16:creationId xmlns:a16="http://schemas.microsoft.com/office/drawing/2014/main" id="{AC052DB2-B1BE-4C08-A97D-4EDA27BFA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43" y="4124996"/>
              <a:ext cx="14092" cy="17323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1" name="Freeform 1012">
              <a:extLst>
                <a:ext uri="{FF2B5EF4-FFF2-40B4-BE49-F238E27FC236}">
                  <a16:creationId xmlns:a16="http://schemas.microsoft.com/office/drawing/2014/main" id="{229B7396-B166-4CF4-AAD5-977012316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8058" y="4044844"/>
              <a:ext cx="101464" cy="86616"/>
            </a:xfrm>
            <a:custGeom>
              <a:avLst/>
              <a:gdLst>
                <a:gd name="T0" fmla="*/ 0 w 72"/>
                <a:gd name="T1" fmla="*/ 2147483647 h 67"/>
                <a:gd name="T2" fmla="*/ 2147483647 w 72"/>
                <a:gd name="T3" fmla="*/ 0 h 67"/>
                <a:gd name="T4" fmla="*/ 2147483647 w 72"/>
                <a:gd name="T5" fmla="*/ 2147483647 h 67"/>
                <a:gd name="T6" fmla="*/ 0 w 72"/>
                <a:gd name="T7" fmla="*/ 2147483647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7"/>
                <a:gd name="T14" fmla="*/ 72 w 72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7">
                  <a:moveTo>
                    <a:pt x="0" y="67"/>
                  </a:moveTo>
                  <a:lnTo>
                    <a:pt x="36" y="0"/>
                  </a:lnTo>
                  <a:lnTo>
                    <a:pt x="7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2" name="Rectangle 1013">
              <a:extLst>
                <a:ext uri="{FF2B5EF4-FFF2-40B4-BE49-F238E27FC236}">
                  <a16:creationId xmlns:a16="http://schemas.microsoft.com/office/drawing/2014/main" id="{F8688042-0131-4BC3-BACD-6C9813663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288" y="4124996"/>
              <a:ext cx="22548" cy="17323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3" name="Rectangle 1014">
              <a:extLst>
                <a:ext uri="{FF2B5EF4-FFF2-40B4-BE49-F238E27FC236}">
                  <a16:creationId xmlns:a16="http://schemas.microsoft.com/office/drawing/2014/main" id="{2E6D88D0-531C-4E47-88C1-00188B18F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152" y="3791459"/>
              <a:ext cx="14092" cy="166768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4" name="Freeform 1015">
              <a:extLst>
                <a:ext uri="{FF2B5EF4-FFF2-40B4-BE49-F238E27FC236}">
                  <a16:creationId xmlns:a16="http://schemas.microsoft.com/office/drawing/2014/main" id="{DD0D80DE-C33E-46DB-BBCF-8263ABEE8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0467" y="3950471"/>
              <a:ext cx="101464" cy="86616"/>
            </a:xfrm>
            <a:custGeom>
              <a:avLst/>
              <a:gdLst>
                <a:gd name="T0" fmla="*/ 2147483647 w 72"/>
                <a:gd name="T1" fmla="*/ 0 h 67"/>
                <a:gd name="T2" fmla="*/ 2147483647 w 72"/>
                <a:gd name="T3" fmla="*/ 2147483647 h 67"/>
                <a:gd name="T4" fmla="*/ 0 w 72"/>
                <a:gd name="T5" fmla="*/ 0 h 67"/>
                <a:gd name="T6" fmla="*/ 2147483647 w 72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7"/>
                <a:gd name="T14" fmla="*/ 72 w 72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7">
                  <a:moveTo>
                    <a:pt x="72" y="0"/>
                  </a:moveTo>
                  <a:lnTo>
                    <a:pt x="36" y="67"/>
                  </a:lnTo>
                  <a:lnTo>
                    <a:pt x="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5" name="Rectangle 1016">
              <a:extLst>
                <a:ext uri="{FF2B5EF4-FFF2-40B4-BE49-F238E27FC236}">
                  <a16:creationId xmlns:a16="http://schemas.microsoft.com/office/drawing/2014/main" id="{9D2527EF-5A7D-4CDE-A14F-D0FC72C3B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07" y="3784995"/>
              <a:ext cx="21138" cy="173232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6" name="Freeform 1018">
              <a:extLst>
                <a:ext uri="{FF2B5EF4-FFF2-40B4-BE49-F238E27FC236}">
                  <a16:creationId xmlns:a16="http://schemas.microsoft.com/office/drawing/2014/main" id="{C57ED740-3623-4E38-940E-C906C752A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524" y="3837999"/>
              <a:ext cx="370625" cy="112472"/>
            </a:xfrm>
            <a:custGeom>
              <a:avLst/>
              <a:gdLst>
                <a:gd name="T0" fmla="*/ 2147483647 w 51"/>
                <a:gd name="T1" fmla="*/ 2147483647 h 17"/>
                <a:gd name="T2" fmla="*/ 2147483647 w 51"/>
                <a:gd name="T3" fmla="*/ 2147483647 h 17"/>
                <a:gd name="T4" fmla="*/ 2147483647 w 51"/>
                <a:gd name="T5" fmla="*/ 2147483647 h 17"/>
                <a:gd name="T6" fmla="*/ 2147483647 w 51"/>
                <a:gd name="T7" fmla="*/ 2147483647 h 17"/>
                <a:gd name="T8" fmla="*/ 2147483647 w 51"/>
                <a:gd name="T9" fmla="*/ 2147483647 h 17"/>
                <a:gd name="T10" fmla="*/ 2147483647 w 51"/>
                <a:gd name="T11" fmla="*/ 2147483647 h 17"/>
                <a:gd name="T12" fmla="*/ 2147483647 w 51"/>
                <a:gd name="T13" fmla="*/ 2147483647 h 17"/>
                <a:gd name="T14" fmla="*/ 2147483647 w 51"/>
                <a:gd name="T15" fmla="*/ 2147483647 h 17"/>
                <a:gd name="T16" fmla="*/ 2147483647 w 51"/>
                <a:gd name="T17" fmla="*/ 2147483647 h 17"/>
                <a:gd name="T18" fmla="*/ 2147483647 w 51"/>
                <a:gd name="T19" fmla="*/ 2147483647 h 17"/>
                <a:gd name="T20" fmla="*/ 2147483647 w 51"/>
                <a:gd name="T21" fmla="*/ 2147483647 h 17"/>
                <a:gd name="T22" fmla="*/ 2147483647 w 51"/>
                <a:gd name="T23" fmla="*/ 2147483647 h 17"/>
                <a:gd name="T24" fmla="*/ 2147483647 w 51"/>
                <a:gd name="T25" fmla="*/ 2147483647 h 17"/>
                <a:gd name="T26" fmla="*/ 2147483647 w 51"/>
                <a:gd name="T27" fmla="*/ 2147483647 h 17"/>
                <a:gd name="T28" fmla="*/ 2147483647 w 51"/>
                <a:gd name="T29" fmla="*/ 2147483647 h 17"/>
                <a:gd name="T30" fmla="*/ 2147483647 w 51"/>
                <a:gd name="T31" fmla="*/ 2147483647 h 17"/>
                <a:gd name="T32" fmla="*/ 2147483647 w 51"/>
                <a:gd name="T33" fmla="*/ 2147483647 h 17"/>
                <a:gd name="T34" fmla="*/ 2147483647 w 51"/>
                <a:gd name="T35" fmla="*/ 2147483647 h 17"/>
                <a:gd name="T36" fmla="*/ 2147483647 w 51"/>
                <a:gd name="T37" fmla="*/ 0 h 17"/>
                <a:gd name="T38" fmla="*/ 2147483647 w 51"/>
                <a:gd name="T39" fmla="*/ 0 h 17"/>
                <a:gd name="T40" fmla="*/ 2147483647 w 51"/>
                <a:gd name="T41" fmla="*/ 0 h 17"/>
                <a:gd name="T42" fmla="*/ 2147483647 w 51"/>
                <a:gd name="T43" fmla="*/ 2147483647 h 17"/>
                <a:gd name="T44" fmla="*/ 2147483647 w 51"/>
                <a:gd name="T45" fmla="*/ 2147483647 h 17"/>
                <a:gd name="T46" fmla="*/ 2147483647 w 51"/>
                <a:gd name="T47" fmla="*/ 2147483647 h 17"/>
                <a:gd name="T48" fmla="*/ 2147483647 w 51"/>
                <a:gd name="T49" fmla="*/ 2147483647 h 17"/>
                <a:gd name="T50" fmla="*/ 2147483647 w 51"/>
                <a:gd name="T51" fmla="*/ 2147483647 h 17"/>
                <a:gd name="T52" fmla="*/ 2147483647 w 51"/>
                <a:gd name="T53" fmla="*/ 2147483647 h 17"/>
                <a:gd name="T54" fmla="*/ 0 w 51"/>
                <a:gd name="T55" fmla="*/ 2147483647 h 17"/>
                <a:gd name="T56" fmla="*/ 2147483647 w 51"/>
                <a:gd name="T57" fmla="*/ 2147483647 h 17"/>
                <a:gd name="T58" fmla="*/ 2147483647 w 51"/>
                <a:gd name="T59" fmla="*/ 2147483647 h 17"/>
                <a:gd name="T60" fmla="*/ 2147483647 w 51"/>
                <a:gd name="T61" fmla="*/ 2147483647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1"/>
                <a:gd name="T94" fmla="*/ 0 h 17"/>
                <a:gd name="T95" fmla="*/ 51 w 51"/>
                <a:gd name="T96" fmla="*/ 17 h 1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1" h="17">
                  <a:moveTo>
                    <a:pt x="14" y="12"/>
                  </a:moveTo>
                  <a:lnTo>
                    <a:pt x="15" y="11"/>
                  </a:lnTo>
                  <a:lnTo>
                    <a:pt x="17" y="10"/>
                  </a:lnTo>
                  <a:lnTo>
                    <a:pt x="19" y="9"/>
                  </a:lnTo>
                  <a:lnTo>
                    <a:pt x="20" y="8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40" y="12"/>
                  </a:lnTo>
                  <a:lnTo>
                    <a:pt x="42" y="15"/>
                  </a:lnTo>
                  <a:lnTo>
                    <a:pt x="51" y="12"/>
                  </a:lnTo>
                  <a:lnTo>
                    <a:pt x="49" y="10"/>
                  </a:lnTo>
                  <a:lnTo>
                    <a:pt x="47" y="8"/>
                  </a:lnTo>
                  <a:lnTo>
                    <a:pt x="45" y="6"/>
                  </a:lnTo>
                  <a:lnTo>
                    <a:pt x="42" y="5"/>
                  </a:lnTo>
                  <a:lnTo>
                    <a:pt x="36" y="2"/>
                  </a:lnTo>
                  <a:lnTo>
                    <a:pt x="33" y="1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3" y="3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0" y="5"/>
                  </a:lnTo>
                  <a:lnTo>
                    <a:pt x="4" y="17"/>
                  </a:lnTo>
                  <a:lnTo>
                    <a:pt x="19" y="15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7" name="Freeform 1019">
              <a:extLst>
                <a:ext uri="{FF2B5EF4-FFF2-40B4-BE49-F238E27FC236}">
                  <a16:creationId xmlns:a16="http://schemas.microsoft.com/office/drawing/2014/main" id="{362985BC-AB9D-470C-A53C-A654AF5D1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571" y="4243932"/>
              <a:ext cx="370625" cy="113765"/>
            </a:xfrm>
            <a:custGeom>
              <a:avLst/>
              <a:gdLst>
                <a:gd name="T0" fmla="*/ 2147483647 w 51"/>
                <a:gd name="T1" fmla="*/ 2147483647 h 17"/>
                <a:gd name="T2" fmla="*/ 2147483647 w 51"/>
                <a:gd name="T3" fmla="*/ 2147483647 h 17"/>
                <a:gd name="T4" fmla="*/ 2147483647 w 51"/>
                <a:gd name="T5" fmla="*/ 2147483647 h 17"/>
                <a:gd name="T6" fmla="*/ 2147483647 w 51"/>
                <a:gd name="T7" fmla="*/ 2147483647 h 17"/>
                <a:gd name="T8" fmla="*/ 2147483647 w 51"/>
                <a:gd name="T9" fmla="*/ 2147483647 h 17"/>
                <a:gd name="T10" fmla="*/ 2147483647 w 51"/>
                <a:gd name="T11" fmla="*/ 2147483647 h 17"/>
                <a:gd name="T12" fmla="*/ 2147483647 w 51"/>
                <a:gd name="T13" fmla="*/ 2147483647 h 17"/>
                <a:gd name="T14" fmla="*/ 2147483647 w 51"/>
                <a:gd name="T15" fmla="*/ 2147483647 h 17"/>
                <a:gd name="T16" fmla="*/ 2147483647 w 51"/>
                <a:gd name="T17" fmla="*/ 2147483647 h 17"/>
                <a:gd name="T18" fmla="*/ 2147483647 w 51"/>
                <a:gd name="T19" fmla="*/ 2147483647 h 17"/>
                <a:gd name="T20" fmla="*/ 2147483647 w 51"/>
                <a:gd name="T21" fmla="*/ 2147483647 h 17"/>
                <a:gd name="T22" fmla="*/ 0 w 51"/>
                <a:gd name="T23" fmla="*/ 2147483647 h 17"/>
                <a:gd name="T24" fmla="*/ 2147483647 w 51"/>
                <a:gd name="T25" fmla="*/ 2147483647 h 17"/>
                <a:gd name="T26" fmla="*/ 2147483647 w 51"/>
                <a:gd name="T27" fmla="*/ 2147483647 h 17"/>
                <a:gd name="T28" fmla="*/ 2147483647 w 51"/>
                <a:gd name="T29" fmla="*/ 2147483647 h 17"/>
                <a:gd name="T30" fmla="*/ 2147483647 w 51"/>
                <a:gd name="T31" fmla="*/ 2147483647 h 17"/>
                <a:gd name="T32" fmla="*/ 2147483647 w 51"/>
                <a:gd name="T33" fmla="*/ 2147483647 h 17"/>
                <a:gd name="T34" fmla="*/ 2147483647 w 51"/>
                <a:gd name="T35" fmla="*/ 2147483647 h 17"/>
                <a:gd name="T36" fmla="*/ 2147483647 w 51"/>
                <a:gd name="T37" fmla="*/ 2147483647 h 17"/>
                <a:gd name="T38" fmla="*/ 2147483647 w 51"/>
                <a:gd name="T39" fmla="*/ 2147483647 h 17"/>
                <a:gd name="T40" fmla="*/ 2147483647 w 51"/>
                <a:gd name="T41" fmla="*/ 2147483647 h 17"/>
                <a:gd name="T42" fmla="*/ 2147483647 w 51"/>
                <a:gd name="T43" fmla="*/ 2147483647 h 17"/>
                <a:gd name="T44" fmla="*/ 2147483647 w 51"/>
                <a:gd name="T45" fmla="*/ 2147483647 h 17"/>
                <a:gd name="T46" fmla="*/ 2147483647 w 51"/>
                <a:gd name="T47" fmla="*/ 2147483647 h 17"/>
                <a:gd name="T48" fmla="*/ 2147483647 w 51"/>
                <a:gd name="T49" fmla="*/ 2147483647 h 17"/>
                <a:gd name="T50" fmla="*/ 2147483647 w 51"/>
                <a:gd name="T51" fmla="*/ 2147483647 h 17"/>
                <a:gd name="T52" fmla="*/ 2147483647 w 51"/>
                <a:gd name="T53" fmla="*/ 2147483647 h 17"/>
                <a:gd name="T54" fmla="*/ 2147483647 w 51"/>
                <a:gd name="T55" fmla="*/ 2147483647 h 17"/>
                <a:gd name="T56" fmla="*/ 2147483647 w 51"/>
                <a:gd name="T57" fmla="*/ 0 h 17"/>
                <a:gd name="T58" fmla="*/ 2147483647 w 51"/>
                <a:gd name="T59" fmla="*/ 2147483647 h 17"/>
                <a:gd name="T60" fmla="*/ 2147483647 w 51"/>
                <a:gd name="T61" fmla="*/ 2147483647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1"/>
                <a:gd name="T94" fmla="*/ 0 h 17"/>
                <a:gd name="T95" fmla="*/ 51 w 51"/>
                <a:gd name="T96" fmla="*/ 17 h 1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1" h="17">
                  <a:moveTo>
                    <a:pt x="37" y="5"/>
                  </a:moveTo>
                  <a:lnTo>
                    <a:pt x="35" y="6"/>
                  </a:lnTo>
                  <a:lnTo>
                    <a:pt x="34" y="7"/>
                  </a:lnTo>
                  <a:lnTo>
                    <a:pt x="32" y="8"/>
                  </a:lnTo>
                  <a:lnTo>
                    <a:pt x="30" y="9"/>
                  </a:lnTo>
                  <a:lnTo>
                    <a:pt x="26" y="10"/>
                  </a:lnTo>
                  <a:lnTo>
                    <a:pt x="21" y="10"/>
                  </a:lnTo>
                  <a:lnTo>
                    <a:pt x="17" y="9"/>
                  </a:lnTo>
                  <a:lnTo>
                    <a:pt x="13" y="7"/>
                  </a:lnTo>
                  <a:lnTo>
                    <a:pt x="10" y="5"/>
                  </a:lnTo>
                  <a:lnTo>
                    <a:pt x="8" y="2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9"/>
                  </a:lnTo>
                  <a:lnTo>
                    <a:pt x="6" y="11"/>
                  </a:lnTo>
                  <a:lnTo>
                    <a:pt x="8" y="12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8" y="17"/>
                  </a:lnTo>
                  <a:lnTo>
                    <a:pt x="31" y="16"/>
                  </a:lnTo>
                  <a:lnTo>
                    <a:pt x="34" y="16"/>
                  </a:lnTo>
                  <a:lnTo>
                    <a:pt x="37" y="14"/>
                  </a:lnTo>
                  <a:lnTo>
                    <a:pt x="40" y="13"/>
                  </a:lnTo>
                  <a:lnTo>
                    <a:pt x="43" y="11"/>
                  </a:lnTo>
                  <a:lnTo>
                    <a:pt x="45" y="9"/>
                  </a:lnTo>
                  <a:lnTo>
                    <a:pt x="51" y="12"/>
                  </a:lnTo>
                  <a:lnTo>
                    <a:pt x="46" y="0"/>
                  </a:lnTo>
                  <a:lnTo>
                    <a:pt x="31" y="2"/>
                  </a:lnTo>
                  <a:lnTo>
                    <a:pt x="37" y="5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8" name="Oval 1129">
              <a:extLst>
                <a:ext uri="{FF2B5EF4-FFF2-40B4-BE49-F238E27FC236}">
                  <a16:creationId xmlns:a16="http://schemas.microsoft.com/office/drawing/2014/main" id="{D07CF1D3-66C1-429A-A94D-96AB3BC08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513" y="3844463"/>
              <a:ext cx="80325" cy="73688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39" name="Freeform 1130">
              <a:extLst>
                <a:ext uri="{FF2B5EF4-FFF2-40B4-BE49-F238E27FC236}">
                  <a16:creationId xmlns:a16="http://schemas.microsoft.com/office/drawing/2014/main" id="{77CD152B-2A45-4516-8FFF-7FBABA10F4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0467" y="3837999"/>
              <a:ext cx="101464" cy="86616"/>
            </a:xfrm>
            <a:custGeom>
              <a:avLst/>
              <a:gdLst>
                <a:gd name="T0" fmla="*/ 2147483647 w 14"/>
                <a:gd name="T1" fmla="*/ 2147483647 h 13"/>
                <a:gd name="T2" fmla="*/ 2147483647 w 14"/>
                <a:gd name="T3" fmla="*/ 2147483647 h 13"/>
                <a:gd name="T4" fmla="*/ 2147483647 w 14"/>
                <a:gd name="T5" fmla="*/ 2147483647 h 13"/>
                <a:gd name="T6" fmla="*/ 2147483647 w 14"/>
                <a:gd name="T7" fmla="*/ 2147483647 h 13"/>
                <a:gd name="T8" fmla="*/ 2147483647 w 14"/>
                <a:gd name="T9" fmla="*/ 2147483647 h 13"/>
                <a:gd name="T10" fmla="*/ 2147483647 w 14"/>
                <a:gd name="T11" fmla="*/ 2147483647 h 13"/>
                <a:gd name="T12" fmla="*/ 2147483647 w 14"/>
                <a:gd name="T13" fmla="*/ 2147483647 h 13"/>
                <a:gd name="T14" fmla="*/ 2147483647 w 14"/>
                <a:gd name="T15" fmla="*/ 0 h 13"/>
                <a:gd name="T16" fmla="*/ 2147483647 w 14"/>
                <a:gd name="T17" fmla="*/ 2147483647 h 13"/>
                <a:gd name="T18" fmla="*/ 2147483647 w 14"/>
                <a:gd name="T19" fmla="*/ 0 h 13"/>
                <a:gd name="T20" fmla="*/ 2147483647 w 14"/>
                <a:gd name="T21" fmla="*/ 2147483647 h 13"/>
                <a:gd name="T22" fmla="*/ 2147483647 w 14"/>
                <a:gd name="T23" fmla="*/ 0 h 13"/>
                <a:gd name="T24" fmla="*/ 2147483647 w 14"/>
                <a:gd name="T25" fmla="*/ 0 h 13"/>
                <a:gd name="T26" fmla="*/ 2147483647 w 14"/>
                <a:gd name="T27" fmla="*/ 2147483647 h 13"/>
                <a:gd name="T28" fmla="*/ 2147483647 w 14"/>
                <a:gd name="T29" fmla="*/ 0 h 13"/>
                <a:gd name="T30" fmla="*/ 2147483647 w 14"/>
                <a:gd name="T31" fmla="*/ 2147483647 h 13"/>
                <a:gd name="T32" fmla="*/ 2147483647 w 14"/>
                <a:gd name="T33" fmla="*/ 0 h 13"/>
                <a:gd name="T34" fmla="*/ 0 w 14"/>
                <a:gd name="T35" fmla="*/ 2147483647 h 13"/>
                <a:gd name="T36" fmla="*/ 2147483647 w 14"/>
                <a:gd name="T37" fmla="*/ 2147483647 h 13"/>
                <a:gd name="T38" fmla="*/ 0 w 14"/>
                <a:gd name="T39" fmla="*/ 2147483647 h 13"/>
                <a:gd name="T40" fmla="*/ 2147483647 w 14"/>
                <a:gd name="T41" fmla="*/ 2147483647 h 13"/>
                <a:gd name="T42" fmla="*/ 0 w 14"/>
                <a:gd name="T43" fmla="*/ 2147483647 h 13"/>
                <a:gd name="T44" fmla="*/ 0 w 14"/>
                <a:gd name="T45" fmla="*/ 2147483647 h 13"/>
                <a:gd name="T46" fmla="*/ 2147483647 w 14"/>
                <a:gd name="T47" fmla="*/ 2147483647 h 13"/>
                <a:gd name="T48" fmla="*/ 0 w 14"/>
                <a:gd name="T49" fmla="*/ 2147483647 h 13"/>
                <a:gd name="T50" fmla="*/ 2147483647 w 14"/>
                <a:gd name="T51" fmla="*/ 2147483647 h 13"/>
                <a:gd name="T52" fmla="*/ 0 w 14"/>
                <a:gd name="T53" fmla="*/ 2147483647 h 13"/>
                <a:gd name="T54" fmla="*/ 2147483647 w 14"/>
                <a:gd name="T55" fmla="*/ 2147483647 h 13"/>
                <a:gd name="T56" fmla="*/ 2147483647 w 14"/>
                <a:gd name="T57" fmla="*/ 2147483647 h 13"/>
                <a:gd name="T58" fmla="*/ 2147483647 w 14"/>
                <a:gd name="T59" fmla="*/ 2147483647 h 13"/>
                <a:gd name="T60" fmla="*/ 2147483647 w 14"/>
                <a:gd name="T61" fmla="*/ 2147483647 h 13"/>
                <a:gd name="T62" fmla="*/ 2147483647 w 14"/>
                <a:gd name="T63" fmla="*/ 2147483647 h 13"/>
                <a:gd name="T64" fmla="*/ 2147483647 w 14"/>
                <a:gd name="T65" fmla="*/ 2147483647 h 13"/>
                <a:gd name="T66" fmla="*/ 2147483647 w 14"/>
                <a:gd name="T67" fmla="*/ 2147483647 h 13"/>
                <a:gd name="T68" fmla="*/ 2147483647 w 14"/>
                <a:gd name="T69" fmla="*/ 2147483647 h 13"/>
                <a:gd name="T70" fmla="*/ 2147483647 w 14"/>
                <a:gd name="T71" fmla="*/ 2147483647 h 13"/>
                <a:gd name="T72" fmla="*/ 2147483647 w 14"/>
                <a:gd name="T73" fmla="*/ 2147483647 h 13"/>
                <a:gd name="T74" fmla="*/ 2147483647 w 14"/>
                <a:gd name="T75" fmla="*/ 2147483647 h 13"/>
                <a:gd name="T76" fmla="*/ 2147483647 w 14"/>
                <a:gd name="T77" fmla="*/ 2147483647 h 13"/>
                <a:gd name="T78" fmla="*/ 2147483647 w 14"/>
                <a:gd name="T79" fmla="*/ 2147483647 h 13"/>
                <a:gd name="T80" fmla="*/ 2147483647 w 14"/>
                <a:gd name="T81" fmla="*/ 2147483647 h 13"/>
                <a:gd name="T82" fmla="*/ 2147483647 w 14"/>
                <a:gd name="T83" fmla="*/ 2147483647 h 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"/>
                <a:gd name="T127" fmla="*/ 0 h 13"/>
                <a:gd name="T128" fmla="*/ 14 w 14"/>
                <a:gd name="T129" fmla="*/ 13 h 1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" h="13">
                  <a:moveTo>
                    <a:pt x="14" y="6"/>
                  </a:moveTo>
                  <a:lnTo>
                    <a:pt x="14" y="6"/>
                  </a:lnTo>
                  <a:lnTo>
                    <a:pt x="11" y="6"/>
                  </a:lnTo>
                  <a:lnTo>
                    <a:pt x="14" y="6"/>
                  </a:lnTo>
                  <a:close/>
                  <a:moveTo>
                    <a:pt x="14" y="6"/>
                  </a:moveTo>
                  <a:cubicBezTo>
                    <a:pt x="14" y="4"/>
                    <a:pt x="13" y="3"/>
                    <a:pt x="12" y="2"/>
                  </a:cubicBezTo>
                  <a:lnTo>
                    <a:pt x="10" y="4"/>
                  </a:lnTo>
                  <a:cubicBezTo>
                    <a:pt x="11" y="4"/>
                    <a:pt x="11" y="5"/>
                    <a:pt x="11" y="6"/>
                  </a:cubicBezTo>
                  <a:lnTo>
                    <a:pt x="14" y="6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0"/>
                    <a:pt x="9" y="0"/>
                    <a:pt x="7" y="0"/>
                  </a:cubicBezTo>
                  <a:lnTo>
                    <a:pt x="7" y="2"/>
                  </a:lnTo>
                  <a:cubicBezTo>
                    <a:pt x="8" y="2"/>
                    <a:pt x="9" y="3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0"/>
                    <a:pt x="2" y="2"/>
                  </a:cubicBezTo>
                  <a:lnTo>
                    <a:pt x="4" y="4"/>
                  </a:lnTo>
                  <a:cubicBezTo>
                    <a:pt x="5" y="3"/>
                    <a:pt x="6" y="2"/>
                    <a:pt x="7" y="2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3"/>
                    <a:pt x="0" y="4"/>
                    <a:pt x="0" y="6"/>
                  </a:cubicBezTo>
                  <a:lnTo>
                    <a:pt x="3" y="6"/>
                  </a:lnTo>
                  <a:cubicBezTo>
                    <a:pt x="3" y="5"/>
                    <a:pt x="3" y="4"/>
                    <a:pt x="4" y="4"/>
                  </a:cubicBezTo>
                  <a:lnTo>
                    <a:pt x="2" y="2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0" y="6"/>
                  </a:lnTo>
                  <a:close/>
                  <a:moveTo>
                    <a:pt x="0" y="6"/>
                  </a:moveTo>
                  <a:cubicBezTo>
                    <a:pt x="0" y="8"/>
                    <a:pt x="1" y="10"/>
                    <a:pt x="2" y="11"/>
                  </a:cubicBezTo>
                  <a:lnTo>
                    <a:pt x="4" y="9"/>
                  </a:lnTo>
                  <a:cubicBezTo>
                    <a:pt x="3" y="9"/>
                    <a:pt x="3" y="7"/>
                    <a:pt x="3" y="6"/>
                  </a:cubicBezTo>
                  <a:lnTo>
                    <a:pt x="0" y="6"/>
                  </a:lnTo>
                  <a:close/>
                  <a:moveTo>
                    <a:pt x="2" y="11"/>
                  </a:moveTo>
                  <a:cubicBezTo>
                    <a:pt x="3" y="13"/>
                    <a:pt x="5" y="13"/>
                    <a:pt x="7" y="13"/>
                  </a:cubicBezTo>
                  <a:lnTo>
                    <a:pt x="7" y="10"/>
                  </a:lnTo>
                  <a:cubicBezTo>
                    <a:pt x="6" y="10"/>
                    <a:pt x="5" y="10"/>
                    <a:pt x="4" y="9"/>
                  </a:cubicBezTo>
                  <a:lnTo>
                    <a:pt x="2" y="11"/>
                  </a:lnTo>
                  <a:close/>
                  <a:moveTo>
                    <a:pt x="7" y="13"/>
                  </a:moveTo>
                  <a:lnTo>
                    <a:pt x="7" y="13"/>
                  </a:lnTo>
                  <a:lnTo>
                    <a:pt x="7" y="10"/>
                  </a:lnTo>
                  <a:lnTo>
                    <a:pt x="7" y="13"/>
                  </a:lnTo>
                  <a:close/>
                  <a:moveTo>
                    <a:pt x="7" y="13"/>
                  </a:moveTo>
                  <a:lnTo>
                    <a:pt x="7" y="13"/>
                  </a:lnTo>
                  <a:lnTo>
                    <a:pt x="7" y="10"/>
                  </a:lnTo>
                  <a:lnTo>
                    <a:pt x="7" y="13"/>
                  </a:lnTo>
                  <a:close/>
                  <a:moveTo>
                    <a:pt x="7" y="13"/>
                  </a:moveTo>
                  <a:cubicBezTo>
                    <a:pt x="9" y="13"/>
                    <a:pt x="11" y="13"/>
                    <a:pt x="12" y="11"/>
                  </a:cubicBezTo>
                  <a:lnTo>
                    <a:pt x="10" y="9"/>
                  </a:lnTo>
                  <a:cubicBezTo>
                    <a:pt x="9" y="10"/>
                    <a:pt x="8" y="10"/>
                    <a:pt x="7" y="10"/>
                  </a:cubicBezTo>
                  <a:lnTo>
                    <a:pt x="7" y="13"/>
                  </a:lnTo>
                  <a:close/>
                  <a:moveTo>
                    <a:pt x="12" y="11"/>
                  </a:moveTo>
                  <a:cubicBezTo>
                    <a:pt x="13" y="10"/>
                    <a:pt x="14" y="8"/>
                    <a:pt x="14" y="6"/>
                  </a:cubicBezTo>
                  <a:lnTo>
                    <a:pt x="11" y="6"/>
                  </a:lnTo>
                  <a:cubicBezTo>
                    <a:pt x="11" y="7"/>
                    <a:pt x="11" y="9"/>
                    <a:pt x="10" y="9"/>
                  </a:cubicBezTo>
                  <a:lnTo>
                    <a:pt x="12" y="11"/>
                  </a:lnTo>
                  <a:close/>
                  <a:moveTo>
                    <a:pt x="14" y="6"/>
                  </a:moveTo>
                  <a:lnTo>
                    <a:pt x="14" y="6"/>
                  </a:lnTo>
                  <a:lnTo>
                    <a:pt x="11" y="6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740" name="Group 16">
            <a:extLst>
              <a:ext uri="{FF2B5EF4-FFF2-40B4-BE49-F238E27FC236}">
                <a16:creationId xmlns:a16="http://schemas.microsoft.com/office/drawing/2014/main" id="{C620459C-4443-4B4A-9EE3-FCD058B01367}"/>
              </a:ext>
            </a:extLst>
          </p:cNvPr>
          <p:cNvGrpSpPr>
            <a:grpSpLocks/>
          </p:cNvGrpSpPr>
          <p:nvPr/>
        </p:nvGrpSpPr>
        <p:grpSpPr bwMode="auto">
          <a:xfrm>
            <a:off x="7142163" y="4117975"/>
            <a:ext cx="922337" cy="1120775"/>
            <a:chOff x="7141547" y="4117239"/>
            <a:chExt cx="923040" cy="1120840"/>
          </a:xfrm>
        </p:grpSpPr>
        <p:sp>
          <p:nvSpPr>
            <p:cNvPr id="741" name="Rectangle 277">
              <a:extLst>
                <a:ext uri="{FF2B5EF4-FFF2-40B4-BE49-F238E27FC236}">
                  <a16:creationId xmlns:a16="http://schemas.microsoft.com/office/drawing/2014/main" id="{29EB1585-683A-4FA8-BFA9-49C56C687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678305"/>
              <a:ext cx="283253" cy="6464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2" name="Rectangle 278">
              <a:extLst>
                <a:ext uri="{FF2B5EF4-FFF2-40B4-BE49-F238E27FC236}">
                  <a16:creationId xmlns:a16="http://schemas.microsoft.com/office/drawing/2014/main" id="{139DDA76-BB0B-4116-B718-4F0AA5C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678305"/>
              <a:ext cx="283253" cy="12928"/>
            </a:xfrm>
            <a:prstGeom prst="rect">
              <a:avLst/>
            </a:prstGeom>
            <a:solidFill>
              <a:srgbClr val="26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3" name="Rectangle 279">
              <a:extLst>
                <a:ext uri="{FF2B5EF4-FFF2-40B4-BE49-F238E27FC236}">
                  <a16:creationId xmlns:a16="http://schemas.microsoft.com/office/drawing/2014/main" id="{8896DD0A-78D6-4254-A10B-095678E96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684769"/>
              <a:ext cx="283253" cy="12928"/>
            </a:xfrm>
            <a:prstGeom prst="rect">
              <a:avLst/>
            </a:prstGeom>
            <a:solidFill>
              <a:srgbClr val="284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4" name="Rectangle 280">
              <a:extLst>
                <a:ext uri="{FF2B5EF4-FFF2-40B4-BE49-F238E27FC236}">
                  <a16:creationId xmlns:a16="http://schemas.microsoft.com/office/drawing/2014/main" id="{3AFEF488-B0B1-472B-AE12-1842EF359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691233"/>
              <a:ext cx="283253" cy="12928"/>
            </a:xfrm>
            <a:prstGeom prst="rect">
              <a:avLst/>
            </a:prstGeom>
            <a:solidFill>
              <a:srgbClr val="294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5" name="Rectangle 281">
              <a:extLst>
                <a:ext uri="{FF2B5EF4-FFF2-40B4-BE49-F238E27FC236}">
                  <a16:creationId xmlns:a16="http://schemas.microsoft.com/office/drawing/2014/main" id="{81629383-48F2-4757-A1D2-75FE554A0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697697"/>
              <a:ext cx="283253" cy="12928"/>
            </a:xfrm>
            <a:prstGeom prst="rect">
              <a:avLst/>
            </a:prstGeom>
            <a:solidFill>
              <a:srgbClr val="2D4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6" name="Rectangle 282">
              <a:extLst>
                <a:ext uri="{FF2B5EF4-FFF2-40B4-BE49-F238E27FC236}">
                  <a16:creationId xmlns:a16="http://schemas.microsoft.com/office/drawing/2014/main" id="{B6D42FF1-07A8-46CF-A1DD-82C54D2FB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04161"/>
              <a:ext cx="283253" cy="12928"/>
            </a:xfrm>
            <a:prstGeom prst="rect">
              <a:avLst/>
            </a:prstGeom>
            <a:solidFill>
              <a:srgbClr val="2F4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7" name="Rectangle 283">
              <a:extLst>
                <a:ext uri="{FF2B5EF4-FFF2-40B4-BE49-F238E27FC236}">
                  <a16:creationId xmlns:a16="http://schemas.microsoft.com/office/drawing/2014/main" id="{A030FFFF-5703-4514-A3D7-748A58F80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10625"/>
              <a:ext cx="283253" cy="14221"/>
            </a:xfrm>
            <a:prstGeom prst="rect">
              <a:avLst/>
            </a:prstGeom>
            <a:solidFill>
              <a:srgbClr val="324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8" name="Rectangle 284">
              <a:extLst>
                <a:ext uri="{FF2B5EF4-FFF2-40B4-BE49-F238E27FC236}">
                  <a16:creationId xmlns:a16="http://schemas.microsoft.com/office/drawing/2014/main" id="{528104D9-A07D-4004-BE76-BFB2202E4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17089"/>
              <a:ext cx="283253" cy="14221"/>
            </a:xfrm>
            <a:prstGeom prst="rect">
              <a:avLst/>
            </a:prstGeom>
            <a:solidFill>
              <a:srgbClr val="3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49" name="Rectangle 285">
              <a:extLst>
                <a:ext uri="{FF2B5EF4-FFF2-40B4-BE49-F238E27FC236}">
                  <a16:creationId xmlns:a16="http://schemas.microsoft.com/office/drawing/2014/main" id="{A2A40F5E-4F45-4023-ACBB-2312EE5DA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24845"/>
              <a:ext cx="283253" cy="12928"/>
            </a:xfrm>
            <a:prstGeom prst="rect">
              <a:avLst/>
            </a:prstGeom>
            <a:solidFill>
              <a:srgbClr val="35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0" name="Rectangle 286">
              <a:extLst>
                <a:ext uri="{FF2B5EF4-FFF2-40B4-BE49-F238E27FC236}">
                  <a16:creationId xmlns:a16="http://schemas.microsoft.com/office/drawing/2014/main" id="{C17F7293-F0C5-4AD3-AE5B-D2B1EE19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31309"/>
              <a:ext cx="283253" cy="12928"/>
            </a:xfrm>
            <a:prstGeom prst="rect">
              <a:avLst/>
            </a:prstGeom>
            <a:solidFill>
              <a:srgbClr val="384A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1" name="Rectangle 287">
              <a:extLst>
                <a:ext uri="{FF2B5EF4-FFF2-40B4-BE49-F238E27FC236}">
                  <a16:creationId xmlns:a16="http://schemas.microsoft.com/office/drawing/2014/main" id="{162041D8-C019-419D-B042-4207EAE0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37773"/>
              <a:ext cx="283253" cy="12928"/>
            </a:xfrm>
            <a:prstGeom prst="rect">
              <a:avLst/>
            </a:prstGeom>
            <a:solidFill>
              <a:srgbClr val="394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2" name="Rectangle 288">
              <a:extLst>
                <a:ext uri="{FF2B5EF4-FFF2-40B4-BE49-F238E27FC236}">
                  <a16:creationId xmlns:a16="http://schemas.microsoft.com/office/drawing/2014/main" id="{17A41E8E-7FEE-43F5-9724-263A65382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44237"/>
              <a:ext cx="283253" cy="12928"/>
            </a:xfrm>
            <a:prstGeom prst="rect">
              <a:avLst/>
            </a:prstGeom>
            <a:solidFill>
              <a:srgbClr val="3B4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3" name="Rectangle 289">
              <a:extLst>
                <a:ext uri="{FF2B5EF4-FFF2-40B4-BE49-F238E27FC236}">
                  <a16:creationId xmlns:a16="http://schemas.microsoft.com/office/drawing/2014/main" id="{019A4928-EBC0-49E2-A066-7225810F1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50701"/>
              <a:ext cx="283253" cy="14221"/>
            </a:xfrm>
            <a:prstGeom prst="rect">
              <a:avLst/>
            </a:prstGeom>
            <a:solidFill>
              <a:srgbClr val="3D4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4" name="Rectangle 290">
              <a:extLst>
                <a:ext uri="{FF2B5EF4-FFF2-40B4-BE49-F238E27FC236}">
                  <a16:creationId xmlns:a16="http://schemas.microsoft.com/office/drawing/2014/main" id="{93C9D4F5-7094-4783-8F2D-BF322AC58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57165"/>
              <a:ext cx="283253" cy="14221"/>
            </a:xfrm>
            <a:prstGeom prst="rect">
              <a:avLst/>
            </a:prstGeom>
            <a:solidFill>
              <a:srgbClr val="3F4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5" name="Rectangle 291">
              <a:extLst>
                <a:ext uri="{FF2B5EF4-FFF2-40B4-BE49-F238E27FC236}">
                  <a16:creationId xmlns:a16="http://schemas.microsoft.com/office/drawing/2014/main" id="{15EE7047-E91A-4D82-81AE-28CCFA4A0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64922"/>
              <a:ext cx="283253" cy="12928"/>
            </a:xfrm>
            <a:prstGeom prst="rect">
              <a:avLst/>
            </a:prstGeom>
            <a:solidFill>
              <a:srgbClr val="405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6" name="Rectangle 292">
              <a:extLst>
                <a:ext uri="{FF2B5EF4-FFF2-40B4-BE49-F238E27FC236}">
                  <a16:creationId xmlns:a16="http://schemas.microsoft.com/office/drawing/2014/main" id="{B286CDEB-BFEC-4264-B464-3FA0628E9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71385"/>
              <a:ext cx="283253" cy="12928"/>
            </a:xfrm>
            <a:prstGeom prst="rect">
              <a:avLst/>
            </a:prstGeom>
            <a:solidFill>
              <a:srgbClr val="42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7" name="Rectangle 293">
              <a:extLst>
                <a:ext uri="{FF2B5EF4-FFF2-40B4-BE49-F238E27FC236}">
                  <a16:creationId xmlns:a16="http://schemas.microsoft.com/office/drawing/2014/main" id="{E58B9A0D-6362-4387-B204-7AF6374E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77849"/>
              <a:ext cx="283253" cy="12928"/>
            </a:xfrm>
            <a:prstGeom prst="rect">
              <a:avLst/>
            </a:prstGeom>
            <a:solidFill>
              <a:srgbClr val="445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8" name="Rectangle 294">
              <a:extLst>
                <a:ext uri="{FF2B5EF4-FFF2-40B4-BE49-F238E27FC236}">
                  <a16:creationId xmlns:a16="http://schemas.microsoft.com/office/drawing/2014/main" id="{4D03F5BF-D041-450A-AFBE-910D139EC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84313"/>
              <a:ext cx="283253" cy="12928"/>
            </a:xfrm>
            <a:prstGeom prst="rect">
              <a:avLst/>
            </a:prstGeom>
            <a:solidFill>
              <a:srgbClr val="455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59" name="Rectangle 295">
              <a:extLst>
                <a:ext uri="{FF2B5EF4-FFF2-40B4-BE49-F238E27FC236}">
                  <a16:creationId xmlns:a16="http://schemas.microsoft.com/office/drawing/2014/main" id="{68BB0F4E-FC96-4823-9A16-AFFE48E6A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90777"/>
              <a:ext cx="283253" cy="12928"/>
            </a:xfrm>
            <a:prstGeom prst="rect">
              <a:avLst/>
            </a:prstGeom>
            <a:solidFill>
              <a:srgbClr val="475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0" name="Rectangle 296">
              <a:extLst>
                <a:ext uri="{FF2B5EF4-FFF2-40B4-BE49-F238E27FC236}">
                  <a16:creationId xmlns:a16="http://schemas.microsoft.com/office/drawing/2014/main" id="{C10C5229-631B-4B7D-9909-45BD69E9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797241"/>
              <a:ext cx="283253" cy="14221"/>
            </a:xfrm>
            <a:prstGeom prst="rect">
              <a:avLst/>
            </a:prstGeom>
            <a:solidFill>
              <a:srgbClr val="495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1" name="Rectangle 297">
              <a:extLst>
                <a:ext uri="{FF2B5EF4-FFF2-40B4-BE49-F238E27FC236}">
                  <a16:creationId xmlns:a16="http://schemas.microsoft.com/office/drawing/2014/main" id="{696AA5FD-6098-46A0-B15E-EE3B25FE0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03705"/>
              <a:ext cx="283253" cy="14221"/>
            </a:xfrm>
            <a:prstGeom prst="rect">
              <a:avLst/>
            </a:prstGeom>
            <a:solidFill>
              <a:srgbClr val="4B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2" name="Rectangle 298">
              <a:extLst>
                <a:ext uri="{FF2B5EF4-FFF2-40B4-BE49-F238E27FC236}">
                  <a16:creationId xmlns:a16="http://schemas.microsoft.com/office/drawing/2014/main" id="{FCC6058F-F58A-4F65-9D71-6958656A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11462"/>
              <a:ext cx="283253" cy="12928"/>
            </a:xfrm>
            <a:prstGeom prst="rect">
              <a:avLst/>
            </a:prstGeom>
            <a:solidFill>
              <a:srgbClr val="4C5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3" name="Rectangle 299">
              <a:extLst>
                <a:ext uri="{FF2B5EF4-FFF2-40B4-BE49-F238E27FC236}">
                  <a16:creationId xmlns:a16="http://schemas.microsoft.com/office/drawing/2014/main" id="{DEDEA7D8-5020-45E9-BD9B-1960922FD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17926"/>
              <a:ext cx="283253" cy="12928"/>
            </a:xfrm>
            <a:prstGeom prst="rect">
              <a:avLst/>
            </a:prstGeom>
            <a:solidFill>
              <a:srgbClr val="4D5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4" name="Rectangle 300">
              <a:extLst>
                <a:ext uri="{FF2B5EF4-FFF2-40B4-BE49-F238E27FC236}">
                  <a16:creationId xmlns:a16="http://schemas.microsoft.com/office/drawing/2014/main" id="{5D6BD46B-563B-43BC-8FFF-F2D061558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24389"/>
              <a:ext cx="283253" cy="12928"/>
            </a:xfrm>
            <a:prstGeom prst="rect">
              <a:avLst/>
            </a:prstGeom>
            <a:solidFill>
              <a:srgbClr val="505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5" name="Rectangle 301">
              <a:extLst>
                <a:ext uri="{FF2B5EF4-FFF2-40B4-BE49-F238E27FC236}">
                  <a16:creationId xmlns:a16="http://schemas.microsoft.com/office/drawing/2014/main" id="{C5D43ED9-C023-4741-9407-99D87875D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30853"/>
              <a:ext cx="283253" cy="12928"/>
            </a:xfrm>
            <a:prstGeom prst="rect">
              <a:avLst/>
            </a:prstGeom>
            <a:solidFill>
              <a:srgbClr val="505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6" name="Rectangle 302">
              <a:extLst>
                <a:ext uri="{FF2B5EF4-FFF2-40B4-BE49-F238E27FC236}">
                  <a16:creationId xmlns:a16="http://schemas.microsoft.com/office/drawing/2014/main" id="{3840333A-A88B-41B3-B59D-CF7BD8A38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37317"/>
              <a:ext cx="283253" cy="14221"/>
            </a:xfrm>
            <a:prstGeom prst="rect">
              <a:avLst/>
            </a:prstGeom>
            <a:solidFill>
              <a:srgbClr val="53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7" name="Rectangle 303">
              <a:extLst>
                <a:ext uri="{FF2B5EF4-FFF2-40B4-BE49-F238E27FC236}">
                  <a16:creationId xmlns:a16="http://schemas.microsoft.com/office/drawing/2014/main" id="{C33039DB-470D-4FB0-A789-8C91851ED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43781"/>
              <a:ext cx="283253" cy="14221"/>
            </a:xfrm>
            <a:prstGeom prst="rect">
              <a:avLst/>
            </a:prstGeom>
            <a:solidFill>
              <a:srgbClr val="546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8" name="Rectangle 304">
              <a:extLst>
                <a:ext uri="{FF2B5EF4-FFF2-40B4-BE49-F238E27FC236}">
                  <a16:creationId xmlns:a16="http://schemas.microsoft.com/office/drawing/2014/main" id="{7A4652A8-98EE-433E-9AA2-EE4111DAD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51538"/>
              <a:ext cx="283253" cy="12928"/>
            </a:xfrm>
            <a:prstGeom prst="rect">
              <a:avLst/>
            </a:prstGeom>
            <a:solidFill>
              <a:srgbClr val="566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69" name="Rectangle 305">
              <a:extLst>
                <a:ext uri="{FF2B5EF4-FFF2-40B4-BE49-F238E27FC236}">
                  <a16:creationId xmlns:a16="http://schemas.microsoft.com/office/drawing/2014/main" id="{F71A900D-5AF6-4DE5-ADF2-663434609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58002"/>
              <a:ext cx="283253" cy="12928"/>
            </a:xfrm>
            <a:prstGeom prst="rect">
              <a:avLst/>
            </a:prstGeom>
            <a:solidFill>
              <a:srgbClr val="576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0" name="Rectangle 306">
              <a:extLst>
                <a:ext uri="{FF2B5EF4-FFF2-40B4-BE49-F238E27FC236}">
                  <a16:creationId xmlns:a16="http://schemas.microsoft.com/office/drawing/2014/main" id="{A50CEFC7-4A73-4F12-8FCB-AC2A6E6C6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64466"/>
              <a:ext cx="283253" cy="12928"/>
            </a:xfrm>
            <a:prstGeom prst="rect">
              <a:avLst/>
            </a:prstGeom>
            <a:solidFill>
              <a:srgbClr val="596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1" name="Rectangle 307">
              <a:extLst>
                <a:ext uri="{FF2B5EF4-FFF2-40B4-BE49-F238E27FC236}">
                  <a16:creationId xmlns:a16="http://schemas.microsoft.com/office/drawing/2014/main" id="{727B052F-AB5E-4CD0-842B-4F916CAEE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70929"/>
              <a:ext cx="283253" cy="12928"/>
            </a:xfrm>
            <a:prstGeom prst="rect">
              <a:avLst/>
            </a:prstGeom>
            <a:solidFill>
              <a:srgbClr val="5A6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2" name="Rectangle 308">
              <a:extLst>
                <a:ext uri="{FF2B5EF4-FFF2-40B4-BE49-F238E27FC236}">
                  <a16:creationId xmlns:a16="http://schemas.microsoft.com/office/drawing/2014/main" id="{E9C98F49-4A49-4802-9D07-DB3630206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77393"/>
              <a:ext cx="283253" cy="14221"/>
            </a:xfrm>
            <a:prstGeom prst="rect">
              <a:avLst/>
            </a:prstGeom>
            <a:solidFill>
              <a:srgbClr val="5B6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3" name="Rectangle 309">
              <a:extLst>
                <a:ext uri="{FF2B5EF4-FFF2-40B4-BE49-F238E27FC236}">
                  <a16:creationId xmlns:a16="http://schemas.microsoft.com/office/drawing/2014/main" id="{E8074312-16D9-44F8-A803-4D847B664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83857"/>
              <a:ext cx="283253" cy="14221"/>
            </a:xfrm>
            <a:prstGeom prst="rect">
              <a:avLst/>
            </a:prstGeom>
            <a:solidFill>
              <a:srgbClr val="5E6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4" name="Rectangle 310">
              <a:extLst>
                <a:ext uri="{FF2B5EF4-FFF2-40B4-BE49-F238E27FC236}">
                  <a16:creationId xmlns:a16="http://schemas.microsoft.com/office/drawing/2014/main" id="{4BA4F2BC-F432-4593-97C9-DA01BFEDD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91614"/>
              <a:ext cx="283253" cy="12928"/>
            </a:xfrm>
            <a:prstGeom prst="rect">
              <a:avLst/>
            </a:prstGeom>
            <a:solidFill>
              <a:srgbClr val="5F6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5" name="Rectangle 311">
              <a:extLst>
                <a:ext uri="{FF2B5EF4-FFF2-40B4-BE49-F238E27FC236}">
                  <a16:creationId xmlns:a16="http://schemas.microsoft.com/office/drawing/2014/main" id="{7B238FF5-57B3-4649-A43A-1F2083CC0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898078"/>
              <a:ext cx="283253" cy="12928"/>
            </a:xfrm>
            <a:prstGeom prst="rect">
              <a:avLst/>
            </a:prstGeom>
            <a:solidFill>
              <a:srgbClr val="616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6" name="Rectangle 312">
              <a:extLst>
                <a:ext uri="{FF2B5EF4-FFF2-40B4-BE49-F238E27FC236}">
                  <a16:creationId xmlns:a16="http://schemas.microsoft.com/office/drawing/2014/main" id="{49C861DC-51CA-44CF-B05C-8AAE14868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04542"/>
              <a:ext cx="283253" cy="12928"/>
            </a:xfrm>
            <a:prstGeom prst="rect">
              <a:avLst/>
            </a:prstGeom>
            <a:solidFill>
              <a:srgbClr val="626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7" name="Rectangle 313">
              <a:extLst>
                <a:ext uri="{FF2B5EF4-FFF2-40B4-BE49-F238E27FC236}">
                  <a16:creationId xmlns:a16="http://schemas.microsoft.com/office/drawing/2014/main" id="{4B741A43-C020-4C2C-A4C5-B9B38B70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11006"/>
              <a:ext cx="283253" cy="12928"/>
            </a:xfrm>
            <a:prstGeom prst="rect">
              <a:avLst/>
            </a:prstGeom>
            <a:solidFill>
              <a:srgbClr val="636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8" name="Rectangle 314">
              <a:extLst>
                <a:ext uri="{FF2B5EF4-FFF2-40B4-BE49-F238E27FC236}">
                  <a16:creationId xmlns:a16="http://schemas.microsoft.com/office/drawing/2014/main" id="{06FFA8C9-044E-4891-89AB-821A4C1DB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17469"/>
              <a:ext cx="283253" cy="12928"/>
            </a:xfrm>
            <a:prstGeom prst="rect">
              <a:avLst/>
            </a:prstGeom>
            <a:solidFill>
              <a:srgbClr val="65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79" name="Rectangle 315">
              <a:extLst>
                <a:ext uri="{FF2B5EF4-FFF2-40B4-BE49-F238E27FC236}">
                  <a16:creationId xmlns:a16="http://schemas.microsoft.com/office/drawing/2014/main" id="{3B349FF5-7C49-44C4-9607-D19DA053A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23933"/>
              <a:ext cx="283253" cy="14221"/>
            </a:xfrm>
            <a:prstGeom prst="rect">
              <a:avLst/>
            </a:prstGeom>
            <a:solidFill>
              <a:srgbClr val="667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0" name="Rectangle 316">
              <a:extLst>
                <a:ext uri="{FF2B5EF4-FFF2-40B4-BE49-F238E27FC236}">
                  <a16:creationId xmlns:a16="http://schemas.microsoft.com/office/drawing/2014/main" id="{489010DF-60CA-4F89-BA76-545BD3F73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30397"/>
              <a:ext cx="283253" cy="14221"/>
            </a:xfrm>
            <a:prstGeom prst="rect">
              <a:avLst/>
            </a:prstGeom>
            <a:solidFill>
              <a:srgbClr val="687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1" name="Rectangle 317">
              <a:extLst>
                <a:ext uri="{FF2B5EF4-FFF2-40B4-BE49-F238E27FC236}">
                  <a16:creationId xmlns:a16="http://schemas.microsoft.com/office/drawing/2014/main" id="{73211427-CEE0-4D2B-9B7C-C7CD2DD16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38154"/>
              <a:ext cx="283253" cy="12928"/>
            </a:xfrm>
            <a:prstGeom prst="rect">
              <a:avLst/>
            </a:prstGeom>
            <a:solidFill>
              <a:srgbClr val="6A7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2" name="Rectangle 318">
              <a:extLst>
                <a:ext uri="{FF2B5EF4-FFF2-40B4-BE49-F238E27FC236}">
                  <a16:creationId xmlns:a16="http://schemas.microsoft.com/office/drawing/2014/main" id="{0222E692-C824-4FC3-8AA4-E12B9536E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44618"/>
              <a:ext cx="283253" cy="12928"/>
            </a:xfrm>
            <a:prstGeom prst="rect">
              <a:avLst/>
            </a:prstGeom>
            <a:solidFill>
              <a:srgbClr val="6C7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3" name="Rectangle 319">
              <a:extLst>
                <a:ext uri="{FF2B5EF4-FFF2-40B4-BE49-F238E27FC236}">
                  <a16:creationId xmlns:a16="http://schemas.microsoft.com/office/drawing/2014/main" id="{552B73E1-0512-483A-8004-C646592C3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51082"/>
              <a:ext cx="283253" cy="12928"/>
            </a:xfrm>
            <a:prstGeom prst="rect">
              <a:avLst/>
            </a:prstGeom>
            <a:solidFill>
              <a:srgbClr val="6D7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4" name="Rectangle 320">
              <a:extLst>
                <a:ext uri="{FF2B5EF4-FFF2-40B4-BE49-F238E27FC236}">
                  <a16:creationId xmlns:a16="http://schemas.microsoft.com/office/drawing/2014/main" id="{AB3B6DD1-BE96-4EB5-BAB1-0240F9066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57546"/>
              <a:ext cx="283253" cy="12928"/>
            </a:xfrm>
            <a:prstGeom prst="rect">
              <a:avLst/>
            </a:prstGeom>
            <a:solidFill>
              <a:srgbClr val="6E7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5" name="Rectangle 321">
              <a:extLst>
                <a:ext uri="{FF2B5EF4-FFF2-40B4-BE49-F238E27FC236}">
                  <a16:creationId xmlns:a16="http://schemas.microsoft.com/office/drawing/2014/main" id="{5A1369E1-51F9-41C0-9624-D04DB084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64010"/>
              <a:ext cx="283253" cy="14221"/>
            </a:xfrm>
            <a:prstGeom prst="rect">
              <a:avLst/>
            </a:prstGeom>
            <a:solidFill>
              <a:srgbClr val="707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6" name="Rectangle 322">
              <a:extLst>
                <a:ext uri="{FF2B5EF4-FFF2-40B4-BE49-F238E27FC236}">
                  <a16:creationId xmlns:a16="http://schemas.microsoft.com/office/drawing/2014/main" id="{A3090555-326D-4305-9CA0-4644EE9E1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70473"/>
              <a:ext cx="283253" cy="14221"/>
            </a:xfrm>
            <a:prstGeom prst="rect">
              <a:avLst/>
            </a:prstGeom>
            <a:solidFill>
              <a:srgbClr val="717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7" name="Rectangle 323">
              <a:extLst>
                <a:ext uri="{FF2B5EF4-FFF2-40B4-BE49-F238E27FC236}">
                  <a16:creationId xmlns:a16="http://schemas.microsoft.com/office/drawing/2014/main" id="{2E25CEFD-D2D4-4FD6-B9CD-222414B30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78230"/>
              <a:ext cx="283253" cy="12928"/>
            </a:xfrm>
            <a:prstGeom prst="rect">
              <a:avLst/>
            </a:prstGeom>
            <a:solidFill>
              <a:srgbClr val="74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8" name="Rectangle 324">
              <a:extLst>
                <a:ext uri="{FF2B5EF4-FFF2-40B4-BE49-F238E27FC236}">
                  <a16:creationId xmlns:a16="http://schemas.microsoft.com/office/drawing/2014/main" id="{F61C3F49-F68F-471C-8B50-7F1C26A5C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84694"/>
              <a:ext cx="283253" cy="12928"/>
            </a:xfrm>
            <a:prstGeom prst="rect">
              <a:avLst/>
            </a:prstGeom>
            <a:solidFill>
              <a:srgbClr val="757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89" name="Rectangle 325">
              <a:extLst>
                <a:ext uri="{FF2B5EF4-FFF2-40B4-BE49-F238E27FC236}">
                  <a16:creationId xmlns:a16="http://schemas.microsoft.com/office/drawing/2014/main" id="{96F935F3-352B-4B05-86D2-D5A4CE131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91158"/>
              <a:ext cx="283253" cy="12928"/>
            </a:xfrm>
            <a:prstGeom prst="rect">
              <a:avLst/>
            </a:prstGeom>
            <a:solidFill>
              <a:srgbClr val="777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0" name="Rectangle 326">
              <a:extLst>
                <a:ext uri="{FF2B5EF4-FFF2-40B4-BE49-F238E27FC236}">
                  <a16:creationId xmlns:a16="http://schemas.microsoft.com/office/drawing/2014/main" id="{8FED2802-A135-466E-8520-B8CE8701B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997622"/>
              <a:ext cx="283253" cy="12928"/>
            </a:xfrm>
            <a:prstGeom prst="rect">
              <a:avLst/>
            </a:prstGeom>
            <a:solidFill>
              <a:srgbClr val="788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1" name="Rectangle 327">
              <a:extLst>
                <a:ext uri="{FF2B5EF4-FFF2-40B4-BE49-F238E27FC236}">
                  <a16:creationId xmlns:a16="http://schemas.microsoft.com/office/drawing/2014/main" id="{DB7D7104-D5D9-4296-92C5-B6C6162F3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04086"/>
              <a:ext cx="283253" cy="12928"/>
            </a:xfrm>
            <a:prstGeom prst="rect">
              <a:avLst/>
            </a:prstGeom>
            <a:solidFill>
              <a:srgbClr val="798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2" name="Rectangle 328">
              <a:extLst>
                <a:ext uri="{FF2B5EF4-FFF2-40B4-BE49-F238E27FC236}">
                  <a16:creationId xmlns:a16="http://schemas.microsoft.com/office/drawing/2014/main" id="{38E7F487-2288-4C8E-B4DC-9DDE4F2B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10550"/>
              <a:ext cx="283253" cy="14221"/>
            </a:xfrm>
            <a:prstGeom prst="rect">
              <a:avLst/>
            </a:prstGeom>
            <a:solidFill>
              <a:srgbClr val="7B8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3" name="Rectangle 329">
              <a:extLst>
                <a:ext uri="{FF2B5EF4-FFF2-40B4-BE49-F238E27FC236}">
                  <a16:creationId xmlns:a16="http://schemas.microsoft.com/office/drawing/2014/main" id="{36BA6987-45B9-415F-B20F-75EB68DF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17013"/>
              <a:ext cx="283253" cy="14221"/>
            </a:xfrm>
            <a:prstGeom prst="rect">
              <a:avLst/>
            </a:prstGeom>
            <a:solidFill>
              <a:srgbClr val="7C8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4" name="Rectangle 330">
              <a:extLst>
                <a:ext uri="{FF2B5EF4-FFF2-40B4-BE49-F238E27FC236}">
                  <a16:creationId xmlns:a16="http://schemas.microsoft.com/office/drawing/2014/main" id="{B7F6829B-FF36-4983-8CDA-B00E480C4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24770"/>
              <a:ext cx="283253" cy="12928"/>
            </a:xfrm>
            <a:prstGeom prst="rect">
              <a:avLst/>
            </a:prstGeom>
            <a:solidFill>
              <a:srgbClr val="7F8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5" name="Rectangle 331">
              <a:extLst>
                <a:ext uri="{FF2B5EF4-FFF2-40B4-BE49-F238E27FC236}">
                  <a16:creationId xmlns:a16="http://schemas.microsoft.com/office/drawing/2014/main" id="{CA040211-FC8B-47FD-B975-5D7E55486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31234"/>
              <a:ext cx="283253" cy="12928"/>
            </a:xfrm>
            <a:prstGeom prst="rect">
              <a:avLst/>
            </a:prstGeom>
            <a:solidFill>
              <a:srgbClr val="808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6" name="Rectangle 332">
              <a:extLst>
                <a:ext uri="{FF2B5EF4-FFF2-40B4-BE49-F238E27FC236}">
                  <a16:creationId xmlns:a16="http://schemas.microsoft.com/office/drawing/2014/main" id="{B46D94C3-E27B-4F76-8128-EBE99DE4C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37698"/>
              <a:ext cx="283253" cy="12928"/>
            </a:xfrm>
            <a:prstGeom prst="rect">
              <a:avLst/>
            </a:prstGeom>
            <a:solidFill>
              <a:srgbClr val="828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7" name="Rectangle 333">
              <a:extLst>
                <a:ext uri="{FF2B5EF4-FFF2-40B4-BE49-F238E27FC236}">
                  <a16:creationId xmlns:a16="http://schemas.microsoft.com/office/drawing/2014/main" id="{BCB06CE7-6113-4041-AFE0-91A2146FF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44162"/>
              <a:ext cx="283253" cy="12928"/>
            </a:xfrm>
            <a:prstGeom prst="rect">
              <a:avLst/>
            </a:prstGeom>
            <a:solidFill>
              <a:srgbClr val="848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8" name="Rectangle 334">
              <a:extLst>
                <a:ext uri="{FF2B5EF4-FFF2-40B4-BE49-F238E27FC236}">
                  <a16:creationId xmlns:a16="http://schemas.microsoft.com/office/drawing/2014/main" id="{CFC99D99-A813-480A-9095-D2EBE5BDD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50626"/>
              <a:ext cx="283253" cy="14221"/>
            </a:xfrm>
            <a:prstGeom prst="rect">
              <a:avLst/>
            </a:prstGeom>
            <a:solidFill>
              <a:srgbClr val="858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799" name="Rectangle 335">
              <a:extLst>
                <a:ext uri="{FF2B5EF4-FFF2-40B4-BE49-F238E27FC236}">
                  <a16:creationId xmlns:a16="http://schemas.microsoft.com/office/drawing/2014/main" id="{CA478702-C177-47A4-959C-F968E7DAA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57090"/>
              <a:ext cx="283253" cy="14221"/>
            </a:xfrm>
            <a:prstGeom prst="rect">
              <a:avLst/>
            </a:prstGeom>
            <a:solidFill>
              <a:srgbClr val="87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0" name="Rectangle 336">
              <a:extLst>
                <a:ext uri="{FF2B5EF4-FFF2-40B4-BE49-F238E27FC236}">
                  <a16:creationId xmlns:a16="http://schemas.microsoft.com/office/drawing/2014/main" id="{282A9A3C-B535-472E-8460-6C1EBFB48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64846"/>
              <a:ext cx="283253" cy="12928"/>
            </a:xfrm>
            <a:prstGeom prst="rect">
              <a:avLst/>
            </a:prstGeom>
            <a:solidFill>
              <a:srgbClr val="889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1" name="Rectangle 337">
              <a:extLst>
                <a:ext uri="{FF2B5EF4-FFF2-40B4-BE49-F238E27FC236}">
                  <a16:creationId xmlns:a16="http://schemas.microsoft.com/office/drawing/2014/main" id="{721654B9-2CFD-4669-BA6F-2812367DC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71310"/>
              <a:ext cx="283253" cy="12928"/>
            </a:xfrm>
            <a:prstGeom prst="rect">
              <a:avLst/>
            </a:prstGeom>
            <a:solidFill>
              <a:srgbClr val="8B9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2" name="Rectangle 338">
              <a:extLst>
                <a:ext uri="{FF2B5EF4-FFF2-40B4-BE49-F238E27FC236}">
                  <a16:creationId xmlns:a16="http://schemas.microsoft.com/office/drawing/2014/main" id="{E962D477-F2D6-4AA8-BBE5-2DAAFD506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77774"/>
              <a:ext cx="283253" cy="12928"/>
            </a:xfrm>
            <a:prstGeom prst="rect">
              <a:avLst/>
            </a:prstGeom>
            <a:solidFill>
              <a:srgbClr val="8C9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3" name="Rectangle 339">
              <a:extLst>
                <a:ext uri="{FF2B5EF4-FFF2-40B4-BE49-F238E27FC236}">
                  <a16:creationId xmlns:a16="http://schemas.microsoft.com/office/drawing/2014/main" id="{F16D52E8-E4FC-4BAF-9D12-FAF123BC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84238"/>
              <a:ext cx="283253" cy="12928"/>
            </a:xfrm>
            <a:prstGeom prst="rect">
              <a:avLst/>
            </a:prstGeom>
            <a:solidFill>
              <a:srgbClr val="8F9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4" name="Rectangle 340">
              <a:extLst>
                <a:ext uri="{FF2B5EF4-FFF2-40B4-BE49-F238E27FC236}">
                  <a16:creationId xmlns:a16="http://schemas.microsoft.com/office/drawing/2014/main" id="{96ABEAAB-DF6E-4247-B451-6792B2104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90702"/>
              <a:ext cx="283253" cy="14221"/>
            </a:xfrm>
            <a:prstGeom prst="rect">
              <a:avLst/>
            </a:prstGeom>
            <a:solidFill>
              <a:srgbClr val="90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5" name="Rectangle 341">
              <a:extLst>
                <a:ext uri="{FF2B5EF4-FFF2-40B4-BE49-F238E27FC236}">
                  <a16:creationId xmlns:a16="http://schemas.microsoft.com/office/drawing/2014/main" id="{105CD586-D69D-49FE-B2EC-795CA0362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097166"/>
              <a:ext cx="283253" cy="14221"/>
            </a:xfrm>
            <a:prstGeom prst="rect">
              <a:avLst/>
            </a:prstGeom>
            <a:solidFill>
              <a:srgbClr val="929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6" name="Rectangle 342">
              <a:extLst>
                <a:ext uri="{FF2B5EF4-FFF2-40B4-BE49-F238E27FC236}">
                  <a16:creationId xmlns:a16="http://schemas.microsoft.com/office/drawing/2014/main" id="{715E8CEC-05F6-46D2-8372-E38A5D324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04922"/>
              <a:ext cx="283253" cy="12928"/>
            </a:xfrm>
            <a:prstGeom prst="rect">
              <a:avLst/>
            </a:prstGeom>
            <a:solidFill>
              <a:srgbClr val="94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7" name="Rectangle 343">
              <a:extLst>
                <a:ext uri="{FF2B5EF4-FFF2-40B4-BE49-F238E27FC236}">
                  <a16:creationId xmlns:a16="http://schemas.microsoft.com/office/drawing/2014/main" id="{C16C536C-7B49-4FAE-8E89-5A56253DB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11386"/>
              <a:ext cx="283253" cy="12928"/>
            </a:xfrm>
            <a:prstGeom prst="rect">
              <a:avLst/>
            </a:prstGeom>
            <a:solidFill>
              <a:srgbClr val="959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8" name="Rectangle 344">
              <a:extLst>
                <a:ext uri="{FF2B5EF4-FFF2-40B4-BE49-F238E27FC236}">
                  <a16:creationId xmlns:a16="http://schemas.microsoft.com/office/drawing/2014/main" id="{D2D70BAD-D351-4DCD-815C-13EC43776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17850"/>
              <a:ext cx="283253" cy="12928"/>
            </a:xfrm>
            <a:prstGeom prst="rect">
              <a:avLst/>
            </a:prstGeom>
            <a:solidFill>
              <a:srgbClr val="98A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09" name="Rectangle 345">
              <a:extLst>
                <a:ext uri="{FF2B5EF4-FFF2-40B4-BE49-F238E27FC236}">
                  <a16:creationId xmlns:a16="http://schemas.microsoft.com/office/drawing/2014/main" id="{37DD006B-CFC7-4B5E-8164-8941368C5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24314"/>
              <a:ext cx="283253" cy="12928"/>
            </a:xfrm>
            <a:prstGeom prst="rect">
              <a:avLst/>
            </a:prstGeom>
            <a:solidFill>
              <a:srgbClr val="9AA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0" name="Rectangle 346">
              <a:extLst>
                <a:ext uri="{FF2B5EF4-FFF2-40B4-BE49-F238E27FC236}">
                  <a16:creationId xmlns:a16="http://schemas.microsoft.com/office/drawing/2014/main" id="{3FF20961-6331-4621-A905-1B1BE6337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30778"/>
              <a:ext cx="283253" cy="12928"/>
            </a:xfrm>
            <a:prstGeom prst="rect">
              <a:avLst/>
            </a:prstGeom>
            <a:solidFill>
              <a:srgbClr val="9DA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1" name="Rectangle 347">
              <a:extLst>
                <a:ext uri="{FF2B5EF4-FFF2-40B4-BE49-F238E27FC236}">
                  <a16:creationId xmlns:a16="http://schemas.microsoft.com/office/drawing/2014/main" id="{363F7A87-5F00-422F-A078-49B545FC9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37242"/>
              <a:ext cx="283253" cy="14221"/>
            </a:xfrm>
            <a:prstGeom prst="rect">
              <a:avLst/>
            </a:prstGeom>
            <a:solidFill>
              <a:srgbClr val="9EA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2" name="Rectangle 348">
              <a:extLst>
                <a:ext uri="{FF2B5EF4-FFF2-40B4-BE49-F238E27FC236}">
                  <a16:creationId xmlns:a16="http://schemas.microsoft.com/office/drawing/2014/main" id="{2FD5695D-14D8-47A4-B801-AADE1FC35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43706"/>
              <a:ext cx="283253" cy="14221"/>
            </a:xfrm>
            <a:prstGeom prst="rect">
              <a:avLst/>
            </a:prstGeom>
            <a:solidFill>
              <a:srgbClr val="A0A8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3" name="Rectangle 349">
              <a:extLst>
                <a:ext uri="{FF2B5EF4-FFF2-40B4-BE49-F238E27FC236}">
                  <a16:creationId xmlns:a16="http://schemas.microsoft.com/office/drawing/2014/main" id="{97A23D8C-6EC6-4F89-A9EA-2DA244859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51462"/>
              <a:ext cx="283253" cy="12928"/>
            </a:xfrm>
            <a:prstGeom prst="rect">
              <a:avLst/>
            </a:prstGeom>
            <a:solidFill>
              <a:srgbClr val="A3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4" name="Rectangle 350">
              <a:extLst>
                <a:ext uri="{FF2B5EF4-FFF2-40B4-BE49-F238E27FC236}">
                  <a16:creationId xmlns:a16="http://schemas.microsoft.com/office/drawing/2014/main" id="{40EC1944-C1A8-431D-8F39-5AE4FB73D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57926"/>
              <a:ext cx="283253" cy="12928"/>
            </a:xfrm>
            <a:prstGeom prst="rect">
              <a:avLst/>
            </a:prstGeom>
            <a:solidFill>
              <a:srgbClr val="A4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5" name="Rectangle 351">
              <a:extLst>
                <a:ext uri="{FF2B5EF4-FFF2-40B4-BE49-F238E27FC236}">
                  <a16:creationId xmlns:a16="http://schemas.microsoft.com/office/drawing/2014/main" id="{B492A495-CA59-44E4-B525-7ED839AF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64390"/>
              <a:ext cx="283253" cy="12928"/>
            </a:xfrm>
            <a:prstGeom prst="rect">
              <a:avLst/>
            </a:prstGeom>
            <a:solidFill>
              <a:srgbClr val="A7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6" name="Rectangle 352">
              <a:extLst>
                <a:ext uri="{FF2B5EF4-FFF2-40B4-BE49-F238E27FC236}">
                  <a16:creationId xmlns:a16="http://schemas.microsoft.com/office/drawing/2014/main" id="{5182F4DD-416C-4DEE-A0F4-3EF9E5BC6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70854"/>
              <a:ext cx="283253" cy="12928"/>
            </a:xfrm>
            <a:prstGeom prst="rect">
              <a:avLst/>
            </a:prstGeom>
            <a:solidFill>
              <a:srgbClr val="A9B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7" name="Rectangle 353">
              <a:extLst>
                <a:ext uri="{FF2B5EF4-FFF2-40B4-BE49-F238E27FC236}">
                  <a16:creationId xmlns:a16="http://schemas.microsoft.com/office/drawing/2014/main" id="{1727913B-1665-4F10-9684-D8EE7291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77318"/>
              <a:ext cx="283253" cy="14221"/>
            </a:xfrm>
            <a:prstGeom prst="rect">
              <a:avLst/>
            </a:prstGeom>
            <a:solidFill>
              <a:srgbClr val="AD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8" name="Rectangle 354">
              <a:extLst>
                <a:ext uri="{FF2B5EF4-FFF2-40B4-BE49-F238E27FC236}">
                  <a16:creationId xmlns:a16="http://schemas.microsoft.com/office/drawing/2014/main" id="{F5C0F84D-7911-4F13-B3C1-FEB4907DA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83782"/>
              <a:ext cx="283253" cy="14221"/>
            </a:xfrm>
            <a:prstGeom prst="rect">
              <a:avLst/>
            </a:prstGeom>
            <a:solidFill>
              <a:srgbClr val="AFB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19" name="Rectangle 355">
              <a:extLst>
                <a:ext uri="{FF2B5EF4-FFF2-40B4-BE49-F238E27FC236}">
                  <a16:creationId xmlns:a16="http://schemas.microsoft.com/office/drawing/2014/main" id="{3DD83AE6-4FA1-48FA-8190-A1FF11A4D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91539"/>
              <a:ext cx="283253" cy="12928"/>
            </a:xfrm>
            <a:prstGeom prst="rect">
              <a:avLst/>
            </a:prstGeom>
            <a:solidFill>
              <a:srgbClr val="B1B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0" name="Rectangle 356">
              <a:extLst>
                <a:ext uri="{FF2B5EF4-FFF2-40B4-BE49-F238E27FC236}">
                  <a16:creationId xmlns:a16="http://schemas.microsoft.com/office/drawing/2014/main" id="{AC82541D-07AA-4102-A763-94474036C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198002"/>
              <a:ext cx="283253" cy="12928"/>
            </a:xfrm>
            <a:prstGeom prst="rect">
              <a:avLst/>
            </a:prstGeom>
            <a:solidFill>
              <a:srgbClr val="B4B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1" name="Rectangle 357">
              <a:extLst>
                <a:ext uri="{FF2B5EF4-FFF2-40B4-BE49-F238E27FC236}">
                  <a16:creationId xmlns:a16="http://schemas.microsoft.com/office/drawing/2014/main" id="{46A52413-D4B6-431C-AB91-B6E0DCE0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204466"/>
              <a:ext cx="283253" cy="12928"/>
            </a:xfrm>
            <a:prstGeom prst="rect">
              <a:avLst/>
            </a:prstGeom>
            <a:solidFill>
              <a:srgbClr val="B6B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2" name="Rectangle 358">
              <a:extLst>
                <a:ext uri="{FF2B5EF4-FFF2-40B4-BE49-F238E27FC236}">
                  <a16:creationId xmlns:a16="http://schemas.microsoft.com/office/drawing/2014/main" id="{7C3EAE22-F0BC-4D5C-99A4-F08FBA957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210930"/>
              <a:ext cx="283253" cy="12928"/>
            </a:xfrm>
            <a:prstGeom prst="rect">
              <a:avLst/>
            </a:prstGeom>
            <a:solidFill>
              <a:srgbClr val="B9C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3" name="Rectangle 359">
              <a:extLst>
                <a:ext uri="{FF2B5EF4-FFF2-40B4-BE49-F238E27FC236}">
                  <a16:creationId xmlns:a16="http://schemas.microsoft.com/office/drawing/2014/main" id="{A2870D9C-9518-48A2-9C2B-07A870D4A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217394"/>
              <a:ext cx="283253" cy="12928"/>
            </a:xfrm>
            <a:prstGeom prst="rect">
              <a:avLst/>
            </a:prstGeom>
            <a:solidFill>
              <a:srgbClr val="BBC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4" name="Rectangle 360">
              <a:extLst>
                <a:ext uri="{FF2B5EF4-FFF2-40B4-BE49-F238E27FC236}">
                  <a16:creationId xmlns:a16="http://schemas.microsoft.com/office/drawing/2014/main" id="{295277BF-1A9A-4746-AA84-B8DDACB0E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223858"/>
              <a:ext cx="283253" cy="14221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5" name="Rectangle 361">
              <a:extLst>
                <a:ext uri="{FF2B5EF4-FFF2-40B4-BE49-F238E27FC236}">
                  <a16:creationId xmlns:a16="http://schemas.microsoft.com/office/drawing/2014/main" id="{E33F01C9-6FC7-418C-B56E-56E45C825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5230322"/>
              <a:ext cx="283253" cy="1293"/>
            </a:xfrm>
            <a:prstGeom prst="rect">
              <a:avLst/>
            </a:prstGeom>
            <a:solidFill>
              <a:srgbClr val="BFC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6" name="Rectangle 746">
              <a:extLst>
                <a:ext uri="{FF2B5EF4-FFF2-40B4-BE49-F238E27FC236}">
                  <a16:creationId xmlns:a16="http://schemas.microsoft.com/office/drawing/2014/main" id="{63C75387-BA41-4E4B-9D3F-C72AE798D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0356" y="4231004"/>
              <a:ext cx="312847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7" name="Rectangle 747">
              <a:extLst>
                <a:ext uri="{FF2B5EF4-FFF2-40B4-BE49-F238E27FC236}">
                  <a16:creationId xmlns:a16="http://schemas.microsoft.com/office/drawing/2014/main" id="{A52133B8-CB13-4F88-9A53-84C310474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939" y="4117239"/>
              <a:ext cx="50732" cy="1113083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8" name="Rectangle 748">
              <a:extLst>
                <a:ext uri="{FF2B5EF4-FFF2-40B4-BE49-F238E27FC236}">
                  <a16:creationId xmlns:a16="http://schemas.microsoft.com/office/drawing/2014/main" id="{57D50D62-768B-4352-A495-10D8F7646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939" y="4117239"/>
              <a:ext cx="50732" cy="1113083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29" name="Rectangle 749">
              <a:extLst>
                <a:ext uri="{FF2B5EF4-FFF2-40B4-BE49-F238E27FC236}">
                  <a16:creationId xmlns:a16="http://schemas.microsoft.com/office/drawing/2014/main" id="{25532019-7461-49F2-94C1-8D876A017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2798" y="4117239"/>
              <a:ext cx="181789" cy="1113083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0" name="Rectangle 750">
              <a:extLst>
                <a:ext uri="{FF2B5EF4-FFF2-40B4-BE49-F238E27FC236}">
                  <a16:creationId xmlns:a16="http://schemas.microsoft.com/office/drawing/2014/main" id="{7CEE25B9-6951-4C2D-9CCE-B681F511B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2798" y="4117239"/>
              <a:ext cx="181789" cy="1113083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1" name="Rectangle 751">
              <a:extLst>
                <a:ext uri="{FF2B5EF4-FFF2-40B4-BE49-F238E27FC236}">
                  <a16:creationId xmlns:a16="http://schemas.microsoft.com/office/drawing/2014/main" id="{180A04B9-494A-4596-8C0F-FA70B6D5F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0356" y="4450776"/>
              <a:ext cx="312847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2" name="Rectangle 752">
              <a:extLst>
                <a:ext uri="{FF2B5EF4-FFF2-40B4-BE49-F238E27FC236}">
                  <a16:creationId xmlns:a16="http://schemas.microsoft.com/office/drawing/2014/main" id="{E2623774-EB05-4AE2-A6AF-3BDB8EFF7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279" y="4664085"/>
              <a:ext cx="276208" cy="27148"/>
            </a:xfrm>
            <a:prstGeom prst="rect">
              <a:avLst/>
            </a:pr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3" name="Oval 755">
              <a:extLst>
                <a:ext uri="{FF2B5EF4-FFF2-40B4-BE49-F238E27FC236}">
                  <a16:creationId xmlns:a16="http://schemas.microsoft.com/office/drawing/2014/main" id="{452CD499-12E4-47D0-BE05-3C6DA9675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7322" y="4203855"/>
              <a:ext cx="80325" cy="736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4" name="Freeform 756">
              <a:extLst>
                <a:ext uri="{FF2B5EF4-FFF2-40B4-BE49-F238E27FC236}">
                  <a16:creationId xmlns:a16="http://schemas.microsoft.com/office/drawing/2014/main" id="{9A292493-ACD7-4920-8E70-E976E066F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0276" y="4197392"/>
              <a:ext cx="94417" cy="93080"/>
            </a:xfrm>
            <a:custGeom>
              <a:avLst/>
              <a:gdLst>
                <a:gd name="T0" fmla="*/ 2147483647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2147483647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2147483647 w 13"/>
                <a:gd name="T15" fmla="*/ 0 h 14"/>
                <a:gd name="T16" fmla="*/ 2147483647 w 13"/>
                <a:gd name="T17" fmla="*/ 2147483647 h 14"/>
                <a:gd name="T18" fmla="*/ 2147483647 w 13"/>
                <a:gd name="T19" fmla="*/ 0 h 14"/>
                <a:gd name="T20" fmla="*/ 2147483647 w 13"/>
                <a:gd name="T21" fmla="*/ 2147483647 h 14"/>
                <a:gd name="T22" fmla="*/ 2147483647 w 13"/>
                <a:gd name="T23" fmla="*/ 0 h 14"/>
                <a:gd name="T24" fmla="*/ 2147483647 w 13"/>
                <a:gd name="T25" fmla="*/ 0 h 14"/>
                <a:gd name="T26" fmla="*/ 2147483647 w 13"/>
                <a:gd name="T27" fmla="*/ 2147483647 h 14"/>
                <a:gd name="T28" fmla="*/ 2147483647 w 13"/>
                <a:gd name="T29" fmla="*/ 0 h 14"/>
                <a:gd name="T30" fmla="*/ 2147483647 w 13"/>
                <a:gd name="T31" fmla="*/ 2147483647 h 14"/>
                <a:gd name="T32" fmla="*/ 2147483647 w 13"/>
                <a:gd name="T33" fmla="*/ 0 h 14"/>
                <a:gd name="T34" fmla="*/ 0 w 13"/>
                <a:gd name="T35" fmla="*/ 2147483647 h 14"/>
                <a:gd name="T36" fmla="*/ 2147483647 w 13"/>
                <a:gd name="T37" fmla="*/ 2147483647 h 14"/>
                <a:gd name="T38" fmla="*/ 0 w 13"/>
                <a:gd name="T39" fmla="*/ 2147483647 h 14"/>
                <a:gd name="T40" fmla="*/ 2147483647 w 13"/>
                <a:gd name="T41" fmla="*/ 2147483647 h 14"/>
                <a:gd name="T42" fmla="*/ 0 w 13"/>
                <a:gd name="T43" fmla="*/ 2147483647 h 14"/>
                <a:gd name="T44" fmla="*/ 0 w 13"/>
                <a:gd name="T45" fmla="*/ 2147483647 h 14"/>
                <a:gd name="T46" fmla="*/ 2147483647 w 13"/>
                <a:gd name="T47" fmla="*/ 2147483647 h 14"/>
                <a:gd name="T48" fmla="*/ 0 w 13"/>
                <a:gd name="T49" fmla="*/ 2147483647 h 14"/>
                <a:gd name="T50" fmla="*/ 2147483647 w 13"/>
                <a:gd name="T51" fmla="*/ 2147483647 h 14"/>
                <a:gd name="T52" fmla="*/ 0 w 13"/>
                <a:gd name="T53" fmla="*/ 2147483647 h 14"/>
                <a:gd name="T54" fmla="*/ 2147483647 w 13"/>
                <a:gd name="T55" fmla="*/ 2147483647 h 14"/>
                <a:gd name="T56" fmla="*/ 2147483647 w 13"/>
                <a:gd name="T57" fmla="*/ 2147483647 h 14"/>
                <a:gd name="T58" fmla="*/ 2147483647 w 13"/>
                <a:gd name="T59" fmla="*/ 2147483647 h 14"/>
                <a:gd name="T60" fmla="*/ 2147483647 w 13"/>
                <a:gd name="T61" fmla="*/ 2147483647 h 14"/>
                <a:gd name="T62" fmla="*/ 2147483647 w 13"/>
                <a:gd name="T63" fmla="*/ 2147483647 h 14"/>
                <a:gd name="T64" fmla="*/ 2147483647 w 13"/>
                <a:gd name="T65" fmla="*/ 2147483647 h 14"/>
                <a:gd name="T66" fmla="*/ 2147483647 w 13"/>
                <a:gd name="T67" fmla="*/ 2147483647 h 14"/>
                <a:gd name="T68" fmla="*/ 2147483647 w 13"/>
                <a:gd name="T69" fmla="*/ 2147483647 h 14"/>
                <a:gd name="T70" fmla="*/ 2147483647 w 13"/>
                <a:gd name="T71" fmla="*/ 2147483647 h 14"/>
                <a:gd name="T72" fmla="*/ 2147483647 w 13"/>
                <a:gd name="T73" fmla="*/ 2147483647 h 14"/>
                <a:gd name="T74" fmla="*/ 2147483647 w 13"/>
                <a:gd name="T75" fmla="*/ 2147483647 h 14"/>
                <a:gd name="T76" fmla="*/ 2147483647 w 13"/>
                <a:gd name="T77" fmla="*/ 2147483647 h 14"/>
                <a:gd name="T78" fmla="*/ 2147483647 w 13"/>
                <a:gd name="T79" fmla="*/ 2147483647 h 14"/>
                <a:gd name="T80" fmla="*/ 2147483647 w 13"/>
                <a:gd name="T81" fmla="*/ 2147483647 h 14"/>
                <a:gd name="T82" fmla="*/ 2147483647 w 13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3"/>
                <a:gd name="T127" fmla="*/ 0 h 14"/>
                <a:gd name="T128" fmla="*/ 13 w 13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4"/>
                    <a:pt x="11" y="5"/>
                    <a:pt x="11" y="7"/>
                  </a:cubicBezTo>
                  <a:lnTo>
                    <a:pt x="13" y="7"/>
                  </a:lnTo>
                  <a:close/>
                  <a:moveTo>
                    <a:pt x="9" y="4"/>
                  </a:moveTo>
                  <a:lnTo>
                    <a:pt x="9" y="4"/>
                  </a:lnTo>
                  <a:lnTo>
                    <a:pt x="10" y="3"/>
                  </a:lnTo>
                  <a:lnTo>
                    <a:pt x="9" y="4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5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8"/>
                    <a:pt x="0" y="10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0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1"/>
                  </a:cubicBezTo>
                  <a:lnTo>
                    <a:pt x="9" y="10"/>
                  </a:lnTo>
                  <a:cubicBezTo>
                    <a:pt x="9" y="10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1"/>
                  </a:moveTo>
                  <a:cubicBezTo>
                    <a:pt x="13" y="10"/>
                    <a:pt x="13" y="8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1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5" name="Oval 757">
              <a:extLst>
                <a:ext uri="{FF2B5EF4-FFF2-40B4-BE49-F238E27FC236}">
                  <a16:creationId xmlns:a16="http://schemas.microsoft.com/office/drawing/2014/main" id="{AA9AC48D-CAF8-403D-84EF-085DC2498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7322" y="4431385"/>
              <a:ext cx="80325" cy="659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6" name="Freeform 758">
              <a:extLst>
                <a:ext uri="{FF2B5EF4-FFF2-40B4-BE49-F238E27FC236}">
                  <a16:creationId xmlns:a16="http://schemas.microsoft.com/office/drawing/2014/main" id="{311DC71B-659F-4A80-B7A8-F2C252111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0276" y="4417164"/>
              <a:ext cx="94417" cy="94373"/>
            </a:xfrm>
            <a:custGeom>
              <a:avLst/>
              <a:gdLst>
                <a:gd name="T0" fmla="*/ 2147483647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2147483647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2147483647 w 13"/>
                <a:gd name="T15" fmla="*/ 0 h 14"/>
                <a:gd name="T16" fmla="*/ 2147483647 w 13"/>
                <a:gd name="T17" fmla="*/ 2147483647 h 14"/>
                <a:gd name="T18" fmla="*/ 2147483647 w 13"/>
                <a:gd name="T19" fmla="*/ 0 h 14"/>
                <a:gd name="T20" fmla="*/ 2147483647 w 13"/>
                <a:gd name="T21" fmla="*/ 2147483647 h 14"/>
                <a:gd name="T22" fmla="*/ 2147483647 w 13"/>
                <a:gd name="T23" fmla="*/ 0 h 14"/>
                <a:gd name="T24" fmla="*/ 2147483647 w 13"/>
                <a:gd name="T25" fmla="*/ 0 h 14"/>
                <a:gd name="T26" fmla="*/ 2147483647 w 13"/>
                <a:gd name="T27" fmla="*/ 2147483647 h 14"/>
                <a:gd name="T28" fmla="*/ 2147483647 w 13"/>
                <a:gd name="T29" fmla="*/ 0 h 14"/>
                <a:gd name="T30" fmla="*/ 2147483647 w 13"/>
                <a:gd name="T31" fmla="*/ 2147483647 h 14"/>
                <a:gd name="T32" fmla="*/ 2147483647 w 13"/>
                <a:gd name="T33" fmla="*/ 0 h 14"/>
                <a:gd name="T34" fmla="*/ 0 w 13"/>
                <a:gd name="T35" fmla="*/ 2147483647 h 14"/>
                <a:gd name="T36" fmla="*/ 2147483647 w 13"/>
                <a:gd name="T37" fmla="*/ 2147483647 h 14"/>
                <a:gd name="T38" fmla="*/ 0 w 13"/>
                <a:gd name="T39" fmla="*/ 2147483647 h 14"/>
                <a:gd name="T40" fmla="*/ 2147483647 w 13"/>
                <a:gd name="T41" fmla="*/ 2147483647 h 14"/>
                <a:gd name="T42" fmla="*/ 0 w 13"/>
                <a:gd name="T43" fmla="*/ 2147483647 h 14"/>
                <a:gd name="T44" fmla="*/ 0 w 13"/>
                <a:gd name="T45" fmla="*/ 2147483647 h 14"/>
                <a:gd name="T46" fmla="*/ 2147483647 w 13"/>
                <a:gd name="T47" fmla="*/ 2147483647 h 14"/>
                <a:gd name="T48" fmla="*/ 0 w 13"/>
                <a:gd name="T49" fmla="*/ 2147483647 h 14"/>
                <a:gd name="T50" fmla="*/ 2147483647 w 13"/>
                <a:gd name="T51" fmla="*/ 2147483647 h 14"/>
                <a:gd name="T52" fmla="*/ 0 w 13"/>
                <a:gd name="T53" fmla="*/ 2147483647 h 14"/>
                <a:gd name="T54" fmla="*/ 2147483647 w 13"/>
                <a:gd name="T55" fmla="*/ 2147483647 h 14"/>
                <a:gd name="T56" fmla="*/ 2147483647 w 13"/>
                <a:gd name="T57" fmla="*/ 2147483647 h 14"/>
                <a:gd name="T58" fmla="*/ 2147483647 w 13"/>
                <a:gd name="T59" fmla="*/ 2147483647 h 14"/>
                <a:gd name="T60" fmla="*/ 2147483647 w 13"/>
                <a:gd name="T61" fmla="*/ 2147483647 h 14"/>
                <a:gd name="T62" fmla="*/ 2147483647 w 13"/>
                <a:gd name="T63" fmla="*/ 2147483647 h 14"/>
                <a:gd name="T64" fmla="*/ 2147483647 w 13"/>
                <a:gd name="T65" fmla="*/ 2147483647 h 14"/>
                <a:gd name="T66" fmla="*/ 2147483647 w 13"/>
                <a:gd name="T67" fmla="*/ 2147483647 h 14"/>
                <a:gd name="T68" fmla="*/ 2147483647 w 13"/>
                <a:gd name="T69" fmla="*/ 2147483647 h 14"/>
                <a:gd name="T70" fmla="*/ 2147483647 w 13"/>
                <a:gd name="T71" fmla="*/ 2147483647 h 14"/>
                <a:gd name="T72" fmla="*/ 2147483647 w 13"/>
                <a:gd name="T73" fmla="*/ 2147483647 h 14"/>
                <a:gd name="T74" fmla="*/ 2147483647 w 13"/>
                <a:gd name="T75" fmla="*/ 2147483647 h 14"/>
                <a:gd name="T76" fmla="*/ 2147483647 w 13"/>
                <a:gd name="T77" fmla="*/ 2147483647 h 14"/>
                <a:gd name="T78" fmla="*/ 2147483647 w 13"/>
                <a:gd name="T79" fmla="*/ 2147483647 h 14"/>
                <a:gd name="T80" fmla="*/ 2147483647 w 13"/>
                <a:gd name="T81" fmla="*/ 2147483647 h 14"/>
                <a:gd name="T82" fmla="*/ 2147483647 w 13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3"/>
                <a:gd name="T127" fmla="*/ 0 h 14"/>
                <a:gd name="T128" fmla="*/ 13 w 13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3" h="14"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  <a:moveTo>
                    <a:pt x="13" y="7"/>
                  </a:moveTo>
                  <a:cubicBezTo>
                    <a:pt x="13" y="5"/>
                    <a:pt x="13" y="3"/>
                    <a:pt x="11" y="2"/>
                  </a:cubicBezTo>
                  <a:lnTo>
                    <a:pt x="9" y="4"/>
                  </a:lnTo>
                  <a:cubicBezTo>
                    <a:pt x="10" y="5"/>
                    <a:pt x="11" y="6"/>
                    <a:pt x="11" y="7"/>
                  </a:cubicBezTo>
                  <a:lnTo>
                    <a:pt x="13" y="7"/>
                  </a:lnTo>
                  <a:close/>
                  <a:moveTo>
                    <a:pt x="9" y="4"/>
                  </a:moveTo>
                  <a:lnTo>
                    <a:pt x="9" y="4"/>
                  </a:lnTo>
                  <a:lnTo>
                    <a:pt x="10" y="3"/>
                  </a:lnTo>
                  <a:lnTo>
                    <a:pt x="9" y="4"/>
                  </a:lnTo>
                  <a:close/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3"/>
                    <a:pt x="9" y="4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4" y="3"/>
                    <a:pt x="5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0" y="3"/>
                    <a:pt x="0" y="5"/>
                    <a:pt x="0" y="7"/>
                  </a:cubicBezTo>
                  <a:lnTo>
                    <a:pt x="2" y="7"/>
                  </a:lnTo>
                  <a:cubicBezTo>
                    <a:pt x="2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0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2" y="8"/>
                    <a:pt x="2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5" y="11"/>
                    <a:pt x="4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0" y="13"/>
                    <a:pt x="11" y="12"/>
                  </a:cubicBezTo>
                  <a:lnTo>
                    <a:pt x="9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1" y="12"/>
                  </a:moveTo>
                  <a:cubicBezTo>
                    <a:pt x="13" y="11"/>
                    <a:pt x="13" y="9"/>
                    <a:pt x="13" y="7"/>
                  </a:cubicBezTo>
                  <a:lnTo>
                    <a:pt x="11" y="7"/>
                  </a:lnTo>
                  <a:cubicBezTo>
                    <a:pt x="11" y="8"/>
                    <a:pt x="10" y="9"/>
                    <a:pt x="9" y="10"/>
                  </a:cubicBezTo>
                  <a:lnTo>
                    <a:pt x="11" y="12"/>
                  </a:lnTo>
                  <a:close/>
                  <a:moveTo>
                    <a:pt x="13" y="7"/>
                  </a:move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7" name="Rectangle 759">
              <a:extLst>
                <a:ext uri="{FF2B5EF4-FFF2-40B4-BE49-F238E27FC236}">
                  <a16:creationId xmlns:a16="http://schemas.microsoft.com/office/drawing/2014/main" id="{1DFB0333-589C-4703-9875-5FDDEC83F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5232" y="4357696"/>
              <a:ext cx="14092" cy="166768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8" name="Freeform 760">
              <a:extLst>
                <a:ext uri="{FF2B5EF4-FFF2-40B4-BE49-F238E27FC236}">
                  <a16:creationId xmlns:a16="http://schemas.microsoft.com/office/drawing/2014/main" id="{A7159699-2A53-4427-891E-14315E2F6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1547" y="4277544"/>
              <a:ext cx="101464" cy="86616"/>
            </a:xfrm>
            <a:custGeom>
              <a:avLst/>
              <a:gdLst>
                <a:gd name="T0" fmla="*/ 0 w 72"/>
                <a:gd name="T1" fmla="*/ 2147483647 h 67"/>
                <a:gd name="T2" fmla="*/ 2147483647 w 72"/>
                <a:gd name="T3" fmla="*/ 0 h 67"/>
                <a:gd name="T4" fmla="*/ 2147483647 w 72"/>
                <a:gd name="T5" fmla="*/ 2147483647 h 67"/>
                <a:gd name="T6" fmla="*/ 0 w 72"/>
                <a:gd name="T7" fmla="*/ 2147483647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7"/>
                <a:gd name="T14" fmla="*/ 72 w 72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7">
                  <a:moveTo>
                    <a:pt x="0" y="67"/>
                  </a:moveTo>
                  <a:lnTo>
                    <a:pt x="36" y="0"/>
                  </a:lnTo>
                  <a:lnTo>
                    <a:pt x="7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39" name="Rectangle 761">
              <a:extLst>
                <a:ext uri="{FF2B5EF4-FFF2-40B4-BE49-F238E27FC236}">
                  <a16:creationId xmlns:a16="http://schemas.microsoft.com/office/drawing/2014/main" id="{BB7541AA-063B-4B61-B866-6AFAFBFC1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186" y="4351232"/>
              <a:ext cx="28184" cy="179696"/>
            </a:xfrm>
            <a:prstGeom prst="rect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40" name="Freeform 762">
              <a:extLst>
                <a:ext uri="{FF2B5EF4-FFF2-40B4-BE49-F238E27FC236}">
                  <a16:creationId xmlns:a16="http://schemas.microsoft.com/office/drawing/2014/main" id="{D6F4CE44-DD63-4075-A2D5-6293EBBAB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9650" y="4304692"/>
              <a:ext cx="370625" cy="112472"/>
            </a:xfrm>
            <a:custGeom>
              <a:avLst/>
              <a:gdLst>
                <a:gd name="T0" fmla="*/ 2147483647 w 51"/>
                <a:gd name="T1" fmla="*/ 2147483647 h 17"/>
                <a:gd name="T2" fmla="*/ 2147483647 w 51"/>
                <a:gd name="T3" fmla="*/ 2147483647 h 17"/>
                <a:gd name="T4" fmla="*/ 2147483647 w 51"/>
                <a:gd name="T5" fmla="*/ 2147483647 h 17"/>
                <a:gd name="T6" fmla="*/ 2147483647 w 51"/>
                <a:gd name="T7" fmla="*/ 2147483647 h 17"/>
                <a:gd name="T8" fmla="*/ 2147483647 w 51"/>
                <a:gd name="T9" fmla="*/ 2147483647 h 17"/>
                <a:gd name="T10" fmla="*/ 2147483647 w 51"/>
                <a:gd name="T11" fmla="*/ 2147483647 h 17"/>
                <a:gd name="T12" fmla="*/ 2147483647 w 51"/>
                <a:gd name="T13" fmla="*/ 2147483647 h 17"/>
                <a:gd name="T14" fmla="*/ 2147483647 w 51"/>
                <a:gd name="T15" fmla="*/ 2147483647 h 17"/>
                <a:gd name="T16" fmla="*/ 2147483647 w 51"/>
                <a:gd name="T17" fmla="*/ 2147483647 h 17"/>
                <a:gd name="T18" fmla="*/ 2147483647 w 51"/>
                <a:gd name="T19" fmla="*/ 2147483647 h 17"/>
                <a:gd name="T20" fmla="*/ 2147483647 w 51"/>
                <a:gd name="T21" fmla="*/ 2147483647 h 17"/>
                <a:gd name="T22" fmla="*/ 2147483647 w 51"/>
                <a:gd name="T23" fmla="*/ 2147483647 h 17"/>
                <a:gd name="T24" fmla="*/ 2147483647 w 51"/>
                <a:gd name="T25" fmla="*/ 2147483647 h 17"/>
                <a:gd name="T26" fmla="*/ 2147483647 w 51"/>
                <a:gd name="T27" fmla="*/ 2147483647 h 17"/>
                <a:gd name="T28" fmla="*/ 2147483647 w 51"/>
                <a:gd name="T29" fmla="*/ 2147483647 h 17"/>
                <a:gd name="T30" fmla="*/ 2147483647 w 51"/>
                <a:gd name="T31" fmla="*/ 2147483647 h 17"/>
                <a:gd name="T32" fmla="*/ 2147483647 w 51"/>
                <a:gd name="T33" fmla="*/ 2147483647 h 17"/>
                <a:gd name="T34" fmla="*/ 2147483647 w 51"/>
                <a:gd name="T35" fmla="*/ 2147483647 h 17"/>
                <a:gd name="T36" fmla="*/ 2147483647 w 51"/>
                <a:gd name="T37" fmla="*/ 0 h 17"/>
                <a:gd name="T38" fmla="*/ 2147483647 w 51"/>
                <a:gd name="T39" fmla="*/ 0 h 17"/>
                <a:gd name="T40" fmla="*/ 2147483647 w 51"/>
                <a:gd name="T41" fmla="*/ 0 h 17"/>
                <a:gd name="T42" fmla="*/ 2147483647 w 51"/>
                <a:gd name="T43" fmla="*/ 0 h 17"/>
                <a:gd name="T44" fmla="*/ 2147483647 w 51"/>
                <a:gd name="T45" fmla="*/ 2147483647 h 17"/>
                <a:gd name="T46" fmla="*/ 2147483647 w 51"/>
                <a:gd name="T47" fmla="*/ 2147483647 h 17"/>
                <a:gd name="T48" fmla="*/ 2147483647 w 51"/>
                <a:gd name="T49" fmla="*/ 2147483647 h 17"/>
                <a:gd name="T50" fmla="*/ 2147483647 w 51"/>
                <a:gd name="T51" fmla="*/ 2147483647 h 17"/>
                <a:gd name="T52" fmla="*/ 2147483647 w 51"/>
                <a:gd name="T53" fmla="*/ 2147483647 h 17"/>
                <a:gd name="T54" fmla="*/ 0 w 51"/>
                <a:gd name="T55" fmla="*/ 2147483647 h 17"/>
                <a:gd name="T56" fmla="*/ 2147483647 w 51"/>
                <a:gd name="T57" fmla="*/ 2147483647 h 17"/>
                <a:gd name="T58" fmla="*/ 2147483647 w 51"/>
                <a:gd name="T59" fmla="*/ 2147483647 h 17"/>
                <a:gd name="T60" fmla="*/ 2147483647 w 51"/>
                <a:gd name="T61" fmla="*/ 2147483647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1"/>
                <a:gd name="T94" fmla="*/ 0 h 17"/>
                <a:gd name="T95" fmla="*/ 51 w 51"/>
                <a:gd name="T96" fmla="*/ 17 h 1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1" h="17">
                  <a:moveTo>
                    <a:pt x="14" y="12"/>
                  </a:moveTo>
                  <a:lnTo>
                    <a:pt x="15" y="11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20" y="8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3" y="8"/>
                  </a:lnTo>
                  <a:lnTo>
                    <a:pt x="37" y="10"/>
                  </a:lnTo>
                  <a:lnTo>
                    <a:pt x="40" y="12"/>
                  </a:lnTo>
                  <a:lnTo>
                    <a:pt x="42" y="15"/>
                  </a:lnTo>
                  <a:lnTo>
                    <a:pt x="51" y="12"/>
                  </a:lnTo>
                  <a:lnTo>
                    <a:pt x="49" y="10"/>
                  </a:lnTo>
                  <a:lnTo>
                    <a:pt x="47" y="8"/>
                  </a:lnTo>
                  <a:lnTo>
                    <a:pt x="45" y="6"/>
                  </a:lnTo>
                  <a:lnTo>
                    <a:pt x="42" y="4"/>
                  </a:lnTo>
                  <a:lnTo>
                    <a:pt x="36" y="2"/>
                  </a:lnTo>
                  <a:lnTo>
                    <a:pt x="33" y="1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5" y="8"/>
                  </a:lnTo>
                  <a:lnTo>
                    <a:pt x="0" y="5"/>
                  </a:lnTo>
                  <a:lnTo>
                    <a:pt x="4" y="17"/>
                  </a:lnTo>
                  <a:lnTo>
                    <a:pt x="19" y="15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4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41" name="Oval 1131">
              <a:extLst>
                <a:ext uri="{FF2B5EF4-FFF2-40B4-BE49-F238E27FC236}">
                  <a16:creationId xmlns:a16="http://schemas.microsoft.com/office/drawing/2014/main" id="{1FC458F0-FA41-4F26-9EAF-05D48BE49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639" y="4397772"/>
              <a:ext cx="73280" cy="73688"/>
            </a:xfrm>
            <a:prstGeom prst="ellipse">
              <a:avLst/>
            </a:pr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42" name="Freeform 1132">
              <a:extLst>
                <a:ext uri="{FF2B5EF4-FFF2-40B4-BE49-F238E27FC236}">
                  <a16:creationId xmlns:a16="http://schemas.microsoft.com/office/drawing/2014/main" id="{46B44204-960D-4A50-90AA-8178FD7BC7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1547" y="4384844"/>
              <a:ext cx="101464" cy="93080"/>
            </a:xfrm>
            <a:custGeom>
              <a:avLst/>
              <a:gdLst>
                <a:gd name="T0" fmla="*/ 2147483647 w 14"/>
                <a:gd name="T1" fmla="*/ 2147483647 h 14"/>
                <a:gd name="T2" fmla="*/ 2147483647 w 14"/>
                <a:gd name="T3" fmla="*/ 2147483647 h 14"/>
                <a:gd name="T4" fmla="*/ 2147483647 w 14"/>
                <a:gd name="T5" fmla="*/ 2147483647 h 14"/>
                <a:gd name="T6" fmla="*/ 2147483647 w 14"/>
                <a:gd name="T7" fmla="*/ 2147483647 h 14"/>
                <a:gd name="T8" fmla="*/ 2147483647 w 14"/>
                <a:gd name="T9" fmla="*/ 2147483647 h 14"/>
                <a:gd name="T10" fmla="*/ 2147483647 w 14"/>
                <a:gd name="T11" fmla="*/ 2147483647 h 14"/>
                <a:gd name="T12" fmla="*/ 2147483647 w 14"/>
                <a:gd name="T13" fmla="*/ 2147483647 h 14"/>
                <a:gd name="T14" fmla="*/ 2147483647 w 14"/>
                <a:gd name="T15" fmla="*/ 0 h 14"/>
                <a:gd name="T16" fmla="*/ 2147483647 w 14"/>
                <a:gd name="T17" fmla="*/ 2147483647 h 14"/>
                <a:gd name="T18" fmla="*/ 2147483647 w 14"/>
                <a:gd name="T19" fmla="*/ 0 h 14"/>
                <a:gd name="T20" fmla="*/ 2147483647 w 14"/>
                <a:gd name="T21" fmla="*/ 2147483647 h 14"/>
                <a:gd name="T22" fmla="*/ 2147483647 w 14"/>
                <a:gd name="T23" fmla="*/ 0 h 14"/>
                <a:gd name="T24" fmla="*/ 2147483647 w 14"/>
                <a:gd name="T25" fmla="*/ 0 h 14"/>
                <a:gd name="T26" fmla="*/ 2147483647 w 14"/>
                <a:gd name="T27" fmla="*/ 2147483647 h 14"/>
                <a:gd name="T28" fmla="*/ 2147483647 w 14"/>
                <a:gd name="T29" fmla="*/ 0 h 14"/>
                <a:gd name="T30" fmla="*/ 2147483647 w 14"/>
                <a:gd name="T31" fmla="*/ 2147483647 h 14"/>
                <a:gd name="T32" fmla="*/ 2147483647 w 14"/>
                <a:gd name="T33" fmla="*/ 0 h 14"/>
                <a:gd name="T34" fmla="*/ 0 w 14"/>
                <a:gd name="T35" fmla="*/ 2147483647 h 14"/>
                <a:gd name="T36" fmla="*/ 2147483647 w 14"/>
                <a:gd name="T37" fmla="*/ 2147483647 h 14"/>
                <a:gd name="T38" fmla="*/ 0 w 14"/>
                <a:gd name="T39" fmla="*/ 2147483647 h 14"/>
                <a:gd name="T40" fmla="*/ 2147483647 w 14"/>
                <a:gd name="T41" fmla="*/ 2147483647 h 14"/>
                <a:gd name="T42" fmla="*/ 0 w 14"/>
                <a:gd name="T43" fmla="*/ 2147483647 h 14"/>
                <a:gd name="T44" fmla="*/ 0 w 14"/>
                <a:gd name="T45" fmla="*/ 2147483647 h 14"/>
                <a:gd name="T46" fmla="*/ 2147483647 w 14"/>
                <a:gd name="T47" fmla="*/ 2147483647 h 14"/>
                <a:gd name="T48" fmla="*/ 0 w 14"/>
                <a:gd name="T49" fmla="*/ 2147483647 h 14"/>
                <a:gd name="T50" fmla="*/ 2147483647 w 14"/>
                <a:gd name="T51" fmla="*/ 2147483647 h 14"/>
                <a:gd name="T52" fmla="*/ 0 w 14"/>
                <a:gd name="T53" fmla="*/ 2147483647 h 14"/>
                <a:gd name="T54" fmla="*/ 2147483647 w 14"/>
                <a:gd name="T55" fmla="*/ 2147483647 h 14"/>
                <a:gd name="T56" fmla="*/ 2147483647 w 14"/>
                <a:gd name="T57" fmla="*/ 2147483647 h 14"/>
                <a:gd name="T58" fmla="*/ 2147483647 w 14"/>
                <a:gd name="T59" fmla="*/ 2147483647 h 14"/>
                <a:gd name="T60" fmla="*/ 2147483647 w 14"/>
                <a:gd name="T61" fmla="*/ 2147483647 h 14"/>
                <a:gd name="T62" fmla="*/ 2147483647 w 14"/>
                <a:gd name="T63" fmla="*/ 2147483647 h 14"/>
                <a:gd name="T64" fmla="*/ 2147483647 w 14"/>
                <a:gd name="T65" fmla="*/ 2147483647 h 14"/>
                <a:gd name="T66" fmla="*/ 2147483647 w 14"/>
                <a:gd name="T67" fmla="*/ 2147483647 h 14"/>
                <a:gd name="T68" fmla="*/ 2147483647 w 14"/>
                <a:gd name="T69" fmla="*/ 2147483647 h 14"/>
                <a:gd name="T70" fmla="*/ 2147483647 w 14"/>
                <a:gd name="T71" fmla="*/ 2147483647 h 14"/>
                <a:gd name="T72" fmla="*/ 2147483647 w 14"/>
                <a:gd name="T73" fmla="*/ 2147483647 h 14"/>
                <a:gd name="T74" fmla="*/ 2147483647 w 14"/>
                <a:gd name="T75" fmla="*/ 2147483647 h 14"/>
                <a:gd name="T76" fmla="*/ 2147483647 w 14"/>
                <a:gd name="T77" fmla="*/ 2147483647 h 14"/>
                <a:gd name="T78" fmla="*/ 2147483647 w 14"/>
                <a:gd name="T79" fmla="*/ 2147483647 h 14"/>
                <a:gd name="T80" fmla="*/ 2147483647 w 14"/>
                <a:gd name="T81" fmla="*/ 2147483647 h 14"/>
                <a:gd name="T82" fmla="*/ 2147483647 w 14"/>
                <a:gd name="T83" fmla="*/ 2147483647 h 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"/>
                <a:gd name="T127" fmla="*/ 0 h 14"/>
                <a:gd name="T128" fmla="*/ 14 w 14"/>
                <a:gd name="T129" fmla="*/ 14 h 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" h="14"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  <a:moveTo>
                    <a:pt x="14" y="7"/>
                  </a:moveTo>
                  <a:cubicBezTo>
                    <a:pt x="14" y="5"/>
                    <a:pt x="13" y="4"/>
                    <a:pt x="12" y="2"/>
                  </a:cubicBezTo>
                  <a:lnTo>
                    <a:pt x="10" y="4"/>
                  </a:lnTo>
                  <a:cubicBezTo>
                    <a:pt x="11" y="5"/>
                    <a:pt x="11" y="6"/>
                    <a:pt x="11" y="7"/>
                  </a:cubicBezTo>
                  <a:lnTo>
                    <a:pt x="14" y="7"/>
                  </a:lnTo>
                  <a:close/>
                  <a:moveTo>
                    <a:pt x="10" y="4"/>
                  </a:moveTo>
                  <a:lnTo>
                    <a:pt x="10" y="4"/>
                  </a:lnTo>
                  <a:lnTo>
                    <a:pt x="11" y="3"/>
                  </a:lnTo>
                  <a:lnTo>
                    <a:pt x="10" y="4"/>
                  </a:lnTo>
                  <a:close/>
                  <a:moveTo>
                    <a:pt x="12" y="2"/>
                  </a:moveTo>
                  <a:cubicBezTo>
                    <a:pt x="11" y="1"/>
                    <a:pt x="9" y="0"/>
                    <a:pt x="7" y="0"/>
                  </a:cubicBezTo>
                  <a:lnTo>
                    <a:pt x="7" y="3"/>
                  </a:lnTo>
                  <a:cubicBezTo>
                    <a:pt x="8" y="3"/>
                    <a:pt x="9" y="4"/>
                    <a:pt x="10" y="4"/>
                  </a:cubicBezTo>
                  <a:lnTo>
                    <a:pt x="12" y="2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close/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lnTo>
                    <a:pt x="4" y="4"/>
                  </a:lnTo>
                  <a:cubicBezTo>
                    <a:pt x="5" y="4"/>
                    <a:pt x="6" y="3"/>
                    <a:pt x="7" y="3"/>
                  </a:cubicBezTo>
                  <a:lnTo>
                    <a:pt x="7" y="0"/>
                  </a:lnTo>
                  <a:close/>
                  <a:moveTo>
                    <a:pt x="2" y="2"/>
                  </a:moveTo>
                  <a:cubicBezTo>
                    <a:pt x="1" y="4"/>
                    <a:pt x="0" y="5"/>
                    <a:pt x="0" y="7"/>
                  </a:cubicBezTo>
                  <a:lnTo>
                    <a:pt x="3" y="7"/>
                  </a:lnTo>
                  <a:cubicBezTo>
                    <a:pt x="3" y="6"/>
                    <a:pt x="3" y="5"/>
                    <a:pt x="4" y="4"/>
                  </a:cubicBezTo>
                  <a:lnTo>
                    <a:pt x="2" y="2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0" y="9"/>
                    <a:pt x="1" y="11"/>
                    <a:pt x="2" y="12"/>
                  </a:cubicBezTo>
                  <a:lnTo>
                    <a:pt x="4" y="10"/>
                  </a:lnTo>
                  <a:cubicBezTo>
                    <a:pt x="3" y="9"/>
                    <a:pt x="3" y="8"/>
                    <a:pt x="3" y="7"/>
                  </a:cubicBezTo>
                  <a:lnTo>
                    <a:pt x="0" y="7"/>
                  </a:lnTo>
                  <a:close/>
                  <a:moveTo>
                    <a:pt x="2" y="12"/>
                  </a:moveTo>
                  <a:cubicBezTo>
                    <a:pt x="3" y="13"/>
                    <a:pt x="5" y="14"/>
                    <a:pt x="7" y="14"/>
                  </a:cubicBezTo>
                  <a:lnTo>
                    <a:pt x="7" y="11"/>
                  </a:lnTo>
                  <a:cubicBezTo>
                    <a:pt x="6" y="11"/>
                    <a:pt x="5" y="11"/>
                    <a:pt x="4" y="10"/>
                  </a:cubicBezTo>
                  <a:lnTo>
                    <a:pt x="2" y="12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lnTo>
                    <a:pt x="7" y="14"/>
                  </a:lnTo>
                  <a:lnTo>
                    <a:pt x="7" y="11"/>
                  </a:lnTo>
                  <a:lnTo>
                    <a:pt x="7" y="14"/>
                  </a:lnTo>
                  <a:close/>
                  <a:moveTo>
                    <a:pt x="7" y="14"/>
                  </a:moveTo>
                  <a:cubicBezTo>
                    <a:pt x="9" y="14"/>
                    <a:pt x="11" y="13"/>
                    <a:pt x="12" y="12"/>
                  </a:cubicBezTo>
                  <a:lnTo>
                    <a:pt x="10" y="10"/>
                  </a:lnTo>
                  <a:cubicBezTo>
                    <a:pt x="9" y="11"/>
                    <a:pt x="8" y="11"/>
                    <a:pt x="7" y="11"/>
                  </a:cubicBezTo>
                  <a:lnTo>
                    <a:pt x="7" y="14"/>
                  </a:lnTo>
                  <a:close/>
                  <a:moveTo>
                    <a:pt x="12" y="12"/>
                  </a:moveTo>
                  <a:cubicBezTo>
                    <a:pt x="13" y="11"/>
                    <a:pt x="14" y="9"/>
                    <a:pt x="14" y="7"/>
                  </a:cubicBezTo>
                  <a:lnTo>
                    <a:pt x="11" y="7"/>
                  </a:lnTo>
                  <a:cubicBezTo>
                    <a:pt x="11" y="8"/>
                    <a:pt x="11" y="9"/>
                    <a:pt x="10" y="10"/>
                  </a:cubicBezTo>
                  <a:lnTo>
                    <a:pt x="12" y="12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1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843" name="Group 1">
            <a:extLst>
              <a:ext uri="{FF2B5EF4-FFF2-40B4-BE49-F238E27FC236}">
                <a16:creationId xmlns:a16="http://schemas.microsoft.com/office/drawing/2014/main" id="{3606A5F3-3715-4A28-BB8B-781C048152FE}"/>
              </a:ext>
            </a:extLst>
          </p:cNvPr>
          <p:cNvGrpSpPr>
            <a:grpSpLocks/>
          </p:cNvGrpSpPr>
          <p:nvPr/>
        </p:nvGrpSpPr>
        <p:grpSpPr bwMode="auto">
          <a:xfrm>
            <a:off x="-15875" y="1377950"/>
            <a:ext cx="1873250" cy="1609725"/>
            <a:chOff x="302890" y="1240108"/>
            <a:chExt cx="3429000" cy="2945756"/>
          </a:xfrm>
        </p:grpSpPr>
        <p:grpSp>
          <p:nvGrpSpPr>
            <p:cNvPr id="844" name="Group 1235">
              <a:extLst>
                <a:ext uri="{FF2B5EF4-FFF2-40B4-BE49-F238E27FC236}">
                  <a16:creationId xmlns:a16="http://schemas.microsoft.com/office/drawing/2014/main" id="{B6A6AA0C-4064-41A7-A40F-BAD1D1C6DB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890" y="1292688"/>
              <a:ext cx="3295650" cy="2363787"/>
              <a:chOff x="144" y="531"/>
              <a:chExt cx="2491" cy="1846"/>
            </a:xfrm>
          </p:grpSpPr>
          <p:pic>
            <p:nvPicPr>
              <p:cNvPr id="868" name="Picture 1236">
                <a:extLst>
                  <a:ext uri="{FF2B5EF4-FFF2-40B4-BE49-F238E27FC236}">
                    <a16:creationId xmlns:a16="http://schemas.microsoft.com/office/drawing/2014/main" id="{C8AF256B-0435-4569-A73A-83B825B614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-6000" contras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" y="531"/>
                <a:ext cx="2490" cy="1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69" name="Group 1237">
                <a:extLst>
                  <a:ext uri="{FF2B5EF4-FFF2-40B4-BE49-F238E27FC236}">
                    <a16:creationId xmlns:a16="http://schemas.microsoft.com/office/drawing/2014/main" id="{5D207D27-D4F2-4D0F-B38E-17B1556591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1124"/>
                <a:ext cx="883" cy="1251"/>
                <a:chOff x="6" y="1923"/>
                <a:chExt cx="781" cy="1106"/>
              </a:xfrm>
            </p:grpSpPr>
            <p:pic>
              <p:nvPicPr>
                <p:cNvPr id="870" name="Picture 1238">
                  <a:extLst>
                    <a:ext uri="{FF2B5EF4-FFF2-40B4-BE49-F238E27FC236}">
                      <a16:creationId xmlns:a16="http://schemas.microsoft.com/office/drawing/2014/main" id="{155CFB33-8F19-4A4A-8D3B-05A4836B45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6000" contrast="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" y="1923"/>
                  <a:ext cx="658" cy="5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71" name="Picture 1239">
                  <a:extLst>
                    <a:ext uri="{FF2B5EF4-FFF2-40B4-BE49-F238E27FC236}">
                      <a16:creationId xmlns:a16="http://schemas.microsoft.com/office/drawing/2014/main" id="{5B620E5C-E64B-4EEF-ACF9-C6BE63975A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-6000" contrast="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" y="2473"/>
                  <a:ext cx="671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845" name="Rectangle 1240">
              <a:extLst>
                <a:ext uri="{FF2B5EF4-FFF2-40B4-BE49-F238E27FC236}">
                  <a16:creationId xmlns:a16="http://schemas.microsoft.com/office/drawing/2014/main" id="{D8E030E0-C896-46EE-A5EB-289137765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927" y="1747337"/>
              <a:ext cx="1090613" cy="450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ja-JP" sz="1600" b="0" i="1" u="none" strike="noStrike" kern="1200" cap="none" spc="0" normalizeH="0" baseline="0" noProof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</a:t>
              </a:r>
              <a:r>
                <a:rPr kumimoji="0" lang="en-GB" altLang="ja-JP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QPC</a:t>
              </a:r>
            </a:p>
          </p:txBody>
        </p:sp>
        <p:grpSp>
          <p:nvGrpSpPr>
            <p:cNvPr id="846" name="Group 1241">
              <a:extLst>
                <a:ext uri="{FF2B5EF4-FFF2-40B4-BE49-F238E27FC236}">
                  <a16:creationId xmlns:a16="http://schemas.microsoft.com/office/drawing/2014/main" id="{ED84F79D-BB6B-4600-8D26-A91E0CEBAD71}"/>
                </a:ext>
              </a:extLst>
            </p:cNvPr>
            <p:cNvGrpSpPr>
              <a:grpSpLocks/>
            </p:cNvGrpSpPr>
            <p:nvPr/>
          </p:nvGrpSpPr>
          <p:grpSpPr bwMode="auto">
            <a:xfrm rot="2282200" flipV="1">
              <a:off x="2488877" y="2295988"/>
              <a:ext cx="417513" cy="450850"/>
              <a:chOff x="16437" y="9479"/>
              <a:chExt cx="350" cy="444"/>
            </a:xfrm>
          </p:grpSpPr>
          <p:sp>
            <p:nvSpPr>
              <p:cNvPr id="866" name="Freeform 1242">
                <a:extLst>
                  <a:ext uri="{FF2B5EF4-FFF2-40B4-BE49-F238E27FC236}">
                    <a16:creationId xmlns:a16="http://schemas.microsoft.com/office/drawing/2014/main" id="{B91E3A03-2C18-4857-8AF6-EAAC2158A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7" y="9701"/>
                <a:ext cx="159" cy="222"/>
              </a:xfrm>
              <a:custGeom>
                <a:avLst/>
                <a:gdLst>
                  <a:gd name="T0" fmla="*/ 0 w 159"/>
                  <a:gd name="T1" fmla="*/ 222 h 222"/>
                  <a:gd name="T2" fmla="*/ 159 w 159"/>
                  <a:gd name="T3" fmla="*/ 69 h 222"/>
                  <a:gd name="T4" fmla="*/ 159 w 159"/>
                  <a:gd name="T5" fmla="*/ 69 h 222"/>
                  <a:gd name="T6" fmla="*/ 152 w 159"/>
                  <a:gd name="T7" fmla="*/ 69 h 222"/>
                  <a:gd name="T8" fmla="*/ 149 w 159"/>
                  <a:gd name="T9" fmla="*/ 69 h 222"/>
                  <a:gd name="T10" fmla="*/ 142 w 159"/>
                  <a:gd name="T11" fmla="*/ 69 h 222"/>
                  <a:gd name="T12" fmla="*/ 135 w 159"/>
                  <a:gd name="T13" fmla="*/ 69 h 222"/>
                  <a:gd name="T14" fmla="*/ 132 w 159"/>
                  <a:gd name="T15" fmla="*/ 69 h 222"/>
                  <a:gd name="T16" fmla="*/ 125 w 159"/>
                  <a:gd name="T17" fmla="*/ 69 h 222"/>
                  <a:gd name="T18" fmla="*/ 118 w 159"/>
                  <a:gd name="T19" fmla="*/ 66 h 222"/>
                  <a:gd name="T20" fmla="*/ 114 w 159"/>
                  <a:gd name="T21" fmla="*/ 66 h 222"/>
                  <a:gd name="T22" fmla="*/ 107 w 159"/>
                  <a:gd name="T23" fmla="*/ 66 h 222"/>
                  <a:gd name="T24" fmla="*/ 104 w 159"/>
                  <a:gd name="T25" fmla="*/ 66 h 222"/>
                  <a:gd name="T26" fmla="*/ 97 w 159"/>
                  <a:gd name="T27" fmla="*/ 62 h 222"/>
                  <a:gd name="T28" fmla="*/ 93 w 159"/>
                  <a:gd name="T29" fmla="*/ 62 h 222"/>
                  <a:gd name="T30" fmla="*/ 87 w 159"/>
                  <a:gd name="T31" fmla="*/ 59 h 222"/>
                  <a:gd name="T32" fmla="*/ 83 w 159"/>
                  <a:gd name="T33" fmla="*/ 59 h 222"/>
                  <a:gd name="T34" fmla="*/ 76 w 159"/>
                  <a:gd name="T35" fmla="*/ 55 h 222"/>
                  <a:gd name="T36" fmla="*/ 73 w 159"/>
                  <a:gd name="T37" fmla="*/ 55 h 222"/>
                  <a:gd name="T38" fmla="*/ 66 w 159"/>
                  <a:gd name="T39" fmla="*/ 52 h 222"/>
                  <a:gd name="T40" fmla="*/ 62 w 159"/>
                  <a:gd name="T41" fmla="*/ 48 h 222"/>
                  <a:gd name="T42" fmla="*/ 55 w 159"/>
                  <a:gd name="T43" fmla="*/ 48 h 222"/>
                  <a:gd name="T44" fmla="*/ 52 w 159"/>
                  <a:gd name="T45" fmla="*/ 45 h 222"/>
                  <a:gd name="T46" fmla="*/ 48 w 159"/>
                  <a:gd name="T47" fmla="*/ 41 h 222"/>
                  <a:gd name="T48" fmla="*/ 42 w 159"/>
                  <a:gd name="T49" fmla="*/ 38 h 222"/>
                  <a:gd name="T50" fmla="*/ 38 w 159"/>
                  <a:gd name="T51" fmla="*/ 35 h 222"/>
                  <a:gd name="T52" fmla="*/ 35 w 159"/>
                  <a:gd name="T53" fmla="*/ 31 h 222"/>
                  <a:gd name="T54" fmla="*/ 31 w 159"/>
                  <a:gd name="T55" fmla="*/ 28 h 222"/>
                  <a:gd name="T56" fmla="*/ 24 w 159"/>
                  <a:gd name="T57" fmla="*/ 24 h 222"/>
                  <a:gd name="T58" fmla="*/ 21 w 159"/>
                  <a:gd name="T59" fmla="*/ 21 h 222"/>
                  <a:gd name="T60" fmla="*/ 17 w 159"/>
                  <a:gd name="T61" fmla="*/ 17 h 222"/>
                  <a:gd name="T62" fmla="*/ 14 w 159"/>
                  <a:gd name="T63" fmla="*/ 14 h 222"/>
                  <a:gd name="T64" fmla="*/ 7 w 159"/>
                  <a:gd name="T65" fmla="*/ 10 h 222"/>
                  <a:gd name="T66" fmla="*/ 3 w 159"/>
                  <a:gd name="T67" fmla="*/ 7 h 222"/>
                  <a:gd name="T68" fmla="*/ 0 w 159"/>
                  <a:gd name="T69" fmla="*/ 0 h 222"/>
                  <a:gd name="T70" fmla="*/ 0 w 159"/>
                  <a:gd name="T71" fmla="*/ 222 h 222"/>
                  <a:gd name="T72" fmla="*/ 0 w 159"/>
                  <a:gd name="T73" fmla="*/ 222 h 22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59"/>
                  <a:gd name="T112" fmla="*/ 0 h 222"/>
                  <a:gd name="T113" fmla="*/ 159 w 159"/>
                  <a:gd name="T114" fmla="*/ 222 h 22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59" h="222">
                    <a:moveTo>
                      <a:pt x="0" y="222"/>
                    </a:moveTo>
                    <a:lnTo>
                      <a:pt x="159" y="69"/>
                    </a:lnTo>
                    <a:lnTo>
                      <a:pt x="152" y="69"/>
                    </a:lnTo>
                    <a:lnTo>
                      <a:pt x="149" y="69"/>
                    </a:lnTo>
                    <a:lnTo>
                      <a:pt x="142" y="69"/>
                    </a:lnTo>
                    <a:lnTo>
                      <a:pt x="135" y="69"/>
                    </a:lnTo>
                    <a:lnTo>
                      <a:pt x="132" y="69"/>
                    </a:lnTo>
                    <a:lnTo>
                      <a:pt x="125" y="69"/>
                    </a:lnTo>
                    <a:lnTo>
                      <a:pt x="118" y="66"/>
                    </a:lnTo>
                    <a:lnTo>
                      <a:pt x="114" y="66"/>
                    </a:lnTo>
                    <a:lnTo>
                      <a:pt x="107" y="66"/>
                    </a:lnTo>
                    <a:lnTo>
                      <a:pt x="104" y="66"/>
                    </a:lnTo>
                    <a:lnTo>
                      <a:pt x="97" y="62"/>
                    </a:lnTo>
                    <a:lnTo>
                      <a:pt x="93" y="62"/>
                    </a:lnTo>
                    <a:lnTo>
                      <a:pt x="87" y="59"/>
                    </a:lnTo>
                    <a:lnTo>
                      <a:pt x="83" y="59"/>
                    </a:lnTo>
                    <a:lnTo>
                      <a:pt x="76" y="55"/>
                    </a:lnTo>
                    <a:lnTo>
                      <a:pt x="73" y="55"/>
                    </a:lnTo>
                    <a:lnTo>
                      <a:pt x="66" y="52"/>
                    </a:lnTo>
                    <a:lnTo>
                      <a:pt x="62" y="48"/>
                    </a:lnTo>
                    <a:lnTo>
                      <a:pt x="55" y="48"/>
                    </a:lnTo>
                    <a:lnTo>
                      <a:pt x="52" y="45"/>
                    </a:lnTo>
                    <a:lnTo>
                      <a:pt x="48" y="41"/>
                    </a:lnTo>
                    <a:lnTo>
                      <a:pt x="42" y="38"/>
                    </a:lnTo>
                    <a:lnTo>
                      <a:pt x="38" y="35"/>
                    </a:lnTo>
                    <a:lnTo>
                      <a:pt x="35" y="31"/>
                    </a:lnTo>
                    <a:lnTo>
                      <a:pt x="31" y="28"/>
                    </a:lnTo>
                    <a:lnTo>
                      <a:pt x="24" y="24"/>
                    </a:lnTo>
                    <a:lnTo>
                      <a:pt x="21" y="21"/>
                    </a:lnTo>
                    <a:lnTo>
                      <a:pt x="17" y="17"/>
                    </a:lnTo>
                    <a:lnTo>
                      <a:pt x="14" y="14"/>
                    </a:lnTo>
                    <a:lnTo>
                      <a:pt x="7" y="10"/>
                    </a:lnTo>
                    <a:lnTo>
                      <a:pt x="3" y="7"/>
                    </a:lnTo>
                    <a:lnTo>
                      <a:pt x="0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FF9933"/>
              </a:solidFill>
              <a:ln w="9525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67" name="Freeform 1243">
                <a:extLst>
                  <a:ext uri="{FF2B5EF4-FFF2-40B4-BE49-F238E27FC236}">
                    <a16:creationId xmlns:a16="http://schemas.microsoft.com/office/drawing/2014/main" id="{AD272F05-B59B-475F-8748-2FEE09559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5" y="9479"/>
                <a:ext cx="302" cy="298"/>
              </a:xfrm>
              <a:custGeom>
                <a:avLst/>
                <a:gdLst>
                  <a:gd name="T0" fmla="*/ 28 w 302"/>
                  <a:gd name="T1" fmla="*/ 298 h 298"/>
                  <a:gd name="T2" fmla="*/ 42 w 302"/>
                  <a:gd name="T3" fmla="*/ 267 h 298"/>
                  <a:gd name="T4" fmla="*/ 87 w 302"/>
                  <a:gd name="T5" fmla="*/ 191 h 298"/>
                  <a:gd name="T6" fmla="*/ 104 w 302"/>
                  <a:gd name="T7" fmla="*/ 166 h 298"/>
                  <a:gd name="T8" fmla="*/ 125 w 302"/>
                  <a:gd name="T9" fmla="*/ 146 h 298"/>
                  <a:gd name="T10" fmla="*/ 146 w 302"/>
                  <a:gd name="T11" fmla="*/ 121 h 298"/>
                  <a:gd name="T12" fmla="*/ 174 w 302"/>
                  <a:gd name="T13" fmla="*/ 100 h 298"/>
                  <a:gd name="T14" fmla="*/ 201 w 302"/>
                  <a:gd name="T15" fmla="*/ 80 h 298"/>
                  <a:gd name="T16" fmla="*/ 229 w 302"/>
                  <a:gd name="T17" fmla="*/ 59 h 298"/>
                  <a:gd name="T18" fmla="*/ 264 w 302"/>
                  <a:gd name="T19" fmla="*/ 42 h 298"/>
                  <a:gd name="T20" fmla="*/ 302 w 302"/>
                  <a:gd name="T21" fmla="*/ 24 h 298"/>
                  <a:gd name="T22" fmla="*/ 292 w 302"/>
                  <a:gd name="T23" fmla="*/ 0 h 298"/>
                  <a:gd name="T24" fmla="*/ 250 w 302"/>
                  <a:gd name="T25" fmla="*/ 14 h 298"/>
                  <a:gd name="T26" fmla="*/ 215 w 302"/>
                  <a:gd name="T27" fmla="*/ 35 h 298"/>
                  <a:gd name="T28" fmla="*/ 184 w 302"/>
                  <a:gd name="T29" fmla="*/ 55 h 298"/>
                  <a:gd name="T30" fmla="*/ 153 w 302"/>
                  <a:gd name="T31" fmla="*/ 76 h 298"/>
                  <a:gd name="T32" fmla="*/ 129 w 302"/>
                  <a:gd name="T33" fmla="*/ 100 h 298"/>
                  <a:gd name="T34" fmla="*/ 104 w 302"/>
                  <a:gd name="T35" fmla="*/ 125 h 298"/>
                  <a:gd name="T36" fmla="*/ 84 w 302"/>
                  <a:gd name="T37" fmla="*/ 149 h 298"/>
                  <a:gd name="T38" fmla="*/ 63 w 302"/>
                  <a:gd name="T39" fmla="*/ 173 h 298"/>
                  <a:gd name="T40" fmla="*/ 18 w 302"/>
                  <a:gd name="T41" fmla="*/ 253 h 298"/>
                  <a:gd name="T42" fmla="*/ 0 w 302"/>
                  <a:gd name="T43" fmla="*/ 288 h 298"/>
                  <a:gd name="T44" fmla="*/ 28 w 302"/>
                  <a:gd name="T45" fmla="*/ 298 h 29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2"/>
                  <a:gd name="T70" fmla="*/ 0 h 298"/>
                  <a:gd name="T71" fmla="*/ 302 w 302"/>
                  <a:gd name="T72" fmla="*/ 298 h 29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2" h="298">
                    <a:moveTo>
                      <a:pt x="28" y="298"/>
                    </a:moveTo>
                    <a:lnTo>
                      <a:pt x="42" y="267"/>
                    </a:lnTo>
                    <a:lnTo>
                      <a:pt x="87" y="191"/>
                    </a:lnTo>
                    <a:lnTo>
                      <a:pt x="104" y="166"/>
                    </a:lnTo>
                    <a:lnTo>
                      <a:pt x="125" y="146"/>
                    </a:lnTo>
                    <a:lnTo>
                      <a:pt x="146" y="121"/>
                    </a:lnTo>
                    <a:lnTo>
                      <a:pt x="174" y="100"/>
                    </a:lnTo>
                    <a:lnTo>
                      <a:pt x="201" y="80"/>
                    </a:lnTo>
                    <a:lnTo>
                      <a:pt x="229" y="59"/>
                    </a:lnTo>
                    <a:lnTo>
                      <a:pt x="264" y="42"/>
                    </a:lnTo>
                    <a:lnTo>
                      <a:pt x="302" y="24"/>
                    </a:lnTo>
                    <a:lnTo>
                      <a:pt x="292" y="0"/>
                    </a:lnTo>
                    <a:lnTo>
                      <a:pt x="250" y="14"/>
                    </a:lnTo>
                    <a:lnTo>
                      <a:pt x="215" y="35"/>
                    </a:lnTo>
                    <a:lnTo>
                      <a:pt x="184" y="55"/>
                    </a:lnTo>
                    <a:lnTo>
                      <a:pt x="153" y="76"/>
                    </a:lnTo>
                    <a:lnTo>
                      <a:pt x="129" y="100"/>
                    </a:lnTo>
                    <a:lnTo>
                      <a:pt x="104" y="125"/>
                    </a:lnTo>
                    <a:lnTo>
                      <a:pt x="84" y="149"/>
                    </a:lnTo>
                    <a:lnTo>
                      <a:pt x="63" y="173"/>
                    </a:lnTo>
                    <a:lnTo>
                      <a:pt x="18" y="253"/>
                    </a:lnTo>
                    <a:lnTo>
                      <a:pt x="0" y="288"/>
                    </a:lnTo>
                    <a:lnTo>
                      <a:pt x="28" y="298"/>
                    </a:lnTo>
                    <a:close/>
                  </a:path>
                </a:pathLst>
              </a:custGeom>
              <a:solidFill>
                <a:srgbClr val="FF9933"/>
              </a:solidFill>
              <a:ln w="9525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847" name="Rectangle 1244">
              <a:extLst>
                <a:ext uri="{FF2B5EF4-FFF2-40B4-BE49-F238E27FC236}">
                  <a16:creationId xmlns:a16="http://schemas.microsoft.com/office/drawing/2014/main" id="{312A1280-3406-46E4-A5EF-4046612CC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411" y="1386174"/>
              <a:ext cx="1228979" cy="337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ja-JP" sz="1200" b="0" i="0" u="none" strike="noStrike" kern="1200" cap="none" spc="0" normalizeH="0" baseline="0" noProof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DRAIN</a:t>
              </a:r>
            </a:p>
          </p:txBody>
        </p:sp>
        <p:sp>
          <p:nvSpPr>
            <p:cNvPr id="848" name="Rectangle 1245">
              <a:extLst>
                <a:ext uri="{FF2B5EF4-FFF2-40B4-BE49-F238E27FC236}">
                  <a16:creationId xmlns:a16="http://schemas.microsoft.com/office/drawing/2014/main" id="{EAB63946-F20B-4908-91D4-A387CC9DA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3197" y="3163274"/>
              <a:ext cx="1368693" cy="293414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ja-JP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  <a:cs typeface="+mn-cs"/>
                </a:rPr>
                <a:t>SOURCE</a:t>
              </a:r>
            </a:p>
          </p:txBody>
        </p:sp>
        <p:sp>
          <p:nvSpPr>
            <p:cNvPr id="849" name="Rectangle 1246">
              <a:extLst>
                <a:ext uri="{FF2B5EF4-FFF2-40B4-BE49-F238E27FC236}">
                  <a16:creationId xmlns:a16="http://schemas.microsoft.com/office/drawing/2014/main" id="{97788720-BEA4-4642-80EB-8C0039CEB8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317821" y="1915486"/>
              <a:ext cx="1660519" cy="30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ja-JP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RESERVOIR</a:t>
              </a:r>
            </a:p>
          </p:txBody>
        </p:sp>
        <p:sp>
          <p:nvSpPr>
            <p:cNvPr id="850" name="Oval 1247">
              <a:extLst>
                <a:ext uri="{FF2B5EF4-FFF2-40B4-BE49-F238E27FC236}">
                  <a16:creationId xmlns:a16="http://schemas.microsoft.com/office/drawing/2014/main" id="{49B2D37A-ECE0-4452-8E24-03ADC2DDC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240" y="2434100"/>
              <a:ext cx="311150" cy="306388"/>
            </a:xfrm>
            <a:prstGeom prst="ellipse">
              <a:avLst/>
            </a:prstGeom>
            <a:noFill/>
            <a:ln w="38100">
              <a:solidFill>
                <a:srgbClr val="FF99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851" name="Group 1248">
              <a:extLst>
                <a:ext uri="{FF2B5EF4-FFF2-40B4-BE49-F238E27FC236}">
                  <a16:creationId xmlns:a16="http://schemas.microsoft.com/office/drawing/2014/main" id="{4DC6FFEC-F934-41D3-8DDD-5F0D197AD62A}"/>
                </a:ext>
              </a:extLst>
            </p:cNvPr>
            <p:cNvGrpSpPr>
              <a:grpSpLocks/>
            </p:cNvGrpSpPr>
            <p:nvPr/>
          </p:nvGrpSpPr>
          <p:grpSpPr bwMode="auto">
            <a:xfrm rot="2382663">
              <a:off x="1001390" y="2334088"/>
              <a:ext cx="417512" cy="450850"/>
              <a:chOff x="16437" y="9479"/>
              <a:chExt cx="350" cy="444"/>
            </a:xfrm>
          </p:grpSpPr>
          <p:sp>
            <p:nvSpPr>
              <p:cNvPr id="864" name="Freeform 1249">
                <a:extLst>
                  <a:ext uri="{FF2B5EF4-FFF2-40B4-BE49-F238E27FC236}">
                    <a16:creationId xmlns:a16="http://schemas.microsoft.com/office/drawing/2014/main" id="{A157B2C5-47B5-4F57-84D9-0D86B4258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7" y="9701"/>
                <a:ext cx="159" cy="222"/>
              </a:xfrm>
              <a:custGeom>
                <a:avLst/>
                <a:gdLst>
                  <a:gd name="T0" fmla="*/ 0 w 159"/>
                  <a:gd name="T1" fmla="*/ 222 h 222"/>
                  <a:gd name="T2" fmla="*/ 159 w 159"/>
                  <a:gd name="T3" fmla="*/ 69 h 222"/>
                  <a:gd name="T4" fmla="*/ 159 w 159"/>
                  <a:gd name="T5" fmla="*/ 69 h 222"/>
                  <a:gd name="T6" fmla="*/ 152 w 159"/>
                  <a:gd name="T7" fmla="*/ 69 h 222"/>
                  <a:gd name="T8" fmla="*/ 149 w 159"/>
                  <a:gd name="T9" fmla="*/ 69 h 222"/>
                  <a:gd name="T10" fmla="*/ 142 w 159"/>
                  <a:gd name="T11" fmla="*/ 69 h 222"/>
                  <a:gd name="T12" fmla="*/ 135 w 159"/>
                  <a:gd name="T13" fmla="*/ 69 h 222"/>
                  <a:gd name="T14" fmla="*/ 132 w 159"/>
                  <a:gd name="T15" fmla="*/ 69 h 222"/>
                  <a:gd name="T16" fmla="*/ 125 w 159"/>
                  <a:gd name="T17" fmla="*/ 69 h 222"/>
                  <a:gd name="T18" fmla="*/ 118 w 159"/>
                  <a:gd name="T19" fmla="*/ 66 h 222"/>
                  <a:gd name="T20" fmla="*/ 114 w 159"/>
                  <a:gd name="T21" fmla="*/ 66 h 222"/>
                  <a:gd name="T22" fmla="*/ 107 w 159"/>
                  <a:gd name="T23" fmla="*/ 66 h 222"/>
                  <a:gd name="T24" fmla="*/ 104 w 159"/>
                  <a:gd name="T25" fmla="*/ 66 h 222"/>
                  <a:gd name="T26" fmla="*/ 97 w 159"/>
                  <a:gd name="T27" fmla="*/ 62 h 222"/>
                  <a:gd name="T28" fmla="*/ 93 w 159"/>
                  <a:gd name="T29" fmla="*/ 62 h 222"/>
                  <a:gd name="T30" fmla="*/ 87 w 159"/>
                  <a:gd name="T31" fmla="*/ 59 h 222"/>
                  <a:gd name="T32" fmla="*/ 83 w 159"/>
                  <a:gd name="T33" fmla="*/ 59 h 222"/>
                  <a:gd name="T34" fmla="*/ 76 w 159"/>
                  <a:gd name="T35" fmla="*/ 55 h 222"/>
                  <a:gd name="T36" fmla="*/ 73 w 159"/>
                  <a:gd name="T37" fmla="*/ 55 h 222"/>
                  <a:gd name="T38" fmla="*/ 66 w 159"/>
                  <a:gd name="T39" fmla="*/ 52 h 222"/>
                  <a:gd name="T40" fmla="*/ 62 w 159"/>
                  <a:gd name="T41" fmla="*/ 48 h 222"/>
                  <a:gd name="T42" fmla="*/ 55 w 159"/>
                  <a:gd name="T43" fmla="*/ 48 h 222"/>
                  <a:gd name="T44" fmla="*/ 52 w 159"/>
                  <a:gd name="T45" fmla="*/ 45 h 222"/>
                  <a:gd name="T46" fmla="*/ 48 w 159"/>
                  <a:gd name="T47" fmla="*/ 41 h 222"/>
                  <a:gd name="T48" fmla="*/ 42 w 159"/>
                  <a:gd name="T49" fmla="*/ 38 h 222"/>
                  <a:gd name="T50" fmla="*/ 38 w 159"/>
                  <a:gd name="T51" fmla="*/ 35 h 222"/>
                  <a:gd name="T52" fmla="*/ 35 w 159"/>
                  <a:gd name="T53" fmla="*/ 31 h 222"/>
                  <a:gd name="T54" fmla="*/ 31 w 159"/>
                  <a:gd name="T55" fmla="*/ 28 h 222"/>
                  <a:gd name="T56" fmla="*/ 24 w 159"/>
                  <a:gd name="T57" fmla="*/ 24 h 222"/>
                  <a:gd name="T58" fmla="*/ 21 w 159"/>
                  <a:gd name="T59" fmla="*/ 21 h 222"/>
                  <a:gd name="T60" fmla="*/ 17 w 159"/>
                  <a:gd name="T61" fmla="*/ 17 h 222"/>
                  <a:gd name="T62" fmla="*/ 14 w 159"/>
                  <a:gd name="T63" fmla="*/ 14 h 222"/>
                  <a:gd name="T64" fmla="*/ 7 w 159"/>
                  <a:gd name="T65" fmla="*/ 10 h 222"/>
                  <a:gd name="T66" fmla="*/ 3 w 159"/>
                  <a:gd name="T67" fmla="*/ 7 h 222"/>
                  <a:gd name="T68" fmla="*/ 0 w 159"/>
                  <a:gd name="T69" fmla="*/ 0 h 222"/>
                  <a:gd name="T70" fmla="*/ 0 w 159"/>
                  <a:gd name="T71" fmla="*/ 222 h 222"/>
                  <a:gd name="T72" fmla="*/ 0 w 159"/>
                  <a:gd name="T73" fmla="*/ 222 h 22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59"/>
                  <a:gd name="T112" fmla="*/ 0 h 222"/>
                  <a:gd name="T113" fmla="*/ 159 w 159"/>
                  <a:gd name="T114" fmla="*/ 222 h 22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59" h="222">
                    <a:moveTo>
                      <a:pt x="0" y="222"/>
                    </a:moveTo>
                    <a:lnTo>
                      <a:pt x="159" y="69"/>
                    </a:lnTo>
                    <a:lnTo>
                      <a:pt x="152" y="69"/>
                    </a:lnTo>
                    <a:lnTo>
                      <a:pt x="149" y="69"/>
                    </a:lnTo>
                    <a:lnTo>
                      <a:pt x="142" y="69"/>
                    </a:lnTo>
                    <a:lnTo>
                      <a:pt x="135" y="69"/>
                    </a:lnTo>
                    <a:lnTo>
                      <a:pt x="132" y="69"/>
                    </a:lnTo>
                    <a:lnTo>
                      <a:pt x="125" y="69"/>
                    </a:lnTo>
                    <a:lnTo>
                      <a:pt x="118" y="66"/>
                    </a:lnTo>
                    <a:lnTo>
                      <a:pt x="114" y="66"/>
                    </a:lnTo>
                    <a:lnTo>
                      <a:pt x="107" y="66"/>
                    </a:lnTo>
                    <a:lnTo>
                      <a:pt x="104" y="66"/>
                    </a:lnTo>
                    <a:lnTo>
                      <a:pt x="97" y="62"/>
                    </a:lnTo>
                    <a:lnTo>
                      <a:pt x="93" y="62"/>
                    </a:lnTo>
                    <a:lnTo>
                      <a:pt x="87" y="59"/>
                    </a:lnTo>
                    <a:lnTo>
                      <a:pt x="83" y="59"/>
                    </a:lnTo>
                    <a:lnTo>
                      <a:pt x="76" y="55"/>
                    </a:lnTo>
                    <a:lnTo>
                      <a:pt x="73" y="55"/>
                    </a:lnTo>
                    <a:lnTo>
                      <a:pt x="66" y="52"/>
                    </a:lnTo>
                    <a:lnTo>
                      <a:pt x="62" y="48"/>
                    </a:lnTo>
                    <a:lnTo>
                      <a:pt x="55" y="48"/>
                    </a:lnTo>
                    <a:lnTo>
                      <a:pt x="52" y="45"/>
                    </a:lnTo>
                    <a:lnTo>
                      <a:pt x="48" y="41"/>
                    </a:lnTo>
                    <a:lnTo>
                      <a:pt x="42" y="38"/>
                    </a:lnTo>
                    <a:lnTo>
                      <a:pt x="38" y="35"/>
                    </a:lnTo>
                    <a:lnTo>
                      <a:pt x="35" y="31"/>
                    </a:lnTo>
                    <a:lnTo>
                      <a:pt x="31" y="28"/>
                    </a:lnTo>
                    <a:lnTo>
                      <a:pt x="24" y="24"/>
                    </a:lnTo>
                    <a:lnTo>
                      <a:pt x="21" y="21"/>
                    </a:lnTo>
                    <a:lnTo>
                      <a:pt x="17" y="17"/>
                    </a:lnTo>
                    <a:lnTo>
                      <a:pt x="14" y="14"/>
                    </a:lnTo>
                    <a:lnTo>
                      <a:pt x="7" y="10"/>
                    </a:lnTo>
                    <a:lnTo>
                      <a:pt x="3" y="7"/>
                    </a:lnTo>
                    <a:lnTo>
                      <a:pt x="0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65" name="Freeform 1250">
                <a:extLst>
                  <a:ext uri="{FF2B5EF4-FFF2-40B4-BE49-F238E27FC236}">
                    <a16:creationId xmlns:a16="http://schemas.microsoft.com/office/drawing/2014/main" id="{9DC41051-4871-4500-A64F-D3FFEE47B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5" y="9479"/>
                <a:ext cx="302" cy="298"/>
              </a:xfrm>
              <a:custGeom>
                <a:avLst/>
                <a:gdLst>
                  <a:gd name="T0" fmla="*/ 28 w 302"/>
                  <a:gd name="T1" fmla="*/ 298 h 298"/>
                  <a:gd name="T2" fmla="*/ 42 w 302"/>
                  <a:gd name="T3" fmla="*/ 267 h 298"/>
                  <a:gd name="T4" fmla="*/ 87 w 302"/>
                  <a:gd name="T5" fmla="*/ 191 h 298"/>
                  <a:gd name="T6" fmla="*/ 104 w 302"/>
                  <a:gd name="T7" fmla="*/ 166 h 298"/>
                  <a:gd name="T8" fmla="*/ 125 w 302"/>
                  <a:gd name="T9" fmla="*/ 146 h 298"/>
                  <a:gd name="T10" fmla="*/ 146 w 302"/>
                  <a:gd name="T11" fmla="*/ 121 h 298"/>
                  <a:gd name="T12" fmla="*/ 174 w 302"/>
                  <a:gd name="T13" fmla="*/ 100 h 298"/>
                  <a:gd name="T14" fmla="*/ 201 w 302"/>
                  <a:gd name="T15" fmla="*/ 80 h 298"/>
                  <a:gd name="T16" fmla="*/ 229 w 302"/>
                  <a:gd name="T17" fmla="*/ 59 h 298"/>
                  <a:gd name="T18" fmla="*/ 264 w 302"/>
                  <a:gd name="T19" fmla="*/ 42 h 298"/>
                  <a:gd name="T20" fmla="*/ 302 w 302"/>
                  <a:gd name="T21" fmla="*/ 24 h 298"/>
                  <a:gd name="T22" fmla="*/ 292 w 302"/>
                  <a:gd name="T23" fmla="*/ 0 h 298"/>
                  <a:gd name="T24" fmla="*/ 250 w 302"/>
                  <a:gd name="T25" fmla="*/ 14 h 298"/>
                  <a:gd name="T26" fmla="*/ 215 w 302"/>
                  <a:gd name="T27" fmla="*/ 35 h 298"/>
                  <a:gd name="T28" fmla="*/ 184 w 302"/>
                  <a:gd name="T29" fmla="*/ 55 h 298"/>
                  <a:gd name="T30" fmla="*/ 153 w 302"/>
                  <a:gd name="T31" fmla="*/ 76 h 298"/>
                  <a:gd name="T32" fmla="*/ 129 w 302"/>
                  <a:gd name="T33" fmla="*/ 100 h 298"/>
                  <a:gd name="T34" fmla="*/ 104 w 302"/>
                  <a:gd name="T35" fmla="*/ 125 h 298"/>
                  <a:gd name="T36" fmla="*/ 84 w 302"/>
                  <a:gd name="T37" fmla="*/ 149 h 298"/>
                  <a:gd name="T38" fmla="*/ 63 w 302"/>
                  <a:gd name="T39" fmla="*/ 173 h 298"/>
                  <a:gd name="T40" fmla="*/ 18 w 302"/>
                  <a:gd name="T41" fmla="*/ 253 h 298"/>
                  <a:gd name="T42" fmla="*/ 0 w 302"/>
                  <a:gd name="T43" fmla="*/ 288 h 298"/>
                  <a:gd name="T44" fmla="*/ 28 w 302"/>
                  <a:gd name="T45" fmla="*/ 298 h 29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2"/>
                  <a:gd name="T70" fmla="*/ 0 h 298"/>
                  <a:gd name="T71" fmla="*/ 302 w 302"/>
                  <a:gd name="T72" fmla="*/ 298 h 29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2" h="298">
                    <a:moveTo>
                      <a:pt x="28" y="298"/>
                    </a:moveTo>
                    <a:lnTo>
                      <a:pt x="42" y="267"/>
                    </a:lnTo>
                    <a:lnTo>
                      <a:pt x="87" y="191"/>
                    </a:lnTo>
                    <a:lnTo>
                      <a:pt x="104" y="166"/>
                    </a:lnTo>
                    <a:lnTo>
                      <a:pt x="125" y="146"/>
                    </a:lnTo>
                    <a:lnTo>
                      <a:pt x="146" y="121"/>
                    </a:lnTo>
                    <a:lnTo>
                      <a:pt x="174" y="100"/>
                    </a:lnTo>
                    <a:lnTo>
                      <a:pt x="201" y="80"/>
                    </a:lnTo>
                    <a:lnTo>
                      <a:pt x="229" y="59"/>
                    </a:lnTo>
                    <a:lnTo>
                      <a:pt x="264" y="42"/>
                    </a:lnTo>
                    <a:lnTo>
                      <a:pt x="302" y="24"/>
                    </a:lnTo>
                    <a:lnTo>
                      <a:pt x="292" y="0"/>
                    </a:lnTo>
                    <a:lnTo>
                      <a:pt x="250" y="14"/>
                    </a:lnTo>
                    <a:lnTo>
                      <a:pt x="215" y="35"/>
                    </a:lnTo>
                    <a:lnTo>
                      <a:pt x="184" y="55"/>
                    </a:lnTo>
                    <a:lnTo>
                      <a:pt x="153" y="76"/>
                    </a:lnTo>
                    <a:lnTo>
                      <a:pt x="129" y="100"/>
                    </a:lnTo>
                    <a:lnTo>
                      <a:pt x="104" y="125"/>
                    </a:lnTo>
                    <a:lnTo>
                      <a:pt x="84" y="149"/>
                    </a:lnTo>
                    <a:lnTo>
                      <a:pt x="63" y="173"/>
                    </a:lnTo>
                    <a:lnTo>
                      <a:pt x="18" y="253"/>
                    </a:lnTo>
                    <a:lnTo>
                      <a:pt x="0" y="288"/>
                    </a:lnTo>
                    <a:lnTo>
                      <a:pt x="28" y="29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852" name="Group 1251">
              <a:extLst>
                <a:ext uri="{FF2B5EF4-FFF2-40B4-BE49-F238E27FC236}">
                  <a16:creationId xmlns:a16="http://schemas.microsoft.com/office/drawing/2014/main" id="{84842055-686D-4D09-89D8-6B2BAE07994B}"/>
                </a:ext>
              </a:extLst>
            </p:cNvPr>
            <p:cNvGrpSpPr>
              <a:grpSpLocks/>
            </p:cNvGrpSpPr>
            <p:nvPr/>
          </p:nvGrpSpPr>
          <p:grpSpPr bwMode="auto">
            <a:xfrm rot="18050040" flipH="1">
              <a:off x="1032347" y="2512681"/>
              <a:ext cx="404812" cy="466725"/>
              <a:chOff x="16437" y="9479"/>
              <a:chExt cx="350" cy="444"/>
            </a:xfrm>
          </p:grpSpPr>
          <p:sp>
            <p:nvSpPr>
              <p:cNvPr id="862" name="Freeform 1252">
                <a:extLst>
                  <a:ext uri="{FF2B5EF4-FFF2-40B4-BE49-F238E27FC236}">
                    <a16:creationId xmlns:a16="http://schemas.microsoft.com/office/drawing/2014/main" id="{78EAAAD5-4FFD-43BC-91B1-BEC29EFA5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7" y="9701"/>
                <a:ext cx="159" cy="222"/>
              </a:xfrm>
              <a:custGeom>
                <a:avLst/>
                <a:gdLst>
                  <a:gd name="T0" fmla="*/ 0 w 159"/>
                  <a:gd name="T1" fmla="*/ 222 h 222"/>
                  <a:gd name="T2" fmla="*/ 159 w 159"/>
                  <a:gd name="T3" fmla="*/ 69 h 222"/>
                  <a:gd name="T4" fmla="*/ 159 w 159"/>
                  <a:gd name="T5" fmla="*/ 69 h 222"/>
                  <a:gd name="T6" fmla="*/ 152 w 159"/>
                  <a:gd name="T7" fmla="*/ 69 h 222"/>
                  <a:gd name="T8" fmla="*/ 149 w 159"/>
                  <a:gd name="T9" fmla="*/ 69 h 222"/>
                  <a:gd name="T10" fmla="*/ 142 w 159"/>
                  <a:gd name="T11" fmla="*/ 69 h 222"/>
                  <a:gd name="T12" fmla="*/ 135 w 159"/>
                  <a:gd name="T13" fmla="*/ 69 h 222"/>
                  <a:gd name="T14" fmla="*/ 132 w 159"/>
                  <a:gd name="T15" fmla="*/ 69 h 222"/>
                  <a:gd name="T16" fmla="*/ 125 w 159"/>
                  <a:gd name="T17" fmla="*/ 69 h 222"/>
                  <a:gd name="T18" fmla="*/ 118 w 159"/>
                  <a:gd name="T19" fmla="*/ 66 h 222"/>
                  <a:gd name="T20" fmla="*/ 114 w 159"/>
                  <a:gd name="T21" fmla="*/ 66 h 222"/>
                  <a:gd name="T22" fmla="*/ 107 w 159"/>
                  <a:gd name="T23" fmla="*/ 66 h 222"/>
                  <a:gd name="T24" fmla="*/ 104 w 159"/>
                  <a:gd name="T25" fmla="*/ 66 h 222"/>
                  <a:gd name="T26" fmla="*/ 97 w 159"/>
                  <a:gd name="T27" fmla="*/ 62 h 222"/>
                  <a:gd name="T28" fmla="*/ 93 w 159"/>
                  <a:gd name="T29" fmla="*/ 62 h 222"/>
                  <a:gd name="T30" fmla="*/ 87 w 159"/>
                  <a:gd name="T31" fmla="*/ 59 h 222"/>
                  <a:gd name="T32" fmla="*/ 83 w 159"/>
                  <a:gd name="T33" fmla="*/ 59 h 222"/>
                  <a:gd name="T34" fmla="*/ 76 w 159"/>
                  <a:gd name="T35" fmla="*/ 55 h 222"/>
                  <a:gd name="T36" fmla="*/ 73 w 159"/>
                  <a:gd name="T37" fmla="*/ 55 h 222"/>
                  <a:gd name="T38" fmla="*/ 66 w 159"/>
                  <a:gd name="T39" fmla="*/ 52 h 222"/>
                  <a:gd name="T40" fmla="*/ 62 w 159"/>
                  <a:gd name="T41" fmla="*/ 48 h 222"/>
                  <a:gd name="T42" fmla="*/ 55 w 159"/>
                  <a:gd name="T43" fmla="*/ 48 h 222"/>
                  <a:gd name="T44" fmla="*/ 52 w 159"/>
                  <a:gd name="T45" fmla="*/ 45 h 222"/>
                  <a:gd name="T46" fmla="*/ 48 w 159"/>
                  <a:gd name="T47" fmla="*/ 41 h 222"/>
                  <a:gd name="T48" fmla="*/ 42 w 159"/>
                  <a:gd name="T49" fmla="*/ 38 h 222"/>
                  <a:gd name="T50" fmla="*/ 38 w 159"/>
                  <a:gd name="T51" fmla="*/ 35 h 222"/>
                  <a:gd name="T52" fmla="*/ 35 w 159"/>
                  <a:gd name="T53" fmla="*/ 31 h 222"/>
                  <a:gd name="T54" fmla="*/ 31 w 159"/>
                  <a:gd name="T55" fmla="*/ 28 h 222"/>
                  <a:gd name="T56" fmla="*/ 24 w 159"/>
                  <a:gd name="T57" fmla="*/ 24 h 222"/>
                  <a:gd name="T58" fmla="*/ 21 w 159"/>
                  <a:gd name="T59" fmla="*/ 21 h 222"/>
                  <a:gd name="T60" fmla="*/ 17 w 159"/>
                  <a:gd name="T61" fmla="*/ 17 h 222"/>
                  <a:gd name="T62" fmla="*/ 14 w 159"/>
                  <a:gd name="T63" fmla="*/ 14 h 222"/>
                  <a:gd name="T64" fmla="*/ 7 w 159"/>
                  <a:gd name="T65" fmla="*/ 10 h 222"/>
                  <a:gd name="T66" fmla="*/ 3 w 159"/>
                  <a:gd name="T67" fmla="*/ 7 h 222"/>
                  <a:gd name="T68" fmla="*/ 0 w 159"/>
                  <a:gd name="T69" fmla="*/ 0 h 222"/>
                  <a:gd name="T70" fmla="*/ 0 w 159"/>
                  <a:gd name="T71" fmla="*/ 222 h 222"/>
                  <a:gd name="T72" fmla="*/ 0 w 159"/>
                  <a:gd name="T73" fmla="*/ 222 h 22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59"/>
                  <a:gd name="T112" fmla="*/ 0 h 222"/>
                  <a:gd name="T113" fmla="*/ 159 w 159"/>
                  <a:gd name="T114" fmla="*/ 222 h 22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59" h="222">
                    <a:moveTo>
                      <a:pt x="0" y="222"/>
                    </a:moveTo>
                    <a:lnTo>
                      <a:pt x="159" y="69"/>
                    </a:lnTo>
                    <a:lnTo>
                      <a:pt x="152" y="69"/>
                    </a:lnTo>
                    <a:lnTo>
                      <a:pt x="149" y="69"/>
                    </a:lnTo>
                    <a:lnTo>
                      <a:pt x="142" y="69"/>
                    </a:lnTo>
                    <a:lnTo>
                      <a:pt x="135" y="69"/>
                    </a:lnTo>
                    <a:lnTo>
                      <a:pt x="132" y="69"/>
                    </a:lnTo>
                    <a:lnTo>
                      <a:pt x="125" y="69"/>
                    </a:lnTo>
                    <a:lnTo>
                      <a:pt x="118" y="66"/>
                    </a:lnTo>
                    <a:lnTo>
                      <a:pt x="114" y="66"/>
                    </a:lnTo>
                    <a:lnTo>
                      <a:pt x="107" y="66"/>
                    </a:lnTo>
                    <a:lnTo>
                      <a:pt x="104" y="66"/>
                    </a:lnTo>
                    <a:lnTo>
                      <a:pt x="97" y="62"/>
                    </a:lnTo>
                    <a:lnTo>
                      <a:pt x="93" y="62"/>
                    </a:lnTo>
                    <a:lnTo>
                      <a:pt x="87" y="59"/>
                    </a:lnTo>
                    <a:lnTo>
                      <a:pt x="83" y="59"/>
                    </a:lnTo>
                    <a:lnTo>
                      <a:pt x="76" y="55"/>
                    </a:lnTo>
                    <a:lnTo>
                      <a:pt x="73" y="55"/>
                    </a:lnTo>
                    <a:lnTo>
                      <a:pt x="66" y="52"/>
                    </a:lnTo>
                    <a:lnTo>
                      <a:pt x="62" y="48"/>
                    </a:lnTo>
                    <a:lnTo>
                      <a:pt x="55" y="48"/>
                    </a:lnTo>
                    <a:lnTo>
                      <a:pt x="52" y="45"/>
                    </a:lnTo>
                    <a:lnTo>
                      <a:pt x="48" y="41"/>
                    </a:lnTo>
                    <a:lnTo>
                      <a:pt x="42" y="38"/>
                    </a:lnTo>
                    <a:lnTo>
                      <a:pt x="38" y="35"/>
                    </a:lnTo>
                    <a:lnTo>
                      <a:pt x="35" y="31"/>
                    </a:lnTo>
                    <a:lnTo>
                      <a:pt x="31" y="28"/>
                    </a:lnTo>
                    <a:lnTo>
                      <a:pt x="24" y="24"/>
                    </a:lnTo>
                    <a:lnTo>
                      <a:pt x="21" y="21"/>
                    </a:lnTo>
                    <a:lnTo>
                      <a:pt x="17" y="17"/>
                    </a:lnTo>
                    <a:lnTo>
                      <a:pt x="14" y="14"/>
                    </a:lnTo>
                    <a:lnTo>
                      <a:pt x="7" y="10"/>
                    </a:lnTo>
                    <a:lnTo>
                      <a:pt x="3" y="7"/>
                    </a:lnTo>
                    <a:lnTo>
                      <a:pt x="0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63" name="Freeform 1253">
                <a:extLst>
                  <a:ext uri="{FF2B5EF4-FFF2-40B4-BE49-F238E27FC236}">
                    <a16:creationId xmlns:a16="http://schemas.microsoft.com/office/drawing/2014/main" id="{6D6D1391-5982-4993-953A-08D2DE9AB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5" y="9479"/>
                <a:ext cx="302" cy="298"/>
              </a:xfrm>
              <a:custGeom>
                <a:avLst/>
                <a:gdLst>
                  <a:gd name="T0" fmla="*/ 28 w 302"/>
                  <a:gd name="T1" fmla="*/ 298 h 298"/>
                  <a:gd name="T2" fmla="*/ 42 w 302"/>
                  <a:gd name="T3" fmla="*/ 267 h 298"/>
                  <a:gd name="T4" fmla="*/ 87 w 302"/>
                  <a:gd name="T5" fmla="*/ 191 h 298"/>
                  <a:gd name="T6" fmla="*/ 104 w 302"/>
                  <a:gd name="T7" fmla="*/ 166 h 298"/>
                  <a:gd name="T8" fmla="*/ 125 w 302"/>
                  <a:gd name="T9" fmla="*/ 146 h 298"/>
                  <a:gd name="T10" fmla="*/ 146 w 302"/>
                  <a:gd name="T11" fmla="*/ 121 h 298"/>
                  <a:gd name="T12" fmla="*/ 174 w 302"/>
                  <a:gd name="T13" fmla="*/ 100 h 298"/>
                  <a:gd name="T14" fmla="*/ 201 w 302"/>
                  <a:gd name="T15" fmla="*/ 80 h 298"/>
                  <a:gd name="T16" fmla="*/ 229 w 302"/>
                  <a:gd name="T17" fmla="*/ 59 h 298"/>
                  <a:gd name="T18" fmla="*/ 264 w 302"/>
                  <a:gd name="T19" fmla="*/ 42 h 298"/>
                  <a:gd name="T20" fmla="*/ 302 w 302"/>
                  <a:gd name="T21" fmla="*/ 24 h 298"/>
                  <a:gd name="T22" fmla="*/ 292 w 302"/>
                  <a:gd name="T23" fmla="*/ 0 h 298"/>
                  <a:gd name="T24" fmla="*/ 250 w 302"/>
                  <a:gd name="T25" fmla="*/ 14 h 298"/>
                  <a:gd name="T26" fmla="*/ 215 w 302"/>
                  <a:gd name="T27" fmla="*/ 35 h 298"/>
                  <a:gd name="T28" fmla="*/ 184 w 302"/>
                  <a:gd name="T29" fmla="*/ 55 h 298"/>
                  <a:gd name="T30" fmla="*/ 153 w 302"/>
                  <a:gd name="T31" fmla="*/ 76 h 298"/>
                  <a:gd name="T32" fmla="*/ 129 w 302"/>
                  <a:gd name="T33" fmla="*/ 100 h 298"/>
                  <a:gd name="T34" fmla="*/ 104 w 302"/>
                  <a:gd name="T35" fmla="*/ 125 h 298"/>
                  <a:gd name="T36" fmla="*/ 84 w 302"/>
                  <a:gd name="T37" fmla="*/ 149 h 298"/>
                  <a:gd name="T38" fmla="*/ 63 w 302"/>
                  <a:gd name="T39" fmla="*/ 173 h 298"/>
                  <a:gd name="T40" fmla="*/ 18 w 302"/>
                  <a:gd name="T41" fmla="*/ 253 h 298"/>
                  <a:gd name="T42" fmla="*/ 0 w 302"/>
                  <a:gd name="T43" fmla="*/ 288 h 298"/>
                  <a:gd name="T44" fmla="*/ 28 w 302"/>
                  <a:gd name="T45" fmla="*/ 298 h 29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2"/>
                  <a:gd name="T70" fmla="*/ 0 h 298"/>
                  <a:gd name="T71" fmla="*/ 302 w 302"/>
                  <a:gd name="T72" fmla="*/ 298 h 29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2" h="298">
                    <a:moveTo>
                      <a:pt x="28" y="298"/>
                    </a:moveTo>
                    <a:lnTo>
                      <a:pt x="42" y="267"/>
                    </a:lnTo>
                    <a:lnTo>
                      <a:pt x="87" y="191"/>
                    </a:lnTo>
                    <a:lnTo>
                      <a:pt x="104" y="166"/>
                    </a:lnTo>
                    <a:lnTo>
                      <a:pt x="125" y="146"/>
                    </a:lnTo>
                    <a:lnTo>
                      <a:pt x="146" y="121"/>
                    </a:lnTo>
                    <a:lnTo>
                      <a:pt x="174" y="100"/>
                    </a:lnTo>
                    <a:lnTo>
                      <a:pt x="201" y="80"/>
                    </a:lnTo>
                    <a:lnTo>
                      <a:pt x="229" y="59"/>
                    </a:lnTo>
                    <a:lnTo>
                      <a:pt x="264" y="42"/>
                    </a:lnTo>
                    <a:lnTo>
                      <a:pt x="302" y="24"/>
                    </a:lnTo>
                    <a:lnTo>
                      <a:pt x="292" y="0"/>
                    </a:lnTo>
                    <a:lnTo>
                      <a:pt x="250" y="14"/>
                    </a:lnTo>
                    <a:lnTo>
                      <a:pt x="215" y="35"/>
                    </a:lnTo>
                    <a:lnTo>
                      <a:pt x="184" y="55"/>
                    </a:lnTo>
                    <a:lnTo>
                      <a:pt x="153" y="76"/>
                    </a:lnTo>
                    <a:lnTo>
                      <a:pt x="129" y="100"/>
                    </a:lnTo>
                    <a:lnTo>
                      <a:pt x="104" y="125"/>
                    </a:lnTo>
                    <a:lnTo>
                      <a:pt x="84" y="149"/>
                    </a:lnTo>
                    <a:lnTo>
                      <a:pt x="63" y="173"/>
                    </a:lnTo>
                    <a:lnTo>
                      <a:pt x="18" y="253"/>
                    </a:lnTo>
                    <a:lnTo>
                      <a:pt x="0" y="288"/>
                    </a:lnTo>
                    <a:lnTo>
                      <a:pt x="28" y="29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853" name="Text Box 1254">
              <a:extLst>
                <a:ext uri="{FF2B5EF4-FFF2-40B4-BE49-F238E27FC236}">
                  <a16:creationId xmlns:a16="http://schemas.microsoft.com/office/drawing/2014/main" id="{6EFEEE25-054C-4DF2-B44F-103743962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890" y="2581738"/>
              <a:ext cx="3683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ＭＳ Ｐゴシック" pitchFamily="34" charset="-128"/>
                  <a:cs typeface="+mn-cs"/>
                </a:rPr>
                <a:t>G</a:t>
              </a:r>
            </a:p>
          </p:txBody>
        </p:sp>
        <p:sp>
          <p:nvSpPr>
            <p:cNvPr id="854" name="Line 1257">
              <a:extLst>
                <a:ext uri="{FF2B5EF4-FFF2-40B4-BE49-F238E27FC236}">
                  <a16:creationId xmlns:a16="http://schemas.microsoft.com/office/drawing/2014/main" id="{1BD44EAC-761E-4988-A806-7434A0FB1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4514" y="3526300"/>
              <a:ext cx="142875" cy="23132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55" name="Oval 1258">
              <a:extLst>
                <a:ext uri="{FF2B5EF4-FFF2-40B4-BE49-F238E27FC236}">
                  <a16:creationId xmlns:a16="http://schemas.microsoft.com/office/drawing/2014/main" id="{33BD613F-EB26-4052-9C80-C01690630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527" y="3496138"/>
              <a:ext cx="63500" cy="619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856" name="Group 1274">
              <a:extLst>
                <a:ext uri="{FF2B5EF4-FFF2-40B4-BE49-F238E27FC236}">
                  <a16:creationId xmlns:a16="http://schemas.microsoft.com/office/drawing/2014/main" id="{81F77E8E-FB3D-4DDD-B0BB-BE5D4A2E4E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6892" y="3754901"/>
              <a:ext cx="466990" cy="430963"/>
              <a:chOff x="1584" y="2828"/>
              <a:chExt cx="353" cy="337"/>
            </a:xfrm>
          </p:grpSpPr>
          <p:sp>
            <p:nvSpPr>
              <p:cNvPr id="857" name="Oval 1275">
                <a:extLst>
                  <a:ext uri="{FF2B5EF4-FFF2-40B4-BE49-F238E27FC236}">
                    <a16:creationId xmlns:a16="http://schemas.microsoft.com/office/drawing/2014/main" id="{42AF9DB2-F5EF-4A56-95E2-D64E74E2C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828"/>
                <a:ext cx="353" cy="33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858" name="Group 1276">
                <a:extLst>
                  <a:ext uri="{FF2B5EF4-FFF2-40B4-BE49-F238E27FC236}">
                    <a16:creationId xmlns:a16="http://schemas.microsoft.com/office/drawing/2014/main" id="{D46B7302-9089-4DB5-8808-6F80178E51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17" y="2921"/>
                <a:ext cx="224" cy="178"/>
                <a:chOff x="3936" y="1906"/>
                <a:chExt cx="1442" cy="900"/>
              </a:xfrm>
            </p:grpSpPr>
            <p:sp>
              <p:nvSpPr>
                <p:cNvPr id="859" name="Line 1277">
                  <a:extLst>
                    <a:ext uri="{FF2B5EF4-FFF2-40B4-BE49-F238E27FC236}">
                      <a16:creationId xmlns:a16="http://schemas.microsoft.com/office/drawing/2014/main" id="{94F0BFC2-976B-4FC2-88DF-3596173959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36" y="2715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143B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860" name="Line 1278">
                  <a:extLst>
                    <a:ext uri="{FF2B5EF4-FFF2-40B4-BE49-F238E27FC236}">
                      <a16:creationId xmlns:a16="http://schemas.microsoft.com/office/drawing/2014/main" id="{EE02F3C1-8CB2-4C0B-BFC8-E7078B617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329" y="1914"/>
                  <a:ext cx="0" cy="8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143B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861" name="Line 1279">
                  <a:extLst>
                    <a:ext uri="{FF2B5EF4-FFF2-40B4-BE49-F238E27FC236}">
                      <a16:creationId xmlns:a16="http://schemas.microsoft.com/office/drawing/2014/main" id="{BF9244B8-6A27-474F-A101-D0E184B80A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33" y="1906"/>
                  <a:ext cx="1145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143B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</p:grpSp>
      </p:grpSp>
      <p:cxnSp>
        <p:nvCxnSpPr>
          <p:cNvPr id="872" name="Straight Arrow Connector 8">
            <a:extLst>
              <a:ext uri="{FF2B5EF4-FFF2-40B4-BE49-F238E27FC236}">
                <a16:creationId xmlns:a16="http://schemas.microsoft.com/office/drawing/2014/main" id="{6B4F2114-AD8C-49E6-8396-7418EDACAA91}"/>
              </a:ext>
            </a:extLst>
          </p:cNvPr>
          <p:cNvCxnSpPr>
            <a:cxnSpLocks noChangeShapeType="1"/>
            <a:stCxn id="6" idx="1"/>
          </p:cNvCxnSpPr>
          <p:nvPr/>
        </p:nvCxnSpPr>
        <p:spPr bwMode="auto">
          <a:xfrm flipV="1">
            <a:off x="2513013" y="2008188"/>
            <a:ext cx="5795962" cy="0"/>
          </a:xfrm>
          <a:prstGeom prst="straightConnector1">
            <a:avLst/>
          </a:prstGeom>
          <a:noFill/>
          <a:ln w="12700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3" name="Straight Arrow Connector 14">
            <a:extLst>
              <a:ext uri="{FF2B5EF4-FFF2-40B4-BE49-F238E27FC236}">
                <a16:creationId xmlns:a16="http://schemas.microsoft.com/office/drawing/2014/main" id="{073673D9-06F3-4497-BFAA-E47E594DD5D7}"/>
              </a:ext>
            </a:extLst>
          </p:cNvPr>
          <p:cNvCxnSpPr>
            <a:cxnSpLocks noChangeShapeType="1"/>
            <a:stCxn id="35" idx="2"/>
          </p:cNvCxnSpPr>
          <p:nvPr/>
        </p:nvCxnSpPr>
        <p:spPr bwMode="auto">
          <a:xfrm rot="16200000" flipH="1">
            <a:off x="5418138" y="363538"/>
            <a:ext cx="1587" cy="5780087"/>
          </a:xfrm>
          <a:prstGeom prst="straightConnector1">
            <a:avLst/>
          </a:prstGeom>
          <a:noFill/>
          <a:ln w="12700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4" name="Freeform 768">
            <a:extLst>
              <a:ext uri="{FF2B5EF4-FFF2-40B4-BE49-F238E27FC236}">
                <a16:creationId xmlns:a16="http://schemas.microsoft.com/office/drawing/2014/main" id="{7E8C2E0A-67E9-4166-88CB-97EB0EC4BA98}"/>
              </a:ext>
            </a:extLst>
          </p:cNvPr>
          <p:cNvSpPr>
            <a:spLocks/>
          </p:cNvSpPr>
          <p:nvPr/>
        </p:nvSpPr>
        <p:spPr bwMode="auto">
          <a:xfrm rot="5400000">
            <a:off x="8139113" y="1935162"/>
            <a:ext cx="196850" cy="155575"/>
          </a:xfrm>
          <a:custGeom>
            <a:avLst/>
            <a:gdLst>
              <a:gd name="T0" fmla="*/ 2147483647 w 98"/>
              <a:gd name="T1" fmla="*/ 0 h 98"/>
              <a:gd name="T2" fmla="*/ 0 w 98"/>
              <a:gd name="T3" fmla="*/ 2147483647 h 98"/>
              <a:gd name="T4" fmla="*/ 2147483647 w 98"/>
              <a:gd name="T5" fmla="*/ 2147483647 h 98"/>
              <a:gd name="T6" fmla="*/ 2147483647 w 98"/>
              <a:gd name="T7" fmla="*/ 0 h 98"/>
              <a:gd name="T8" fmla="*/ 0 60000 65536"/>
              <a:gd name="T9" fmla="*/ 0 60000 65536"/>
              <a:gd name="T10" fmla="*/ 0 60000 65536"/>
              <a:gd name="T11" fmla="*/ 0 60000 65536"/>
              <a:gd name="T12" fmla="*/ 0 w 98"/>
              <a:gd name="T13" fmla="*/ 0 h 98"/>
              <a:gd name="T14" fmla="*/ 98 w 98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" h="98">
                <a:moveTo>
                  <a:pt x="51" y="0"/>
                </a:moveTo>
                <a:lnTo>
                  <a:pt x="0" y="98"/>
                </a:lnTo>
                <a:lnTo>
                  <a:pt x="98" y="98"/>
                </a:lnTo>
                <a:lnTo>
                  <a:pt x="51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75" name="Freeform 768">
            <a:extLst>
              <a:ext uri="{FF2B5EF4-FFF2-40B4-BE49-F238E27FC236}">
                <a16:creationId xmlns:a16="http://schemas.microsoft.com/office/drawing/2014/main" id="{E52A5B72-DB01-47CA-BCFD-6C870857E1F6}"/>
              </a:ext>
            </a:extLst>
          </p:cNvPr>
          <p:cNvSpPr>
            <a:spLocks/>
          </p:cNvSpPr>
          <p:nvPr/>
        </p:nvSpPr>
        <p:spPr bwMode="auto">
          <a:xfrm rot="5400000">
            <a:off x="8161338" y="3170237"/>
            <a:ext cx="196850" cy="155575"/>
          </a:xfrm>
          <a:custGeom>
            <a:avLst/>
            <a:gdLst>
              <a:gd name="T0" fmla="*/ 2147483647 w 98"/>
              <a:gd name="T1" fmla="*/ 0 h 98"/>
              <a:gd name="T2" fmla="*/ 0 w 98"/>
              <a:gd name="T3" fmla="*/ 2147483647 h 98"/>
              <a:gd name="T4" fmla="*/ 2147483647 w 98"/>
              <a:gd name="T5" fmla="*/ 2147483647 h 98"/>
              <a:gd name="T6" fmla="*/ 2147483647 w 98"/>
              <a:gd name="T7" fmla="*/ 0 h 98"/>
              <a:gd name="T8" fmla="*/ 0 60000 65536"/>
              <a:gd name="T9" fmla="*/ 0 60000 65536"/>
              <a:gd name="T10" fmla="*/ 0 60000 65536"/>
              <a:gd name="T11" fmla="*/ 0 60000 65536"/>
              <a:gd name="T12" fmla="*/ 0 w 98"/>
              <a:gd name="T13" fmla="*/ 0 h 98"/>
              <a:gd name="T14" fmla="*/ 98 w 98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" h="98">
                <a:moveTo>
                  <a:pt x="51" y="0"/>
                </a:moveTo>
                <a:lnTo>
                  <a:pt x="0" y="98"/>
                </a:lnTo>
                <a:lnTo>
                  <a:pt x="98" y="98"/>
                </a:lnTo>
                <a:lnTo>
                  <a:pt x="51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876" name="Group 3">
            <a:extLst>
              <a:ext uri="{FF2B5EF4-FFF2-40B4-BE49-F238E27FC236}">
                <a16:creationId xmlns:a16="http://schemas.microsoft.com/office/drawing/2014/main" id="{2EAE4F67-3801-4507-B50E-60E8B4B0FC8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00125" y="2817813"/>
            <a:ext cx="44450" cy="123825"/>
            <a:chOff x="994030" y="2971324"/>
            <a:chExt cx="44241" cy="123288"/>
          </a:xfrm>
        </p:grpSpPr>
        <p:sp>
          <p:nvSpPr>
            <p:cNvPr id="877" name="Line 1277">
              <a:extLst>
                <a:ext uri="{FF2B5EF4-FFF2-40B4-BE49-F238E27FC236}">
                  <a16:creationId xmlns:a16="http://schemas.microsoft.com/office/drawing/2014/main" id="{84A976BE-DB0F-4E77-84AA-FBE88B900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030" y="3082034"/>
              <a:ext cx="37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78" name="Line 1278">
              <a:extLst>
                <a:ext uri="{FF2B5EF4-FFF2-40B4-BE49-F238E27FC236}">
                  <a16:creationId xmlns:a16="http://schemas.microsoft.com/office/drawing/2014/main" id="{82FE4B91-5703-4A72-BB25-79B7693840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38271" y="2971324"/>
              <a:ext cx="0" cy="123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879" name="Rectangle 878">
            <a:extLst>
              <a:ext uri="{FF2B5EF4-FFF2-40B4-BE49-F238E27FC236}">
                <a16:creationId xmlns:a16="http://schemas.microsoft.com/office/drawing/2014/main" id="{D594146E-6288-4F5F-BD6B-D651094A3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1752600"/>
            <a:ext cx="906463" cy="222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BAC84390-9CC8-43BD-8412-3AB60AEAE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3" y="1174750"/>
            <a:ext cx="1892300" cy="800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351D235B-2242-4FA4-B900-2B257FF83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2778125"/>
            <a:ext cx="892175" cy="371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82" name="Freeform 897">
            <a:extLst>
              <a:ext uri="{FF2B5EF4-FFF2-40B4-BE49-F238E27FC236}">
                <a16:creationId xmlns:a16="http://schemas.microsoft.com/office/drawing/2014/main" id="{3680B3A4-806F-49A2-BD78-8F78D72F32D2}"/>
              </a:ext>
            </a:extLst>
          </p:cNvPr>
          <p:cNvSpPr>
            <a:spLocks/>
          </p:cNvSpPr>
          <p:nvPr/>
        </p:nvSpPr>
        <p:spPr bwMode="auto">
          <a:xfrm flipV="1">
            <a:off x="6815138" y="5457825"/>
            <a:ext cx="471487" cy="400050"/>
          </a:xfrm>
          <a:custGeom>
            <a:avLst/>
            <a:gdLst>
              <a:gd name="T0" fmla="*/ 2147483647 w 65"/>
              <a:gd name="T1" fmla="*/ 2147483647 h 60"/>
              <a:gd name="T2" fmla="*/ 2147483647 w 65"/>
              <a:gd name="T3" fmla="*/ 2147483647 h 60"/>
              <a:gd name="T4" fmla="*/ 2147483647 w 65"/>
              <a:gd name="T5" fmla="*/ 2147483647 h 60"/>
              <a:gd name="T6" fmla="*/ 2147483647 w 65"/>
              <a:gd name="T7" fmla="*/ 2147483647 h 60"/>
              <a:gd name="T8" fmla="*/ 2147483647 w 65"/>
              <a:gd name="T9" fmla="*/ 2147483647 h 60"/>
              <a:gd name="T10" fmla="*/ 2147483647 w 65"/>
              <a:gd name="T11" fmla="*/ 2147483647 h 60"/>
              <a:gd name="T12" fmla="*/ 2147483647 w 65"/>
              <a:gd name="T13" fmla="*/ 2147483647 h 60"/>
              <a:gd name="T14" fmla="*/ 2147483647 w 65"/>
              <a:gd name="T15" fmla="*/ 2147483647 h 60"/>
              <a:gd name="T16" fmla="*/ 2147483647 w 65"/>
              <a:gd name="T17" fmla="*/ 2147483647 h 60"/>
              <a:gd name="T18" fmla="*/ 2147483647 w 65"/>
              <a:gd name="T19" fmla="*/ 2147483647 h 60"/>
              <a:gd name="T20" fmla="*/ 2147483647 w 65"/>
              <a:gd name="T21" fmla="*/ 2147483647 h 60"/>
              <a:gd name="T22" fmla="*/ 2147483647 w 65"/>
              <a:gd name="T23" fmla="*/ 2147483647 h 60"/>
              <a:gd name="T24" fmla="*/ 2147483647 w 65"/>
              <a:gd name="T25" fmla="*/ 2147483647 h 60"/>
              <a:gd name="T26" fmla="*/ 2147483647 w 65"/>
              <a:gd name="T27" fmla="*/ 2147483647 h 60"/>
              <a:gd name="T28" fmla="*/ 2147483647 w 65"/>
              <a:gd name="T29" fmla="*/ 2147483647 h 60"/>
              <a:gd name="T30" fmla="*/ 2147483647 w 65"/>
              <a:gd name="T31" fmla="*/ 2147483647 h 60"/>
              <a:gd name="T32" fmla="*/ 2147483647 w 65"/>
              <a:gd name="T33" fmla="*/ 2147483647 h 60"/>
              <a:gd name="T34" fmla="*/ 2147483647 w 65"/>
              <a:gd name="T35" fmla="*/ 0 h 60"/>
              <a:gd name="T36" fmla="*/ 2147483647 w 65"/>
              <a:gd name="T37" fmla="*/ 0 h 60"/>
              <a:gd name="T38" fmla="*/ 2147483647 w 65"/>
              <a:gd name="T39" fmla="*/ 0 h 60"/>
              <a:gd name="T40" fmla="*/ 0 w 65"/>
              <a:gd name="T41" fmla="*/ 0 h 60"/>
              <a:gd name="T42" fmla="*/ 0 w 65"/>
              <a:gd name="T43" fmla="*/ 2147483647 h 60"/>
              <a:gd name="T44" fmla="*/ 2147483647 w 65"/>
              <a:gd name="T45" fmla="*/ 2147483647 h 60"/>
              <a:gd name="T46" fmla="*/ 2147483647 w 65"/>
              <a:gd name="T47" fmla="*/ 2147483647 h 60"/>
              <a:gd name="T48" fmla="*/ 2147483647 w 65"/>
              <a:gd name="T49" fmla="*/ 2147483647 h 60"/>
              <a:gd name="T50" fmla="*/ 2147483647 w 65"/>
              <a:gd name="T51" fmla="*/ 2147483647 h 60"/>
              <a:gd name="T52" fmla="*/ 2147483647 w 65"/>
              <a:gd name="T53" fmla="*/ 2147483647 h 60"/>
              <a:gd name="T54" fmla="*/ 2147483647 w 65"/>
              <a:gd name="T55" fmla="*/ 2147483647 h 60"/>
              <a:gd name="T56" fmla="*/ 2147483647 w 65"/>
              <a:gd name="T57" fmla="*/ 2147483647 h 60"/>
              <a:gd name="T58" fmla="*/ 2147483647 w 65"/>
              <a:gd name="T59" fmla="*/ 2147483647 h 60"/>
              <a:gd name="T60" fmla="*/ 2147483647 w 65"/>
              <a:gd name="T61" fmla="*/ 2147483647 h 60"/>
              <a:gd name="T62" fmla="*/ 2147483647 w 65"/>
              <a:gd name="T63" fmla="*/ 2147483647 h 60"/>
              <a:gd name="T64" fmla="*/ 2147483647 w 65"/>
              <a:gd name="T65" fmla="*/ 2147483647 h 60"/>
              <a:gd name="T66" fmla="*/ 2147483647 w 65"/>
              <a:gd name="T67" fmla="*/ 2147483647 h 60"/>
              <a:gd name="T68" fmla="*/ 2147483647 w 65"/>
              <a:gd name="T69" fmla="*/ 2147483647 h 60"/>
              <a:gd name="T70" fmla="*/ 2147483647 w 65"/>
              <a:gd name="T71" fmla="*/ 2147483647 h 60"/>
              <a:gd name="T72" fmla="*/ 2147483647 w 65"/>
              <a:gd name="T73" fmla="*/ 2147483647 h 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"/>
              <a:gd name="T112" fmla="*/ 0 h 60"/>
              <a:gd name="T113" fmla="*/ 65 w 65"/>
              <a:gd name="T114" fmla="*/ 60 h 6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" h="60">
                <a:moveTo>
                  <a:pt x="44" y="60"/>
                </a:moveTo>
                <a:lnTo>
                  <a:pt x="65" y="39"/>
                </a:lnTo>
                <a:lnTo>
                  <a:pt x="53" y="39"/>
                </a:lnTo>
                <a:lnTo>
                  <a:pt x="53" y="32"/>
                </a:lnTo>
                <a:lnTo>
                  <a:pt x="53" y="29"/>
                </a:lnTo>
                <a:lnTo>
                  <a:pt x="53" y="26"/>
                </a:lnTo>
                <a:lnTo>
                  <a:pt x="52" y="22"/>
                </a:lnTo>
                <a:lnTo>
                  <a:pt x="51" y="20"/>
                </a:lnTo>
                <a:lnTo>
                  <a:pt x="50" y="17"/>
                </a:lnTo>
                <a:lnTo>
                  <a:pt x="49" y="14"/>
                </a:lnTo>
                <a:lnTo>
                  <a:pt x="47" y="12"/>
                </a:lnTo>
                <a:lnTo>
                  <a:pt x="46" y="9"/>
                </a:lnTo>
                <a:lnTo>
                  <a:pt x="44" y="7"/>
                </a:lnTo>
                <a:lnTo>
                  <a:pt x="42" y="5"/>
                </a:lnTo>
                <a:lnTo>
                  <a:pt x="40" y="4"/>
                </a:lnTo>
                <a:lnTo>
                  <a:pt x="37" y="2"/>
                </a:lnTo>
                <a:lnTo>
                  <a:pt x="35" y="1"/>
                </a:lnTo>
                <a:lnTo>
                  <a:pt x="32" y="0"/>
                </a:lnTo>
                <a:lnTo>
                  <a:pt x="30" y="0"/>
                </a:lnTo>
                <a:lnTo>
                  <a:pt x="27" y="0"/>
                </a:lnTo>
                <a:lnTo>
                  <a:pt x="0" y="0"/>
                </a:lnTo>
                <a:lnTo>
                  <a:pt x="0" y="17"/>
                </a:lnTo>
                <a:lnTo>
                  <a:pt x="27" y="17"/>
                </a:lnTo>
                <a:lnTo>
                  <a:pt x="28" y="17"/>
                </a:lnTo>
                <a:lnTo>
                  <a:pt x="29" y="17"/>
                </a:lnTo>
                <a:lnTo>
                  <a:pt x="30" y="18"/>
                </a:lnTo>
                <a:lnTo>
                  <a:pt x="31" y="18"/>
                </a:lnTo>
                <a:lnTo>
                  <a:pt x="32" y="19"/>
                </a:lnTo>
                <a:lnTo>
                  <a:pt x="33" y="21"/>
                </a:lnTo>
                <a:lnTo>
                  <a:pt x="34" y="23"/>
                </a:lnTo>
                <a:lnTo>
                  <a:pt x="34" y="26"/>
                </a:lnTo>
                <a:lnTo>
                  <a:pt x="35" y="29"/>
                </a:lnTo>
                <a:lnTo>
                  <a:pt x="35" y="32"/>
                </a:lnTo>
                <a:lnTo>
                  <a:pt x="35" y="39"/>
                </a:lnTo>
                <a:lnTo>
                  <a:pt x="23" y="39"/>
                </a:lnTo>
                <a:lnTo>
                  <a:pt x="44" y="60"/>
                </a:lnTo>
                <a:close/>
              </a:path>
            </a:pathLst>
          </a:custGeom>
          <a:solidFill>
            <a:srgbClr val="9B2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56D9F57B-97E2-4A92-994F-A44F49875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350" y="2143125"/>
            <a:ext cx="1882775" cy="1069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3DC590D8-A814-4B72-830B-A92E729F2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63" y="1136650"/>
            <a:ext cx="1714500" cy="800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C005169C-AEBD-40CB-9738-3A3098091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9538" y="2327275"/>
            <a:ext cx="1714500" cy="887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8AE71C5D-A1B0-4991-A94A-C2C1DDAF1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400" y="1187450"/>
            <a:ext cx="1257300" cy="800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887" name="Group 19">
            <a:extLst>
              <a:ext uri="{FF2B5EF4-FFF2-40B4-BE49-F238E27FC236}">
                <a16:creationId xmlns:a16="http://schemas.microsoft.com/office/drawing/2014/main" id="{7DCCF032-7C4D-499E-AB1B-FC5BA541DB48}"/>
              </a:ext>
            </a:extLst>
          </p:cNvPr>
          <p:cNvGrpSpPr>
            <a:grpSpLocks/>
          </p:cNvGrpSpPr>
          <p:nvPr/>
        </p:nvGrpSpPr>
        <p:grpSpPr bwMode="auto">
          <a:xfrm>
            <a:off x="6899275" y="2413000"/>
            <a:ext cx="1598613" cy="800100"/>
            <a:chOff x="6899418" y="2413012"/>
            <a:chExt cx="1597926" cy="800089"/>
          </a:xfrm>
        </p:grpSpPr>
        <p:sp>
          <p:nvSpPr>
            <p:cNvPr id="888" name="Rectangle 1102">
              <a:extLst>
                <a:ext uri="{FF2B5EF4-FFF2-40B4-BE49-F238E27FC236}">
                  <a16:creationId xmlns:a16="http://schemas.microsoft.com/office/drawing/2014/main" id="{A56058BB-6D08-4035-B30D-B7DAE4519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418" y="2413012"/>
              <a:ext cx="1256569" cy="800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89" name="Rectangle 1104">
              <a:extLst>
                <a:ext uri="{FF2B5EF4-FFF2-40B4-BE49-F238E27FC236}">
                  <a16:creationId xmlns:a16="http://schemas.microsoft.com/office/drawing/2014/main" id="{DAFF0FAD-10A0-4790-AB3E-7DE52D657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8312" y="2778125"/>
              <a:ext cx="799032" cy="317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890" name="Rectangle 157">
            <a:extLst>
              <a:ext uri="{FF2B5EF4-FFF2-40B4-BE49-F238E27FC236}">
                <a16:creationId xmlns:a16="http://schemas.microsoft.com/office/drawing/2014/main" id="{83DCDEFC-35AB-4343-BA7D-8CEF2A30E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637" y="690503"/>
            <a:ext cx="34829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Elzermann</a:t>
            </a: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et al., </a:t>
            </a:r>
            <a:r>
              <a:rPr kumimoji="0" lang="en-US" alt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Nature</a:t>
            </a: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(‘04) </a:t>
            </a:r>
          </a:p>
        </p:txBody>
      </p:sp>
      <p:sp>
        <p:nvSpPr>
          <p:cNvPr id="891" name="Slide Number Placeholder 5">
            <a:extLst>
              <a:ext uri="{FF2B5EF4-FFF2-40B4-BE49-F238E27FC236}">
                <a16:creationId xmlns:a16="http://schemas.microsoft.com/office/drawing/2014/main" id="{CA4A34BE-C426-4092-D0DC-A98E31E1C7EA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690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9" grpId="0" animBg="1"/>
      <p:bldP spid="880" grpId="0" animBg="1"/>
      <p:bldP spid="881" grpId="0" animBg="1"/>
      <p:bldP spid="883" grpId="0" animBg="1"/>
      <p:bldP spid="884" grpId="0" animBg="1"/>
      <p:bldP spid="885" grpId="0" animBg="1"/>
      <p:bldP spid="88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1B2B-EB39-4DD5-996A-0830EB70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2800" dirty="0"/>
              <a:t>Readout pulse scheme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7011E-6B39-4331-A1B8-E8E779601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Rectangle 188">
            <a:extLst>
              <a:ext uri="{FF2B5EF4-FFF2-40B4-BE49-F238E27FC236}">
                <a16:creationId xmlns:a16="http://schemas.microsoft.com/office/drawing/2014/main" id="{2F0AFD62-8700-4292-B11E-9273B971A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988" y="903288"/>
            <a:ext cx="4699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DRAIN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Freeform 763">
            <a:extLst>
              <a:ext uri="{FF2B5EF4-FFF2-40B4-BE49-F238E27FC236}">
                <a16:creationId xmlns:a16="http://schemas.microsoft.com/office/drawing/2014/main" id="{B29291CF-8E4C-486D-9A8F-A919F9A44413}"/>
              </a:ext>
            </a:extLst>
          </p:cNvPr>
          <p:cNvSpPr>
            <a:spLocks noEditPoints="1"/>
          </p:cNvSpPr>
          <p:nvPr/>
        </p:nvSpPr>
        <p:spPr bwMode="auto">
          <a:xfrm>
            <a:off x="2519363" y="1255713"/>
            <a:ext cx="5621337" cy="712787"/>
          </a:xfrm>
          <a:custGeom>
            <a:avLst/>
            <a:gdLst>
              <a:gd name="T0" fmla="*/ 2147483647 w 543"/>
              <a:gd name="T1" fmla="*/ 2147483647 h 87"/>
              <a:gd name="T2" fmla="*/ 0 w 543"/>
              <a:gd name="T3" fmla="*/ 2147483647 h 87"/>
              <a:gd name="T4" fmla="*/ 2147483647 w 543"/>
              <a:gd name="T5" fmla="*/ 2147483647 h 87"/>
              <a:gd name="T6" fmla="*/ 2147483647 w 543"/>
              <a:gd name="T7" fmla="*/ 2147483647 h 87"/>
              <a:gd name="T8" fmla="*/ 2147483647 w 543"/>
              <a:gd name="T9" fmla="*/ 2147483647 h 87"/>
              <a:gd name="T10" fmla="*/ 2147483647 w 543"/>
              <a:gd name="T11" fmla="*/ 2147483647 h 87"/>
              <a:gd name="T12" fmla="*/ 2147483647 w 543"/>
              <a:gd name="T13" fmla="*/ 2147483647 h 87"/>
              <a:gd name="T14" fmla="*/ 2147483647 w 543"/>
              <a:gd name="T15" fmla="*/ 2147483647 h 87"/>
              <a:gd name="T16" fmla="*/ 2147483647 w 543"/>
              <a:gd name="T17" fmla="*/ 0 h 87"/>
              <a:gd name="T18" fmla="*/ 2147483647 w 543"/>
              <a:gd name="T19" fmla="*/ 2147483647 h 87"/>
              <a:gd name="T20" fmla="*/ 2147483647 w 543"/>
              <a:gd name="T21" fmla="*/ 0 h 87"/>
              <a:gd name="T22" fmla="*/ 2147483647 w 543"/>
              <a:gd name="T23" fmla="*/ 2147483647 h 87"/>
              <a:gd name="T24" fmla="*/ 2147483647 w 543"/>
              <a:gd name="T25" fmla="*/ 0 h 87"/>
              <a:gd name="T26" fmla="*/ 2147483647 w 543"/>
              <a:gd name="T27" fmla="*/ 2147483647 h 87"/>
              <a:gd name="T28" fmla="*/ 2147483647 w 543"/>
              <a:gd name="T29" fmla="*/ 0 h 87"/>
              <a:gd name="T30" fmla="*/ 2147483647 w 543"/>
              <a:gd name="T31" fmla="*/ 2147483647 h 87"/>
              <a:gd name="T32" fmla="*/ 2147483647 w 543"/>
              <a:gd name="T33" fmla="*/ 2147483647 h 87"/>
              <a:gd name="T34" fmla="*/ 2147483647 w 543"/>
              <a:gd name="T35" fmla="*/ 2147483647 h 87"/>
              <a:gd name="T36" fmla="*/ 2147483647 w 543"/>
              <a:gd name="T37" fmla="*/ 2147483647 h 87"/>
              <a:gd name="T38" fmla="*/ 2147483647 w 543"/>
              <a:gd name="T39" fmla="*/ 2147483647 h 87"/>
              <a:gd name="T40" fmla="*/ 2147483647 w 543"/>
              <a:gd name="T41" fmla="*/ 2147483647 h 87"/>
              <a:gd name="T42" fmla="*/ 2147483647 w 543"/>
              <a:gd name="T43" fmla="*/ 2147483647 h 87"/>
              <a:gd name="T44" fmla="*/ 2147483647 w 543"/>
              <a:gd name="T45" fmla="*/ 2147483647 h 87"/>
              <a:gd name="T46" fmla="*/ 2147483647 w 543"/>
              <a:gd name="T47" fmla="*/ 2147483647 h 87"/>
              <a:gd name="T48" fmla="*/ 2147483647 w 543"/>
              <a:gd name="T49" fmla="*/ 2147483647 h 87"/>
              <a:gd name="T50" fmla="*/ 2147483647 w 543"/>
              <a:gd name="T51" fmla="*/ 2147483647 h 87"/>
              <a:gd name="T52" fmla="*/ 2147483647 w 543"/>
              <a:gd name="T53" fmla="*/ 2147483647 h 87"/>
              <a:gd name="T54" fmla="*/ 2147483647 w 543"/>
              <a:gd name="T55" fmla="*/ 2147483647 h 87"/>
              <a:gd name="T56" fmla="*/ 2147483647 w 543"/>
              <a:gd name="T57" fmla="*/ 2147483647 h 87"/>
              <a:gd name="T58" fmla="*/ 2147483647 w 543"/>
              <a:gd name="T59" fmla="*/ 2147483647 h 87"/>
              <a:gd name="T60" fmla="*/ 2147483647 w 543"/>
              <a:gd name="T61" fmla="*/ 2147483647 h 87"/>
              <a:gd name="T62" fmla="*/ 2147483647 w 543"/>
              <a:gd name="T63" fmla="*/ 2147483647 h 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543"/>
              <a:gd name="T97" fmla="*/ 0 h 87"/>
              <a:gd name="T98" fmla="*/ 543 w 543"/>
              <a:gd name="T99" fmla="*/ 87 h 8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543" h="87">
                <a:moveTo>
                  <a:pt x="0" y="85"/>
                </a:moveTo>
                <a:lnTo>
                  <a:pt x="90" y="85"/>
                </a:lnTo>
                <a:lnTo>
                  <a:pt x="90" y="87"/>
                </a:lnTo>
                <a:lnTo>
                  <a:pt x="0" y="87"/>
                </a:lnTo>
                <a:lnTo>
                  <a:pt x="0" y="85"/>
                </a:lnTo>
                <a:close/>
                <a:moveTo>
                  <a:pt x="91" y="86"/>
                </a:moveTo>
                <a:lnTo>
                  <a:pt x="91" y="87"/>
                </a:lnTo>
                <a:lnTo>
                  <a:pt x="90" y="87"/>
                </a:lnTo>
                <a:lnTo>
                  <a:pt x="90" y="86"/>
                </a:lnTo>
                <a:lnTo>
                  <a:pt x="91" y="86"/>
                </a:lnTo>
                <a:close/>
                <a:moveTo>
                  <a:pt x="88" y="86"/>
                </a:moveTo>
                <a:lnTo>
                  <a:pt x="88" y="2"/>
                </a:lnTo>
                <a:lnTo>
                  <a:pt x="91" y="2"/>
                </a:lnTo>
                <a:lnTo>
                  <a:pt x="91" y="86"/>
                </a:lnTo>
                <a:lnTo>
                  <a:pt x="88" y="86"/>
                </a:lnTo>
                <a:close/>
                <a:moveTo>
                  <a:pt x="88" y="2"/>
                </a:moveTo>
                <a:lnTo>
                  <a:pt x="88" y="0"/>
                </a:lnTo>
                <a:lnTo>
                  <a:pt x="90" y="0"/>
                </a:lnTo>
                <a:lnTo>
                  <a:pt x="90" y="2"/>
                </a:lnTo>
                <a:lnTo>
                  <a:pt x="88" y="2"/>
                </a:lnTo>
                <a:close/>
                <a:moveTo>
                  <a:pt x="90" y="0"/>
                </a:moveTo>
                <a:lnTo>
                  <a:pt x="260" y="0"/>
                </a:lnTo>
                <a:lnTo>
                  <a:pt x="260" y="3"/>
                </a:lnTo>
                <a:lnTo>
                  <a:pt x="90" y="3"/>
                </a:lnTo>
                <a:lnTo>
                  <a:pt x="90" y="0"/>
                </a:lnTo>
                <a:close/>
                <a:moveTo>
                  <a:pt x="260" y="0"/>
                </a:moveTo>
                <a:lnTo>
                  <a:pt x="261" y="0"/>
                </a:lnTo>
                <a:lnTo>
                  <a:pt x="261" y="2"/>
                </a:lnTo>
                <a:lnTo>
                  <a:pt x="260" y="2"/>
                </a:lnTo>
                <a:lnTo>
                  <a:pt x="260" y="0"/>
                </a:lnTo>
                <a:close/>
                <a:moveTo>
                  <a:pt x="261" y="2"/>
                </a:moveTo>
                <a:lnTo>
                  <a:pt x="261" y="44"/>
                </a:lnTo>
                <a:lnTo>
                  <a:pt x="259" y="44"/>
                </a:lnTo>
                <a:lnTo>
                  <a:pt x="259" y="2"/>
                </a:lnTo>
                <a:lnTo>
                  <a:pt x="261" y="2"/>
                </a:lnTo>
                <a:close/>
                <a:moveTo>
                  <a:pt x="260" y="46"/>
                </a:moveTo>
                <a:lnTo>
                  <a:pt x="259" y="46"/>
                </a:lnTo>
                <a:lnTo>
                  <a:pt x="259" y="44"/>
                </a:lnTo>
                <a:lnTo>
                  <a:pt x="260" y="44"/>
                </a:lnTo>
                <a:lnTo>
                  <a:pt x="260" y="46"/>
                </a:lnTo>
                <a:close/>
                <a:moveTo>
                  <a:pt x="260" y="43"/>
                </a:moveTo>
                <a:lnTo>
                  <a:pt x="427" y="43"/>
                </a:lnTo>
                <a:lnTo>
                  <a:pt x="427" y="46"/>
                </a:lnTo>
                <a:lnTo>
                  <a:pt x="260" y="46"/>
                </a:lnTo>
                <a:lnTo>
                  <a:pt x="260" y="43"/>
                </a:lnTo>
                <a:close/>
                <a:moveTo>
                  <a:pt x="427" y="43"/>
                </a:moveTo>
                <a:lnTo>
                  <a:pt x="428" y="43"/>
                </a:lnTo>
                <a:lnTo>
                  <a:pt x="428" y="44"/>
                </a:lnTo>
                <a:lnTo>
                  <a:pt x="427" y="44"/>
                </a:lnTo>
                <a:lnTo>
                  <a:pt x="427" y="43"/>
                </a:lnTo>
                <a:close/>
                <a:moveTo>
                  <a:pt x="428" y="44"/>
                </a:moveTo>
                <a:lnTo>
                  <a:pt x="428" y="86"/>
                </a:lnTo>
                <a:lnTo>
                  <a:pt x="426" y="86"/>
                </a:lnTo>
                <a:lnTo>
                  <a:pt x="426" y="44"/>
                </a:lnTo>
                <a:lnTo>
                  <a:pt x="428" y="44"/>
                </a:lnTo>
                <a:close/>
                <a:moveTo>
                  <a:pt x="427" y="87"/>
                </a:moveTo>
                <a:lnTo>
                  <a:pt x="426" y="87"/>
                </a:lnTo>
                <a:lnTo>
                  <a:pt x="426" y="86"/>
                </a:lnTo>
                <a:lnTo>
                  <a:pt x="427" y="86"/>
                </a:lnTo>
                <a:lnTo>
                  <a:pt x="427" y="87"/>
                </a:lnTo>
                <a:close/>
                <a:moveTo>
                  <a:pt x="427" y="85"/>
                </a:moveTo>
                <a:lnTo>
                  <a:pt x="543" y="85"/>
                </a:lnTo>
                <a:lnTo>
                  <a:pt x="543" y="87"/>
                </a:lnTo>
                <a:lnTo>
                  <a:pt x="427" y="87"/>
                </a:lnTo>
                <a:lnTo>
                  <a:pt x="427" y="85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Freeform 766">
            <a:extLst>
              <a:ext uri="{FF2B5EF4-FFF2-40B4-BE49-F238E27FC236}">
                <a16:creationId xmlns:a16="http://schemas.microsoft.com/office/drawing/2014/main" id="{8B14717C-59A6-4772-A02E-604A0303C111}"/>
              </a:ext>
            </a:extLst>
          </p:cNvPr>
          <p:cNvSpPr>
            <a:spLocks/>
          </p:cNvSpPr>
          <p:nvPr/>
        </p:nvSpPr>
        <p:spPr bwMode="auto">
          <a:xfrm>
            <a:off x="2513013" y="2008188"/>
            <a:ext cx="20637" cy="17462"/>
          </a:xfrm>
          <a:custGeom>
            <a:avLst/>
            <a:gdLst>
              <a:gd name="T0" fmla="*/ 2147483647 w 10"/>
              <a:gd name="T1" fmla="*/ 2147483647 h 11"/>
              <a:gd name="T2" fmla="*/ 0 w 10"/>
              <a:gd name="T3" fmla="*/ 2147483647 h 11"/>
              <a:gd name="T4" fmla="*/ 0 w 10"/>
              <a:gd name="T5" fmla="*/ 0 h 11"/>
              <a:gd name="T6" fmla="*/ 2147483647 w 10"/>
              <a:gd name="T7" fmla="*/ 2147483647 h 11"/>
              <a:gd name="T8" fmla="*/ 0 60000 65536"/>
              <a:gd name="T9" fmla="*/ 0 60000 65536"/>
              <a:gd name="T10" fmla="*/ 0 60000 65536"/>
              <a:gd name="T11" fmla="*/ 0 60000 65536"/>
              <a:gd name="T12" fmla="*/ 0 w 10"/>
              <a:gd name="T13" fmla="*/ 0 h 11"/>
              <a:gd name="T14" fmla="*/ 10 w 10"/>
              <a:gd name="T15" fmla="*/ 11 h 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" h="11">
                <a:moveTo>
                  <a:pt x="10" y="11"/>
                </a:moveTo>
                <a:lnTo>
                  <a:pt x="0" y="11"/>
                </a:lnTo>
                <a:lnTo>
                  <a:pt x="0" y="0"/>
                </a:lnTo>
                <a:lnTo>
                  <a:pt x="10" y="11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767">
            <a:extLst>
              <a:ext uri="{FF2B5EF4-FFF2-40B4-BE49-F238E27FC236}">
                <a16:creationId xmlns:a16="http://schemas.microsoft.com/office/drawing/2014/main" id="{E22477DC-52BA-4170-BAEA-3E91AA975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13" y="1108075"/>
            <a:ext cx="30162" cy="900113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Freeform 768">
            <a:extLst>
              <a:ext uri="{FF2B5EF4-FFF2-40B4-BE49-F238E27FC236}">
                <a16:creationId xmlns:a16="http://schemas.microsoft.com/office/drawing/2014/main" id="{20C0F7D1-09EA-4E11-B7D9-83DB837101FE}"/>
              </a:ext>
            </a:extLst>
          </p:cNvPr>
          <p:cNvSpPr>
            <a:spLocks/>
          </p:cNvSpPr>
          <p:nvPr/>
        </p:nvSpPr>
        <p:spPr bwMode="auto">
          <a:xfrm>
            <a:off x="2430463" y="950913"/>
            <a:ext cx="196850" cy="155575"/>
          </a:xfrm>
          <a:custGeom>
            <a:avLst/>
            <a:gdLst>
              <a:gd name="T0" fmla="*/ 2147483647 w 98"/>
              <a:gd name="T1" fmla="*/ 0 h 98"/>
              <a:gd name="T2" fmla="*/ 0 w 98"/>
              <a:gd name="T3" fmla="*/ 2147483647 h 98"/>
              <a:gd name="T4" fmla="*/ 2147483647 w 98"/>
              <a:gd name="T5" fmla="*/ 2147483647 h 98"/>
              <a:gd name="T6" fmla="*/ 2147483647 w 98"/>
              <a:gd name="T7" fmla="*/ 0 h 98"/>
              <a:gd name="T8" fmla="*/ 0 60000 65536"/>
              <a:gd name="T9" fmla="*/ 0 60000 65536"/>
              <a:gd name="T10" fmla="*/ 0 60000 65536"/>
              <a:gd name="T11" fmla="*/ 0 60000 65536"/>
              <a:gd name="T12" fmla="*/ 0 w 98"/>
              <a:gd name="T13" fmla="*/ 0 h 98"/>
              <a:gd name="T14" fmla="*/ 98 w 98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" h="98">
                <a:moveTo>
                  <a:pt x="51" y="0"/>
                </a:moveTo>
                <a:lnTo>
                  <a:pt x="0" y="98"/>
                </a:lnTo>
                <a:lnTo>
                  <a:pt x="98" y="98"/>
                </a:lnTo>
                <a:lnTo>
                  <a:pt x="51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9" name="Freeform 774">
            <a:extLst>
              <a:ext uri="{FF2B5EF4-FFF2-40B4-BE49-F238E27FC236}">
                <a16:creationId xmlns:a16="http://schemas.microsoft.com/office/drawing/2014/main" id="{F972724F-DFF2-4914-972A-15E4E944C927}"/>
              </a:ext>
            </a:extLst>
          </p:cNvPr>
          <p:cNvSpPr>
            <a:spLocks/>
          </p:cNvSpPr>
          <p:nvPr/>
        </p:nvSpPr>
        <p:spPr bwMode="auto">
          <a:xfrm>
            <a:off x="2430463" y="2230438"/>
            <a:ext cx="196850" cy="155575"/>
          </a:xfrm>
          <a:custGeom>
            <a:avLst/>
            <a:gdLst>
              <a:gd name="T0" fmla="*/ 2147483647 w 98"/>
              <a:gd name="T1" fmla="*/ 0 h 98"/>
              <a:gd name="T2" fmla="*/ 0 w 98"/>
              <a:gd name="T3" fmla="*/ 2147483647 h 98"/>
              <a:gd name="T4" fmla="*/ 2147483647 w 98"/>
              <a:gd name="T5" fmla="*/ 2147483647 h 98"/>
              <a:gd name="T6" fmla="*/ 2147483647 w 98"/>
              <a:gd name="T7" fmla="*/ 0 h 98"/>
              <a:gd name="T8" fmla="*/ 0 60000 65536"/>
              <a:gd name="T9" fmla="*/ 0 60000 65536"/>
              <a:gd name="T10" fmla="*/ 0 60000 65536"/>
              <a:gd name="T11" fmla="*/ 0 60000 65536"/>
              <a:gd name="T12" fmla="*/ 0 w 98"/>
              <a:gd name="T13" fmla="*/ 0 h 98"/>
              <a:gd name="T14" fmla="*/ 98 w 98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" h="98">
                <a:moveTo>
                  <a:pt x="51" y="0"/>
                </a:moveTo>
                <a:lnTo>
                  <a:pt x="0" y="98"/>
                </a:lnTo>
                <a:lnTo>
                  <a:pt x="98" y="98"/>
                </a:lnTo>
                <a:lnTo>
                  <a:pt x="51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" name="Freeform 775">
            <a:extLst>
              <a:ext uri="{FF2B5EF4-FFF2-40B4-BE49-F238E27FC236}">
                <a16:creationId xmlns:a16="http://schemas.microsoft.com/office/drawing/2014/main" id="{7F05738B-7D7C-47CE-AED2-68631B1A174D}"/>
              </a:ext>
            </a:extLst>
          </p:cNvPr>
          <p:cNvSpPr>
            <a:spLocks noEditPoints="1"/>
          </p:cNvSpPr>
          <p:nvPr/>
        </p:nvSpPr>
        <p:spPr bwMode="auto">
          <a:xfrm>
            <a:off x="5418138" y="2401888"/>
            <a:ext cx="744537" cy="588962"/>
          </a:xfrm>
          <a:custGeom>
            <a:avLst/>
            <a:gdLst>
              <a:gd name="T0" fmla="*/ 2147483647 w 72"/>
              <a:gd name="T1" fmla="*/ 0 h 72"/>
              <a:gd name="T2" fmla="*/ 2147483647 w 72"/>
              <a:gd name="T3" fmla="*/ 2147483647 h 72"/>
              <a:gd name="T4" fmla="*/ 2147483647 w 72"/>
              <a:gd name="T5" fmla="*/ 0 h 72"/>
              <a:gd name="T6" fmla="*/ 2147483647 w 72"/>
              <a:gd name="T7" fmla="*/ 2147483647 h 72"/>
              <a:gd name="T8" fmla="*/ 2147483647 w 72"/>
              <a:gd name="T9" fmla="*/ 0 h 72"/>
              <a:gd name="T10" fmla="*/ 2147483647 w 72"/>
              <a:gd name="T11" fmla="*/ 2147483647 h 72"/>
              <a:gd name="T12" fmla="*/ 2147483647 w 72"/>
              <a:gd name="T13" fmla="*/ 2147483647 h 72"/>
              <a:gd name="T14" fmla="*/ 2147483647 w 72"/>
              <a:gd name="T15" fmla="*/ 2147483647 h 72"/>
              <a:gd name="T16" fmla="*/ 2147483647 w 72"/>
              <a:gd name="T17" fmla="*/ 2147483647 h 72"/>
              <a:gd name="T18" fmla="*/ 2147483647 w 72"/>
              <a:gd name="T19" fmla="*/ 2147483647 h 72"/>
              <a:gd name="T20" fmla="*/ 2147483647 w 72"/>
              <a:gd name="T21" fmla="*/ 2147483647 h 72"/>
              <a:gd name="T22" fmla="*/ 2147483647 w 72"/>
              <a:gd name="T23" fmla="*/ 2147483647 h 72"/>
              <a:gd name="T24" fmla="*/ 2147483647 w 72"/>
              <a:gd name="T25" fmla="*/ 2147483647 h 72"/>
              <a:gd name="T26" fmla="*/ 2147483647 w 72"/>
              <a:gd name="T27" fmla="*/ 2147483647 h 72"/>
              <a:gd name="T28" fmla="*/ 2147483647 w 72"/>
              <a:gd name="T29" fmla="*/ 2147483647 h 72"/>
              <a:gd name="T30" fmla="*/ 2147483647 w 72"/>
              <a:gd name="T31" fmla="*/ 2147483647 h 72"/>
              <a:gd name="T32" fmla="*/ 2147483647 w 72"/>
              <a:gd name="T33" fmla="*/ 2147483647 h 72"/>
              <a:gd name="T34" fmla="*/ 2147483647 w 72"/>
              <a:gd name="T35" fmla="*/ 2147483647 h 72"/>
              <a:gd name="T36" fmla="*/ 2147483647 w 72"/>
              <a:gd name="T37" fmla="*/ 2147483647 h 72"/>
              <a:gd name="T38" fmla="*/ 2147483647 w 72"/>
              <a:gd name="T39" fmla="*/ 2147483647 h 72"/>
              <a:gd name="T40" fmla="*/ 2147483647 w 72"/>
              <a:gd name="T41" fmla="*/ 2147483647 h 72"/>
              <a:gd name="T42" fmla="*/ 2147483647 w 72"/>
              <a:gd name="T43" fmla="*/ 2147483647 h 72"/>
              <a:gd name="T44" fmla="*/ 2147483647 w 72"/>
              <a:gd name="T45" fmla="*/ 2147483647 h 72"/>
              <a:gd name="T46" fmla="*/ 2147483647 w 72"/>
              <a:gd name="T47" fmla="*/ 2147483647 h 72"/>
              <a:gd name="T48" fmla="*/ 2147483647 w 72"/>
              <a:gd name="T49" fmla="*/ 2147483647 h 72"/>
              <a:gd name="T50" fmla="*/ 0 w 72"/>
              <a:gd name="T51" fmla="*/ 2147483647 h 72"/>
              <a:gd name="T52" fmla="*/ 2147483647 w 72"/>
              <a:gd name="T53" fmla="*/ 2147483647 h 72"/>
              <a:gd name="T54" fmla="*/ 0 w 72"/>
              <a:gd name="T55" fmla="*/ 2147483647 h 72"/>
              <a:gd name="T56" fmla="*/ 2147483647 w 72"/>
              <a:gd name="T57" fmla="*/ 2147483647 h 72"/>
              <a:gd name="T58" fmla="*/ 0 w 72"/>
              <a:gd name="T59" fmla="*/ 2147483647 h 72"/>
              <a:gd name="T60" fmla="*/ 0 w 72"/>
              <a:gd name="T61" fmla="*/ 2147483647 h 72"/>
              <a:gd name="T62" fmla="*/ 2147483647 w 72"/>
              <a:gd name="T63" fmla="*/ 2147483647 h 72"/>
              <a:gd name="T64" fmla="*/ 0 w 72"/>
              <a:gd name="T65" fmla="*/ 2147483647 h 72"/>
              <a:gd name="T66" fmla="*/ 2147483647 w 72"/>
              <a:gd name="T67" fmla="*/ 2147483647 h 72"/>
              <a:gd name="T68" fmla="*/ 0 w 72"/>
              <a:gd name="T69" fmla="*/ 2147483647 h 72"/>
              <a:gd name="T70" fmla="*/ 2147483647 w 72"/>
              <a:gd name="T71" fmla="*/ 0 h 72"/>
              <a:gd name="T72" fmla="*/ 2147483647 w 72"/>
              <a:gd name="T73" fmla="*/ 2147483647 h 72"/>
              <a:gd name="T74" fmla="*/ 2147483647 w 72"/>
              <a:gd name="T75" fmla="*/ 0 h 72"/>
              <a:gd name="T76" fmla="*/ 2147483647 w 72"/>
              <a:gd name="T77" fmla="*/ 2147483647 h 72"/>
              <a:gd name="T78" fmla="*/ 2147483647 w 72"/>
              <a:gd name="T79" fmla="*/ 0 h 7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"/>
              <a:gd name="T121" fmla="*/ 0 h 72"/>
              <a:gd name="T122" fmla="*/ 72 w 72"/>
              <a:gd name="T123" fmla="*/ 72 h 72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36" y="2"/>
                </a:lnTo>
                <a:lnTo>
                  <a:pt x="36" y="0"/>
                </a:lnTo>
                <a:close/>
                <a:moveTo>
                  <a:pt x="36" y="0"/>
                </a:moveTo>
                <a:cubicBezTo>
                  <a:pt x="46" y="0"/>
                  <a:pt x="55" y="4"/>
                  <a:pt x="61" y="10"/>
                </a:cubicBezTo>
                <a:lnTo>
                  <a:pt x="60" y="12"/>
                </a:lnTo>
                <a:cubicBezTo>
                  <a:pt x="54" y="6"/>
                  <a:pt x="45" y="2"/>
                  <a:pt x="36" y="2"/>
                </a:cubicBezTo>
                <a:lnTo>
                  <a:pt x="36" y="0"/>
                </a:lnTo>
                <a:close/>
                <a:moveTo>
                  <a:pt x="61" y="10"/>
                </a:moveTo>
                <a:cubicBezTo>
                  <a:pt x="68" y="17"/>
                  <a:pt x="72" y="26"/>
                  <a:pt x="72" y="36"/>
                </a:cubicBezTo>
                <a:lnTo>
                  <a:pt x="70" y="36"/>
                </a:lnTo>
                <a:cubicBezTo>
                  <a:pt x="70" y="26"/>
                  <a:pt x="66" y="18"/>
                  <a:pt x="60" y="12"/>
                </a:cubicBezTo>
                <a:lnTo>
                  <a:pt x="61" y="10"/>
                </a:lnTo>
                <a:close/>
                <a:moveTo>
                  <a:pt x="72" y="36"/>
                </a:moveTo>
                <a:lnTo>
                  <a:pt x="72" y="36"/>
                </a:lnTo>
                <a:lnTo>
                  <a:pt x="70" y="36"/>
                </a:lnTo>
                <a:lnTo>
                  <a:pt x="72" y="36"/>
                </a:lnTo>
                <a:close/>
                <a:moveTo>
                  <a:pt x="72" y="36"/>
                </a:moveTo>
                <a:lnTo>
                  <a:pt x="72" y="36"/>
                </a:lnTo>
                <a:lnTo>
                  <a:pt x="70" y="36"/>
                </a:lnTo>
                <a:lnTo>
                  <a:pt x="72" y="36"/>
                </a:lnTo>
                <a:close/>
                <a:moveTo>
                  <a:pt x="72" y="36"/>
                </a:moveTo>
                <a:cubicBezTo>
                  <a:pt x="72" y="46"/>
                  <a:pt x="68" y="55"/>
                  <a:pt x="61" y="61"/>
                </a:cubicBezTo>
                <a:lnTo>
                  <a:pt x="60" y="60"/>
                </a:lnTo>
                <a:cubicBezTo>
                  <a:pt x="66" y="53"/>
                  <a:pt x="70" y="45"/>
                  <a:pt x="70" y="36"/>
                </a:cubicBezTo>
                <a:lnTo>
                  <a:pt x="72" y="36"/>
                </a:lnTo>
                <a:close/>
                <a:moveTo>
                  <a:pt x="61" y="61"/>
                </a:moveTo>
                <a:cubicBezTo>
                  <a:pt x="55" y="68"/>
                  <a:pt x="46" y="72"/>
                  <a:pt x="36" y="72"/>
                </a:cubicBezTo>
                <a:lnTo>
                  <a:pt x="36" y="69"/>
                </a:lnTo>
                <a:cubicBezTo>
                  <a:pt x="45" y="69"/>
                  <a:pt x="54" y="66"/>
                  <a:pt x="60" y="60"/>
                </a:cubicBezTo>
                <a:lnTo>
                  <a:pt x="61" y="61"/>
                </a:lnTo>
                <a:close/>
                <a:moveTo>
                  <a:pt x="36" y="72"/>
                </a:moveTo>
                <a:lnTo>
                  <a:pt x="36" y="72"/>
                </a:lnTo>
                <a:lnTo>
                  <a:pt x="36" y="69"/>
                </a:lnTo>
                <a:lnTo>
                  <a:pt x="36" y="72"/>
                </a:lnTo>
                <a:close/>
                <a:moveTo>
                  <a:pt x="36" y="72"/>
                </a:moveTo>
                <a:lnTo>
                  <a:pt x="36" y="72"/>
                </a:lnTo>
                <a:lnTo>
                  <a:pt x="36" y="69"/>
                </a:lnTo>
                <a:lnTo>
                  <a:pt x="36" y="72"/>
                </a:lnTo>
                <a:close/>
                <a:moveTo>
                  <a:pt x="36" y="72"/>
                </a:moveTo>
                <a:cubicBezTo>
                  <a:pt x="26" y="72"/>
                  <a:pt x="17" y="68"/>
                  <a:pt x="10" y="61"/>
                </a:cubicBezTo>
                <a:lnTo>
                  <a:pt x="12" y="60"/>
                </a:lnTo>
                <a:cubicBezTo>
                  <a:pt x="18" y="66"/>
                  <a:pt x="27" y="69"/>
                  <a:pt x="36" y="69"/>
                </a:cubicBezTo>
                <a:lnTo>
                  <a:pt x="36" y="72"/>
                </a:lnTo>
                <a:close/>
                <a:moveTo>
                  <a:pt x="10" y="61"/>
                </a:moveTo>
                <a:cubicBezTo>
                  <a:pt x="4" y="55"/>
                  <a:pt x="0" y="46"/>
                  <a:pt x="0" y="36"/>
                </a:cubicBezTo>
                <a:lnTo>
                  <a:pt x="2" y="36"/>
                </a:lnTo>
                <a:cubicBezTo>
                  <a:pt x="2" y="45"/>
                  <a:pt x="6" y="53"/>
                  <a:pt x="12" y="60"/>
                </a:cubicBezTo>
                <a:lnTo>
                  <a:pt x="10" y="61"/>
                </a:lnTo>
                <a:close/>
                <a:moveTo>
                  <a:pt x="0" y="36"/>
                </a:moveTo>
                <a:lnTo>
                  <a:pt x="0" y="36"/>
                </a:lnTo>
                <a:lnTo>
                  <a:pt x="2" y="36"/>
                </a:lnTo>
                <a:lnTo>
                  <a:pt x="0" y="36"/>
                </a:lnTo>
                <a:close/>
                <a:moveTo>
                  <a:pt x="0" y="36"/>
                </a:moveTo>
                <a:lnTo>
                  <a:pt x="0" y="36"/>
                </a:lnTo>
                <a:lnTo>
                  <a:pt x="2" y="36"/>
                </a:lnTo>
                <a:lnTo>
                  <a:pt x="0" y="36"/>
                </a:lnTo>
                <a:close/>
                <a:moveTo>
                  <a:pt x="0" y="36"/>
                </a:moveTo>
                <a:cubicBezTo>
                  <a:pt x="0" y="26"/>
                  <a:pt x="4" y="17"/>
                  <a:pt x="10" y="10"/>
                </a:cubicBezTo>
                <a:lnTo>
                  <a:pt x="12" y="12"/>
                </a:lnTo>
                <a:cubicBezTo>
                  <a:pt x="6" y="18"/>
                  <a:pt x="2" y="26"/>
                  <a:pt x="2" y="36"/>
                </a:cubicBezTo>
                <a:lnTo>
                  <a:pt x="0" y="36"/>
                </a:lnTo>
                <a:close/>
                <a:moveTo>
                  <a:pt x="10" y="10"/>
                </a:moveTo>
                <a:cubicBezTo>
                  <a:pt x="17" y="4"/>
                  <a:pt x="26" y="0"/>
                  <a:pt x="36" y="0"/>
                </a:cubicBezTo>
                <a:lnTo>
                  <a:pt x="36" y="2"/>
                </a:lnTo>
                <a:cubicBezTo>
                  <a:pt x="27" y="2"/>
                  <a:pt x="18" y="6"/>
                  <a:pt x="12" y="12"/>
                </a:cubicBezTo>
                <a:lnTo>
                  <a:pt x="10" y="10"/>
                </a:lnTo>
                <a:close/>
                <a:moveTo>
                  <a:pt x="36" y="0"/>
                </a:moveTo>
                <a:lnTo>
                  <a:pt x="36" y="0"/>
                </a:lnTo>
                <a:lnTo>
                  <a:pt x="36" y="2"/>
                </a:lnTo>
                <a:lnTo>
                  <a:pt x="36" y="0"/>
                </a:lnTo>
                <a:close/>
              </a:path>
            </a:pathLst>
          </a:custGeom>
          <a:solidFill>
            <a:srgbClr val="EB3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1" name="Rectangle 782">
            <a:extLst>
              <a:ext uri="{FF2B5EF4-FFF2-40B4-BE49-F238E27FC236}">
                <a16:creationId xmlns:a16="http://schemas.microsoft.com/office/drawing/2014/main" id="{9C3A366D-8497-4089-B01E-B0E6A74FB68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78050" y="1646238"/>
            <a:ext cx="8413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P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2" name="Rectangle 783">
            <a:extLst>
              <a:ext uri="{FF2B5EF4-FFF2-40B4-BE49-F238E27FC236}">
                <a16:creationId xmlns:a16="http://schemas.microsoft.com/office/drawing/2014/main" id="{9B968BAD-FCF4-4657-8357-89596CCFA45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34381" y="1670845"/>
            <a:ext cx="1936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V 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3" name="Rectangle 784">
            <a:extLst>
              <a:ext uri="{FF2B5EF4-FFF2-40B4-BE49-F238E27FC236}">
                <a16:creationId xmlns:a16="http://schemas.microsoft.com/office/drawing/2014/main" id="{2A6E65BF-DC1C-4BC9-9B75-B13AC1364C7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97087" y="1444626"/>
            <a:ext cx="68263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(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4" name="Rectangle 785">
            <a:extLst>
              <a:ext uri="{FF2B5EF4-FFF2-40B4-BE49-F238E27FC236}">
                <a16:creationId xmlns:a16="http://schemas.microsoft.com/office/drawing/2014/main" id="{F8F6DE1B-9EF2-4767-A6DD-6F0BFFCC635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46287" y="1330326"/>
            <a:ext cx="169863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m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5" name="Rectangle 786">
            <a:extLst>
              <a:ext uri="{FF2B5EF4-FFF2-40B4-BE49-F238E27FC236}">
                <a16:creationId xmlns:a16="http://schemas.microsoft.com/office/drawing/2014/main" id="{C26715D7-6562-48B7-B950-83894760B93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62956" y="1178720"/>
            <a:ext cx="1365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V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6" name="Rectangle 787">
            <a:extLst>
              <a:ext uri="{FF2B5EF4-FFF2-40B4-BE49-F238E27FC236}">
                <a16:creationId xmlns:a16="http://schemas.microsoft.com/office/drawing/2014/main" id="{AADB1075-37B0-47BB-A275-4C7C1C2171A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96294" y="1078707"/>
            <a:ext cx="6985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)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7" name="Rectangle 788">
            <a:extLst>
              <a:ext uri="{FF2B5EF4-FFF2-40B4-BE49-F238E27FC236}">
                <a16:creationId xmlns:a16="http://schemas.microsoft.com/office/drawing/2014/main" id="{4F219D54-F297-4C6B-A2F1-68CB9E80C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3" y="2082800"/>
            <a:ext cx="485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time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8" name="Rectangle 807">
            <a:extLst>
              <a:ext uri="{FF2B5EF4-FFF2-40B4-BE49-F238E27FC236}">
                <a16:creationId xmlns:a16="http://schemas.microsoft.com/office/drawing/2014/main" id="{F6AF2C5A-97EF-4CD0-842E-D08CE222F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825" y="1084263"/>
            <a:ext cx="517525" cy="49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9" name="Rectangle 815">
            <a:extLst>
              <a:ext uri="{FF2B5EF4-FFF2-40B4-BE49-F238E27FC236}">
                <a16:creationId xmlns:a16="http://schemas.microsoft.com/office/drawing/2014/main" id="{B7C20811-00B1-418F-8CB6-440E22C8A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277938"/>
            <a:ext cx="1368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inject &amp; wait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0" name="Rectangle 816">
            <a:extLst>
              <a:ext uri="{FF2B5EF4-FFF2-40B4-BE49-F238E27FC236}">
                <a16:creationId xmlns:a16="http://schemas.microsoft.com/office/drawing/2014/main" id="{2C4B1A85-D25B-4A93-A0CD-78AFEA3CA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5" y="1606550"/>
            <a:ext cx="957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read-out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1" name="Rectangle 817">
            <a:extLst>
              <a:ext uri="{FF2B5EF4-FFF2-40B4-BE49-F238E27FC236}">
                <a16:creationId xmlns:a16="http://schemas.microsoft.com/office/drawing/2014/main" id="{44379E77-D52B-4CC2-B904-727194697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225" y="1706563"/>
            <a:ext cx="7000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empty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2" name="Rectangle 819">
            <a:extLst>
              <a:ext uri="{FF2B5EF4-FFF2-40B4-BE49-F238E27FC236}">
                <a16:creationId xmlns:a16="http://schemas.microsoft.com/office/drawing/2014/main" id="{35B520AD-7F43-4709-A55A-783F5FFA4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1706563"/>
            <a:ext cx="7000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empty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3" name="Rectangle 1022">
            <a:extLst>
              <a:ext uri="{FF2B5EF4-FFF2-40B4-BE49-F238E27FC236}">
                <a16:creationId xmlns:a16="http://schemas.microsoft.com/office/drawing/2014/main" id="{0853CCCE-E6D4-46E6-80D1-0E97E4120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088" y="1174750"/>
            <a:ext cx="2492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4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10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4" name="Rectangle 1023">
            <a:extLst>
              <a:ext uri="{FF2B5EF4-FFF2-40B4-BE49-F238E27FC236}">
                <a16:creationId xmlns:a16="http://schemas.microsoft.com/office/drawing/2014/main" id="{28C5519B-AB82-416E-B9FB-83FEF58A1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1517650"/>
            <a:ext cx="1238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4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5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5" name="Rectangle 1024">
            <a:extLst>
              <a:ext uri="{FF2B5EF4-FFF2-40B4-BE49-F238E27FC236}">
                <a16:creationId xmlns:a16="http://schemas.microsoft.com/office/drawing/2014/main" id="{B8D00BEB-9057-440C-A608-78983166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1852613"/>
            <a:ext cx="1238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4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0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6" name="Line 1025">
            <a:extLst>
              <a:ext uri="{FF2B5EF4-FFF2-40B4-BE49-F238E27FC236}">
                <a16:creationId xmlns:a16="http://schemas.microsoft.com/office/drawing/2014/main" id="{EC744337-AC03-4531-BB8F-3AD8E2041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1616075"/>
            <a:ext cx="93663" cy="0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7" name="Line 1026">
            <a:extLst>
              <a:ext uri="{FF2B5EF4-FFF2-40B4-BE49-F238E27FC236}">
                <a16:creationId xmlns:a16="http://schemas.microsoft.com/office/drawing/2014/main" id="{38B3C2C3-5903-4863-B239-8F43F8034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1271588"/>
            <a:ext cx="93663" cy="0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8" name="Line 1027">
            <a:extLst>
              <a:ext uri="{FF2B5EF4-FFF2-40B4-BE49-F238E27FC236}">
                <a16:creationId xmlns:a16="http://schemas.microsoft.com/office/drawing/2014/main" id="{72F6A1D8-F221-4B45-BA7D-527B6CFDA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1951038"/>
            <a:ext cx="93663" cy="0"/>
          </a:xfrm>
          <a:prstGeom prst="line">
            <a:avLst/>
          </a:prstGeom>
          <a:noFill/>
          <a:ln w="0">
            <a:solidFill>
              <a:srgbClr val="2421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9" name="Rectangle 704">
            <a:extLst>
              <a:ext uri="{FF2B5EF4-FFF2-40B4-BE49-F238E27FC236}">
                <a16:creationId xmlns:a16="http://schemas.microsoft.com/office/drawing/2014/main" id="{22507B76-9739-4297-A65B-A3261ECFB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75" y="2687638"/>
            <a:ext cx="31750" cy="254000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0" name="Freeform 705">
            <a:extLst>
              <a:ext uri="{FF2B5EF4-FFF2-40B4-BE49-F238E27FC236}">
                <a16:creationId xmlns:a16="http://schemas.microsoft.com/office/drawing/2014/main" id="{619294F0-E3A0-4C56-B16A-BDED4DAF85F4}"/>
              </a:ext>
            </a:extLst>
          </p:cNvPr>
          <p:cNvSpPr>
            <a:spLocks/>
          </p:cNvSpPr>
          <p:nvPr/>
        </p:nvSpPr>
        <p:spPr bwMode="auto">
          <a:xfrm>
            <a:off x="7392988" y="2876550"/>
            <a:ext cx="134937" cy="130175"/>
          </a:xfrm>
          <a:custGeom>
            <a:avLst/>
            <a:gdLst>
              <a:gd name="T0" fmla="*/ 2147483647 w 67"/>
              <a:gd name="T1" fmla="*/ 2147483647 h 82"/>
              <a:gd name="T2" fmla="*/ 2147483647 w 67"/>
              <a:gd name="T3" fmla="*/ 0 h 82"/>
              <a:gd name="T4" fmla="*/ 2147483647 w 67"/>
              <a:gd name="T5" fmla="*/ 0 h 82"/>
              <a:gd name="T6" fmla="*/ 2147483647 w 67"/>
              <a:gd name="T7" fmla="*/ 0 h 82"/>
              <a:gd name="T8" fmla="*/ 2147483647 w 67"/>
              <a:gd name="T9" fmla="*/ 0 h 82"/>
              <a:gd name="T10" fmla="*/ 2147483647 w 67"/>
              <a:gd name="T11" fmla="*/ 0 h 82"/>
              <a:gd name="T12" fmla="*/ 2147483647 w 67"/>
              <a:gd name="T13" fmla="*/ 2147483647 h 82"/>
              <a:gd name="T14" fmla="*/ 2147483647 w 67"/>
              <a:gd name="T15" fmla="*/ 2147483647 h 82"/>
              <a:gd name="T16" fmla="*/ 2147483647 w 67"/>
              <a:gd name="T17" fmla="*/ 2147483647 h 82"/>
              <a:gd name="T18" fmla="*/ 2147483647 w 67"/>
              <a:gd name="T19" fmla="*/ 2147483647 h 82"/>
              <a:gd name="T20" fmla="*/ 2147483647 w 67"/>
              <a:gd name="T21" fmla="*/ 2147483647 h 82"/>
              <a:gd name="T22" fmla="*/ 2147483647 w 67"/>
              <a:gd name="T23" fmla="*/ 2147483647 h 82"/>
              <a:gd name="T24" fmla="*/ 2147483647 w 67"/>
              <a:gd name="T25" fmla="*/ 2147483647 h 82"/>
              <a:gd name="T26" fmla="*/ 2147483647 w 67"/>
              <a:gd name="T27" fmla="*/ 2147483647 h 82"/>
              <a:gd name="T28" fmla="*/ 2147483647 w 67"/>
              <a:gd name="T29" fmla="*/ 2147483647 h 82"/>
              <a:gd name="T30" fmla="*/ 2147483647 w 67"/>
              <a:gd name="T31" fmla="*/ 2147483647 h 82"/>
              <a:gd name="T32" fmla="*/ 2147483647 w 67"/>
              <a:gd name="T33" fmla="*/ 2147483647 h 82"/>
              <a:gd name="T34" fmla="*/ 2147483647 w 67"/>
              <a:gd name="T35" fmla="*/ 2147483647 h 82"/>
              <a:gd name="T36" fmla="*/ 2147483647 w 67"/>
              <a:gd name="T37" fmla="*/ 2147483647 h 82"/>
              <a:gd name="T38" fmla="*/ 2147483647 w 67"/>
              <a:gd name="T39" fmla="*/ 2147483647 h 82"/>
              <a:gd name="T40" fmla="*/ 2147483647 w 67"/>
              <a:gd name="T41" fmla="*/ 2147483647 h 82"/>
              <a:gd name="T42" fmla="*/ 2147483647 w 67"/>
              <a:gd name="T43" fmla="*/ 2147483647 h 82"/>
              <a:gd name="T44" fmla="*/ 2147483647 w 67"/>
              <a:gd name="T45" fmla="*/ 2147483647 h 82"/>
              <a:gd name="T46" fmla="*/ 2147483647 w 67"/>
              <a:gd name="T47" fmla="*/ 2147483647 h 82"/>
              <a:gd name="T48" fmla="*/ 2147483647 w 67"/>
              <a:gd name="T49" fmla="*/ 2147483647 h 82"/>
              <a:gd name="T50" fmla="*/ 2147483647 w 67"/>
              <a:gd name="T51" fmla="*/ 2147483647 h 82"/>
              <a:gd name="T52" fmla="*/ 2147483647 w 67"/>
              <a:gd name="T53" fmla="*/ 2147483647 h 82"/>
              <a:gd name="T54" fmla="*/ 2147483647 w 67"/>
              <a:gd name="T55" fmla="*/ 2147483647 h 82"/>
              <a:gd name="T56" fmla="*/ 2147483647 w 67"/>
              <a:gd name="T57" fmla="*/ 2147483647 h 82"/>
              <a:gd name="T58" fmla="*/ 2147483647 w 67"/>
              <a:gd name="T59" fmla="*/ 2147483647 h 82"/>
              <a:gd name="T60" fmla="*/ 2147483647 w 67"/>
              <a:gd name="T61" fmla="*/ 2147483647 h 82"/>
              <a:gd name="T62" fmla="*/ 2147483647 w 67"/>
              <a:gd name="T63" fmla="*/ 0 h 82"/>
              <a:gd name="T64" fmla="*/ 0 w 67"/>
              <a:gd name="T65" fmla="*/ 0 h 82"/>
              <a:gd name="T66" fmla="*/ 0 w 67"/>
              <a:gd name="T67" fmla="*/ 0 h 82"/>
              <a:gd name="T68" fmla="*/ 0 w 67"/>
              <a:gd name="T69" fmla="*/ 0 h 82"/>
              <a:gd name="T70" fmla="*/ 2147483647 w 67"/>
              <a:gd name="T71" fmla="*/ 2147483647 h 8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67"/>
              <a:gd name="T109" fmla="*/ 0 h 82"/>
              <a:gd name="T110" fmla="*/ 67 w 67"/>
              <a:gd name="T111" fmla="*/ 82 h 8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67" h="82">
                <a:moveTo>
                  <a:pt x="31" y="82"/>
                </a:moveTo>
                <a:lnTo>
                  <a:pt x="67" y="0"/>
                </a:lnTo>
                <a:lnTo>
                  <a:pt x="62" y="0"/>
                </a:lnTo>
                <a:lnTo>
                  <a:pt x="62" y="5"/>
                </a:lnTo>
                <a:lnTo>
                  <a:pt x="57" y="5"/>
                </a:lnTo>
                <a:lnTo>
                  <a:pt x="52" y="5"/>
                </a:lnTo>
                <a:lnTo>
                  <a:pt x="47" y="5"/>
                </a:lnTo>
                <a:lnTo>
                  <a:pt x="42" y="10"/>
                </a:lnTo>
                <a:lnTo>
                  <a:pt x="36" y="10"/>
                </a:lnTo>
                <a:lnTo>
                  <a:pt x="31" y="10"/>
                </a:lnTo>
                <a:lnTo>
                  <a:pt x="26" y="10"/>
                </a:lnTo>
                <a:lnTo>
                  <a:pt x="21" y="5"/>
                </a:lnTo>
                <a:lnTo>
                  <a:pt x="16" y="5"/>
                </a:lnTo>
                <a:lnTo>
                  <a:pt x="11" y="5"/>
                </a:lnTo>
                <a:lnTo>
                  <a:pt x="5" y="5"/>
                </a:lnTo>
                <a:lnTo>
                  <a:pt x="5" y="0"/>
                </a:lnTo>
                <a:lnTo>
                  <a:pt x="0" y="0"/>
                </a:lnTo>
                <a:lnTo>
                  <a:pt x="31" y="82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1" name="Rectangle 706">
            <a:extLst>
              <a:ext uri="{FF2B5EF4-FFF2-40B4-BE49-F238E27FC236}">
                <a16:creationId xmlns:a16="http://schemas.microsoft.com/office/drawing/2014/main" id="{3C2BC93B-2F40-434C-991F-60AAB885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2516188"/>
            <a:ext cx="19050" cy="261937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2" name="Freeform 707">
            <a:extLst>
              <a:ext uri="{FF2B5EF4-FFF2-40B4-BE49-F238E27FC236}">
                <a16:creationId xmlns:a16="http://schemas.microsoft.com/office/drawing/2014/main" id="{39E2F962-6CBC-4C14-8FB4-EDFA894BF37A}"/>
              </a:ext>
            </a:extLst>
          </p:cNvPr>
          <p:cNvSpPr>
            <a:spLocks/>
          </p:cNvSpPr>
          <p:nvPr/>
        </p:nvSpPr>
        <p:spPr bwMode="auto">
          <a:xfrm>
            <a:off x="3906838" y="2451100"/>
            <a:ext cx="144462" cy="130175"/>
          </a:xfrm>
          <a:custGeom>
            <a:avLst/>
            <a:gdLst>
              <a:gd name="T0" fmla="*/ 2147483647 w 72"/>
              <a:gd name="T1" fmla="*/ 0 h 82"/>
              <a:gd name="T2" fmla="*/ 0 w 72"/>
              <a:gd name="T3" fmla="*/ 2147483647 h 82"/>
              <a:gd name="T4" fmla="*/ 0 w 72"/>
              <a:gd name="T5" fmla="*/ 2147483647 h 82"/>
              <a:gd name="T6" fmla="*/ 2147483647 w 72"/>
              <a:gd name="T7" fmla="*/ 2147483647 h 82"/>
              <a:gd name="T8" fmla="*/ 2147483647 w 72"/>
              <a:gd name="T9" fmla="*/ 2147483647 h 82"/>
              <a:gd name="T10" fmla="*/ 2147483647 w 72"/>
              <a:gd name="T11" fmla="*/ 2147483647 h 82"/>
              <a:gd name="T12" fmla="*/ 2147483647 w 72"/>
              <a:gd name="T13" fmla="*/ 2147483647 h 82"/>
              <a:gd name="T14" fmla="*/ 2147483647 w 72"/>
              <a:gd name="T15" fmla="*/ 2147483647 h 82"/>
              <a:gd name="T16" fmla="*/ 2147483647 w 72"/>
              <a:gd name="T17" fmla="*/ 2147483647 h 82"/>
              <a:gd name="T18" fmla="*/ 2147483647 w 72"/>
              <a:gd name="T19" fmla="*/ 2147483647 h 82"/>
              <a:gd name="T20" fmla="*/ 2147483647 w 72"/>
              <a:gd name="T21" fmla="*/ 2147483647 h 82"/>
              <a:gd name="T22" fmla="*/ 2147483647 w 72"/>
              <a:gd name="T23" fmla="*/ 2147483647 h 82"/>
              <a:gd name="T24" fmla="*/ 2147483647 w 72"/>
              <a:gd name="T25" fmla="*/ 2147483647 h 82"/>
              <a:gd name="T26" fmla="*/ 2147483647 w 72"/>
              <a:gd name="T27" fmla="*/ 2147483647 h 82"/>
              <a:gd name="T28" fmla="*/ 2147483647 w 72"/>
              <a:gd name="T29" fmla="*/ 2147483647 h 82"/>
              <a:gd name="T30" fmla="*/ 2147483647 w 72"/>
              <a:gd name="T31" fmla="*/ 2147483647 h 82"/>
              <a:gd name="T32" fmla="*/ 2147483647 w 72"/>
              <a:gd name="T33" fmla="*/ 2147483647 h 82"/>
              <a:gd name="T34" fmla="*/ 2147483647 w 72"/>
              <a:gd name="T35" fmla="*/ 2147483647 h 82"/>
              <a:gd name="T36" fmla="*/ 2147483647 w 72"/>
              <a:gd name="T37" fmla="*/ 2147483647 h 82"/>
              <a:gd name="T38" fmla="*/ 2147483647 w 72"/>
              <a:gd name="T39" fmla="*/ 2147483647 h 82"/>
              <a:gd name="T40" fmla="*/ 2147483647 w 72"/>
              <a:gd name="T41" fmla="*/ 2147483647 h 82"/>
              <a:gd name="T42" fmla="*/ 2147483647 w 72"/>
              <a:gd name="T43" fmla="*/ 2147483647 h 82"/>
              <a:gd name="T44" fmla="*/ 2147483647 w 72"/>
              <a:gd name="T45" fmla="*/ 2147483647 h 82"/>
              <a:gd name="T46" fmla="*/ 2147483647 w 72"/>
              <a:gd name="T47" fmla="*/ 2147483647 h 82"/>
              <a:gd name="T48" fmla="*/ 2147483647 w 72"/>
              <a:gd name="T49" fmla="*/ 2147483647 h 82"/>
              <a:gd name="T50" fmla="*/ 2147483647 w 72"/>
              <a:gd name="T51" fmla="*/ 2147483647 h 82"/>
              <a:gd name="T52" fmla="*/ 2147483647 w 72"/>
              <a:gd name="T53" fmla="*/ 2147483647 h 82"/>
              <a:gd name="T54" fmla="*/ 2147483647 w 72"/>
              <a:gd name="T55" fmla="*/ 2147483647 h 82"/>
              <a:gd name="T56" fmla="*/ 2147483647 w 72"/>
              <a:gd name="T57" fmla="*/ 2147483647 h 82"/>
              <a:gd name="T58" fmla="*/ 2147483647 w 72"/>
              <a:gd name="T59" fmla="*/ 2147483647 h 82"/>
              <a:gd name="T60" fmla="*/ 2147483647 w 72"/>
              <a:gd name="T61" fmla="*/ 2147483647 h 82"/>
              <a:gd name="T62" fmla="*/ 2147483647 w 72"/>
              <a:gd name="T63" fmla="*/ 2147483647 h 82"/>
              <a:gd name="T64" fmla="*/ 2147483647 w 72"/>
              <a:gd name="T65" fmla="*/ 2147483647 h 82"/>
              <a:gd name="T66" fmla="*/ 2147483647 w 72"/>
              <a:gd name="T67" fmla="*/ 2147483647 h 82"/>
              <a:gd name="T68" fmla="*/ 2147483647 w 72"/>
              <a:gd name="T69" fmla="*/ 2147483647 h 82"/>
              <a:gd name="T70" fmla="*/ 2147483647 w 72"/>
              <a:gd name="T71" fmla="*/ 0 h 8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72"/>
              <a:gd name="T109" fmla="*/ 0 h 82"/>
              <a:gd name="T110" fmla="*/ 72 w 72"/>
              <a:gd name="T111" fmla="*/ 82 h 8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72" h="82">
                <a:moveTo>
                  <a:pt x="36" y="0"/>
                </a:moveTo>
                <a:lnTo>
                  <a:pt x="0" y="82"/>
                </a:lnTo>
                <a:lnTo>
                  <a:pt x="5" y="82"/>
                </a:lnTo>
                <a:lnTo>
                  <a:pt x="10" y="82"/>
                </a:lnTo>
                <a:lnTo>
                  <a:pt x="10" y="77"/>
                </a:lnTo>
                <a:lnTo>
                  <a:pt x="15" y="77"/>
                </a:lnTo>
                <a:lnTo>
                  <a:pt x="20" y="77"/>
                </a:lnTo>
                <a:lnTo>
                  <a:pt x="26" y="77"/>
                </a:lnTo>
                <a:lnTo>
                  <a:pt x="31" y="77"/>
                </a:lnTo>
                <a:lnTo>
                  <a:pt x="36" y="77"/>
                </a:lnTo>
                <a:lnTo>
                  <a:pt x="41" y="77"/>
                </a:lnTo>
                <a:lnTo>
                  <a:pt x="46" y="77"/>
                </a:lnTo>
                <a:lnTo>
                  <a:pt x="51" y="77"/>
                </a:lnTo>
                <a:lnTo>
                  <a:pt x="57" y="77"/>
                </a:lnTo>
                <a:lnTo>
                  <a:pt x="62" y="77"/>
                </a:lnTo>
                <a:lnTo>
                  <a:pt x="62" y="82"/>
                </a:lnTo>
                <a:lnTo>
                  <a:pt x="67" y="82"/>
                </a:lnTo>
                <a:lnTo>
                  <a:pt x="72" y="82"/>
                </a:lnTo>
                <a:lnTo>
                  <a:pt x="36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3" name="Freeform 769">
            <a:extLst>
              <a:ext uri="{FF2B5EF4-FFF2-40B4-BE49-F238E27FC236}">
                <a16:creationId xmlns:a16="http://schemas.microsoft.com/office/drawing/2014/main" id="{A57D0B91-CDA2-4624-910C-7143B3A69D30}"/>
              </a:ext>
            </a:extLst>
          </p:cNvPr>
          <p:cNvSpPr>
            <a:spLocks noEditPoints="1"/>
          </p:cNvSpPr>
          <p:nvPr/>
        </p:nvSpPr>
        <p:spPr bwMode="auto">
          <a:xfrm>
            <a:off x="2519363" y="2246313"/>
            <a:ext cx="5621337" cy="957262"/>
          </a:xfrm>
          <a:custGeom>
            <a:avLst/>
            <a:gdLst>
              <a:gd name="T0" fmla="*/ 2147483647 w 543"/>
              <a:gd name="T1" fmla="*/ 2147483647 h 117"/>
              <a:gd name="T2" fmla="*/ 0 w 543"/>
              <a:gd name="T3" fmla="*/ 2147483647 h 117"/>
              <a:gd name="T4" fmla="*/ 2147483647 w 543"/>
              <a:gd name="T5" fmla="*/ 2147483647 h 117"/>
              <a:gd name="T6" fmla="*/ 2147483647 w 543"/>
              <a:gd name="T7" fmla="*/ 2147483647 h 117"/>
              <a:gd name="T8" fmla="*/ 2147483647 w 543"/>
              <a:gd name="T9" fmla="*/ 2147483647 h 117"/>
              <a:gd name="T10" fmla="*/ 2147483647 w 543"/>
              <a:gd name="T11" fmla="*/ 2147483647 h 117"/>
              <a:gd name="T12" fmla="*/ 2147483647 w 543"/>
              <a:gd name="T13" fmla="*/ 2147483647 h 117"/>
              <a:gd name="T14" fmla="*/ 2147483647 w 543"/>
              <a:gd name="T15" fmla="*/ 2147483647 h 117"/>
              <a:gd name="T16" fmla="*/ 2147483647 w 543"/>
              <a:gd name="T17" fmla="*/ 0 h 117"/>
              <a:gd name="T18" fmla="*/ 2147483647 w 543"/>
              <a:gd name="T19" fmla="*/ 2147483647 h 117"/>
              <a:gd name="T20" fmla="*/ 2147483647 w 543"/>
              <a:gd name="T21" fmla="*/ 0 h 117"/>
              <a:gd name="T22" fmla="*/ 2147483647 w 543"/>
              <a:gd name="T23" fmla="*/ 2147483647 h 117"/>
              <a:gd name="T24" fmla="*/ 2147483647 w 543"/>
              <a:gd name="T25" fmla="*/ 0 h 117"/>
              <a:gd name="T26" fmla="*/ 2147483647 w 543"/>
              <a:gd name="T27" fmla="*/ 2147483647 h 117"/>
              <a:gd name="T28" fmla="*/ 2147483647 w 543"/>
              <a:gd name="T29" fmla="*/ 0 h 117"/>
              <a:gd name="T30" fmla="*/ 2147483647 w 543"/>
              <a:gd name="T31" fmla="*/ 2147483647 h 117"/>
              <a:gd name="T32" fmla="*/ 2147483647 w 543"/>
              <a:gd name="T33" fmla="*/ 2147483647 h 117"/>
              <a:gd name="T34" fmla="*/ 2147483647 w 543"/>
              <a:gd name="T35" fmla="*/ 2147483647 h 117"/>
              <a:gd name="T36" fmla="*/ 2147483647 w 543"/>
              <a:gd name="T37" fmla="*/ 2147483647 h 117"/>
              <a:gd name="T38" fmla="*/ 2147483647 w 543"/>
              <a:gd name="T39" fmla="*/ 2147483647 h 117"/>
              <a:gd name="T40" fmla="*/ 2147483647 w 543"/>
              <a:gd name="T41" fmla="*/ 2147483647 h 117"/>
              <a:gd name="T42" fmla="*/ 2147483647 w 543"/>
              <a:gd name="T43" fmla="*/ 2147483647 h 117"/>
              <a:gd name="T44" fmla="*/ 2147483647 w 543"/>
              <a:gd name="T45" fmla="*/ 2147483647 h 117"/>
              <a:gd name="T46" fmla="*/ 2147483647 w 543"/>
              <a:gd name="T47" fmla="*/ 2147483647 h 117"/>
              <a:gd name="T48" fmla="*/ 2147483647 w 543"/>
              <a:gd name="T49" fmla="*/ 2147483647 h 117"/>
              <a:gd name="T50" fmla="*/ 2147483647 w 543"/>
              <a:gd name="T51" fmla="*/ 2147483647 h 117"/>
              <a:gd name="T52" fmla="*/ 2147483647 w 543"/>
              <a:gd name="T53" fmla="*/ 2147483647 h 117"/>
              <a:gd name="T54" fmla="*/ 2147483647 w 543"/>
              <a:gd name="T55" fmla="*/ 2147483647 h 117"/>
              <a:gd name="T56" fmla="*/ 2147483647 w 543"/>
              <a:gd name="T57" fmla="*/ 2147483647 h 117"/>
              <a:gd name="T58" fmla="*/ 2147483647 w 543"/>
              <a:gd name="T59" fmla="*/ 2147483647 h 117"/>
              <a:gd name="T60" fmla="*/ 2147483647 w 543"/>
              <a:gd name="T61" fmla="*/ 2147483647 h 117"/>
              <a:gd name="T62" fmla="*/ 2147483647 w 543"/>
              <a:gd name="T63" fmla="*/ 2147483647 h 117"/>
              <a:gd name="T64" fmla="*/ 2147483647 w 543"/>
              <a:gd name="T65" fmla="*/ 2147483647 h 117"/>
              <a:gd name="T66" fmla="*/ 2147483647 w 543"/>
              <a:gd name="T67" fmla="*/ 2147483647 h 117"/>
              <a:gd name="T68" fmla="*/ 2147483647 w 543"/>
              <a:gd name="T69" fmla="*/ 2147483647 h 117"/>
              <a:gd name="T70" fmla="*/ 2147483647 w 543"/>
              <a:gd name="T71" fmla="*/ 2147483647 h 117"/>
              <a:gd name="T72" fmla="*/ 2147483647 w 543"/>
              <a:gd name="T73" fmla="*/ 2147483647 h 117"/>
              <a:gd name="T74" fmla="*/ 2147483647 w 543"/>
              <a:gd name="T75" fmla="*/ 2147483647 h 117"/>
              <a:gd name="T76" fmla="*/ 2147483647 w 543"/>
              <a:gd name="T77" fmla="*/ 2147483647 h 117"/>
              <a:gd name="T78" fmla="*/ 2147483647 w 543"/>
              <a:gd name="T79" fmla="*/ 2147483647 h 117"/>
              <a:gd name="T80" fmla="*/ 2147483647 w 543"/>
              <a:gd name="T81" fmla="*/ 2147483647 h 117"/>
              <a:gd name="T82" fmla="*/ 2147483647 w 543"/>
              <a:gd name="T83" fmla="*/ 2147483647 h 117"/>
              <a:gd name="T84" fmla="*/ 2147483647 w 543"/>
              <a:gd name="T85" fmla="*/ 2147483647 h 117"/>
              <a:gd name="T86" fmla="*/ 2147483647 w 543"/>
              <a:gd name="T87" fmla="*/ 2147483647 h 117"/>
              <a:gd name="T88" fmla="*/ 2147483647 w 543"/>
              <a:gd name="T89" fmla="*/ 2147483647 h 117"/>
              <a:gd name="T90" fmla="*/ 2147483647 w 543"/>
              <a:gd name="T91" fmla="*/ 2147483647 h 117"/>
              <a:gd name="T92" fmla="*/ 2147483647 w 543"/>
              <a:gd name="T93" fmla="*/ 2147483647 h 117"/>
              <a:gd name="T94" fmla="*/ 2147483647 w 543"/>
              <a:gd name="T95" fmla="*/ 2147483647 h 117"/>
              <a:gd name="T96" fmla="*/ 2147483647 w 543"/>
              <a:gd name="T97" fmla="*/ 2147483647 h 117"/>
              <a:gd name="T98" fmla="*/ 2147483647 w 543"/>
              <a:gd name="T99" fmla="*/ 2147483647 h 117"/>
              <a:gd name="T100" fmla="*/ 2147483647 w 543"/>
              <a:gd name="T101" fmla="*/ 2147483647 h 117"/>
              <a:gd name="T102" fmla="*/ 2147483647 w 543"/>
              <a:gd name="T103" fmla="*/ 2147483647 h 11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43"/>
              <a:gd name="T157" fmla="*/ 0 h 117"/>
              <a:gd name="T158" fmla="*/ 543 w 543"/>
              <a:gd name="T159" fmla="*/ 117 h 11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43" h="117">
                <a:moveTo>
                  <a:pt x="0" y="98"/>
                </a:moveTo>
                <a:lnTo>
                  <a:pt x="90" y="98"/>
                </a:lnTo>
                <a:lnTo>
                  <a:pt x="90" y="101"/>
                </a:lnTo>
                <a:lnTo>
                  <a:pt x="0" y="101"/>
                </a:lnTo>
                <a:lnTo>
                  <a:pt x="0" y="98"/>
                </a:lnTo>
                <a:close/>
                <a:moveTo>
                  <a:pt x="91" y="100"/>
                </a:moveTo>
                <a:lnTo>
                  <a:pt x="91" y="101"/>
                </a:lnTo>
                <a:lnTo>
                  <a:pt x="90" y="101"/>
                </a:lnTo>
                <a:lnTo>
                  <a:pt x="90" y="100"/>
                </a:lnTo>
                <a:lnTo>
                  <a:pt x="91" y="100"/>
                </a:lnTo>
                <a:close/>
                <a:moveTo>
                  <a:pt x="88" y="100"/>
                </a:moveTo>
                <a:lnTo>
                  <a:pt x="88" y="1"/>
                </a:lnTo>
                <a:lnTo>
                  <a:pt x="91" y="1"/>
                </a:lnTo>
                <a:lnTo>
                  <a:pt x="91" y="100"/>
                </a:lnTo>
                <a:lnTo>
                  <a:pt x="88" y="100"/>
                </a:lnTo>
                <a:close/>
                <a:moveTo>
                  <a:pt x="88" y="1"/>
                </a:moveTo>
                <a:lnTo>
                  <a:pt x="88" y="0"/>
                </a:lnTo>
                <a:lnTo>
                  <a:pt x="90" y="0"/>
                </a:lnTo>
                <a:lnTo>
                  <a:pt x="90" y="1"/>
                </a:lnTo>
                <a:lnTo>
                  <a:pt x="88" y="1"/>
                </a:lnTo>
                <a:close/>
                <a:moveTo>
                  <a:pt x="90" y="0"/>
                </a:moveTo>
                <a:lnTo>
                  <a:pt x="142" y="0"/>
                </a:lnTo>
                <a:lnTo>
                  <a:pt x="142" y="3"/>
                </a:lnTo>
                <a:lnTo>
                  <a:pt x="90" y="3"/>
                </a:lnTo>
                <a:lnTo>
                  <a:pt x="90" y="0"/>
                </a:lnTo>
                <a:close/>
                <a:moveTo>
                  <a:pt x="142" y="0"/>
                </a:moveTo>
                <a:lnTo>
                  <a:pt x="143" y="0"/>
                </a:lnTo>
                <a:lnTo>
                  <a:pt x="143" y="1"/>
                </a:lnTo>
                <a:lnTo>
                  <a:pt x="142" y="1"/>
                </a:lnTo>
                <a:lnTo>
                  <a:pt x="142" y="0"/>
                </a:lnTo>
                <a:close/>
                <a:moveTo>
                  <a:pt x="143" y="1"/>
                </a:moveTo>
                <a:lnTo>
                  <a:pt x="143" y="19"/>
                </a:lnTo>
                <a:lnTo>
                  <a:pt x="141" y="19"/>
                </a:lnTo>
                <a:lnTo>
                  <a:pt x="141" y="1"/>
                </a:lnTo>
                <a:lnTo>
                  <a:pt x="143" y="1"/>
                </a:lnTo>
                <a:close/>
                <a:moveTo>
                  <a:pt x="142" y="20"/>
                </a:moveTo>
                <a:lnTo>
                  <a:pt x="141" y="20"/>
                </a:lnTo>
                <a:lnTo>
                  <a:pt x="141" y="19"/>
                </a:lnTo>
                <a:lnTo>
                  <a:pt x="142" y="19"/>
                </a:lnTo>
                <a:lnTo>
                  <a:pt x="142" y="20"/>
                </a:lnTo>
                <a:close/>
                <a:moveTo>
                  <a:pt x="142" y="18"/>
                </a:moveTo>
                <a:lnTo>
                  <a:pt x="260" y="18"/>
                </a:lnTo>
                <a:lnTo>
                  <a:pt x="260" y="20"/>
                </a:lnTo>
                <a:lnTo>
                  <a:pt x="142" y="20"/>
                </a:lnTo>
                <a:lnTo>
                  <a:pt x="142" y="18"/>
                </a:lnTo>
                <a:close/>
                <a:moveTo>
                  <a:pt x="260" y="18"/>
                </a:moveTo>
                <a:lnTo>
                  <a:pt x="261" y="18"/>
                </a:lnTo>
                <a:lnTo>
                  <a:pt x="261" y="19"/>
                </a:lnTo>
                <a:lnTo>
                  <a:pt x="260" y="19"/>
                </a:lnTo>
                <a:lnTo>
                  <a:pt x="260" y="18"/>
                </a:lnTo>
                <a:close/>
                <a:moveTo>
                  <a:pt x="261" y="19"/>
                </a:moveTo>
                <a:lnTo>
                  <a:pt x="261" y="64"/>
                </a:lnTo>
                <a:lnTo>
                  <a:pt x="259" y="64"/>
                </a:lnTo>
                <a:lnTo>
                  <a:pt x="259" y="19"/>
                </a:lnTo>
                <a:lnTo>
                  <a:pt x="261" y="19"/>
                </a:lnTo>
                <a:close/>
                <a:moveTo>
                  <a:pt x="260" y="66"/>
                </a:moveTo>
                <a:lnTo>
                  <a:pt x="259" y="66"/>
                </a:lnTo>
                <a:lnTo>
                  <a:pt x="259" y="64"/>
                </a:lnTo>
                <a:lnTo>
                  <a:pt x="260" y="64"/>
                </a:lnTo>
                <a:lnTo>
                  <a:pt x="260" y="66"/>
                </a:lnTo>
                <a:close/>
                <a:moveTo>
                  <a:pt x="260" y="63"/>
                </a:moveTo>
                <a:lnTo>
                  <a:pt x="427" y="63"/>
                </a:lnTo>
                <a:lnTo>
                  <a:pt x="427" y="66"/>
                </a:lnTo>
                <a:lnTo>
                  <a:pt x="260" y="66"/>
                </a:lnTo>
                <a:lnTo>
                  <a:pt x="260" y="63"/>
                </a:lnTo>
                <a:close/>
                <a:moveTo>
                  <a:pt x="427" y="63"/>
                </a:moveTo>
                <a:lnTo>
                  <a:pt x="428" y="63"/>
                </a:lnTo>
                <a:lnTo>
                  <a:pt x="428" y="64"/>
                </a:lnTo>
                <a:lnTo>
                  <a:pt x="427" y="64"/>
                </a:lnTo>
                <a:lnTo>
                  <a:pt x="427" y="63"/>
                </a:lnTo>
                <a:close/>
                <a:moveTo>
                  <a:pt x="428" y="64"/>
                </a:moveTo>
                <a:lnTo>
                  <a:pt x="428" y="116"/>
                </a:lnTo>
                <a:lnTo>
                  <a:pt x="425" y="116"/>
                </a:lnTo>
                <a:lnTo>
                  <a:pt x="425" y="64"/>
                </a:lnTo>
                <a:lnTo>
                  <a:pt x="428" y="64"/>
                </a:lnTo>
                <a:close/>
                <a:moveTo>
                  <a:pt x="427" y="117"/>
                </a:moveTo>
                <a:lnTo>
                  <a:pt x="425" y="117"/>
                </a:lnTo>
                <a:lnTo>
                  <a:pt x="425" y="116"/>
                </a:lnTo>
                <a:lnTo>
                  <a:pt x="427" y="116"/>
                </a:lnTo>
                <a:lnTo>
                  <a:pt x="427" y="117"/>
                </a:lnTo>
                <a:close/>
                <a:moveTo>
                  <a:pt x="427" y="115"/>
                </a:moveTo>
                <a:lnTo>
                  <a:pt x="478" y="115"/>
                </a:lnTo>
                <a:lnTo>
                  <a:pt x="478" y="117"/>
                </a:lnTo>
                <a:lnTo>
                  <a:pt x="427" y="117"/>
                </a:lnTo>
                <a:lnTo>
                  <a:pt x="427" y="115"/>
                </a:lnTo>
                <a:close/>
                <a:moveTo>
                  <a:pt x="479" y="116"/>
                </a:moveTo>
                <a:lnTo>
                  <a:pt x="479" y="117"/>
                </a:lnTo>
                <a:lnTo>
                  <a:pt x="478" y="117"/>
                </a:lnTo>
                <a:lnTo>
                  <a:pt x="478" y="116"/>
                </a:lnTo>
                <a:lnTo>
                  <a:pt x="479" y="116"/>
                </a:lnTo>
                <a:close/>
                <a:moveTo>
                  <a:pt x="477" y="116"/>
                </a:moveTo>
                <a:lnTo>
                  <a:pt x="477" y="100"/>
                </a:lnTo>
                <a:lnTo>
                  <a:pt x="479" y="100"/>
                </a:lnTo>
                <a:lnTo>
                  <a:pt x="479" y="116"/>
                </a:lnTo>
                <a:lnTo>
                  <a:pt x="477" y="116"/>
                </a:lnTo>
                <a:close/>
                <a:moveTo>
                  <a:pt x="477" y="100"/>
                </a:moveTo>
                <a:lnTo>
                  <a:pt x="477" y="98"/>
                </a:lnTo>
                <a:lnTo>
                  <a:pt x="478" y="98"/>
                </a:lnTo>
                <a:lnTo>
                  <a:pt x="478" y="100"/>
                </a:lnTo>
                <a:lnTo>
                  <a:pt x="477" y="100"/>
                </a:lnTo>
                <a:close/>
                <a:moveTo>
                  <a:pt x="478" y="98"/>
                </a:moveTo>
                <a:lnTo>
                  <a:pt x="543" y="98"/>
                </a:lnTo>
                <a:lnTo>
                  <a:pt x="543" y="101"/>
                </a:lnTo>
                <a:lnTo>
                  <a:pt x="478" y="101"/>
                </a:lnTo>
                <a:lnTo>
                  <a:pt x="478" y="98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" name="Freeform 772">
            <a:extLst>
              <a:ext uri="{FF2B5EF4-FFF2-40B4-BE49-F238E27FC236}">
                <a16:creationId xmlns:a16="http://schemas.microsoft.com/office/drawing/2014/main" id="{825271C7-3FF3-48CA-9E26-4540D289D378}"/>
              </a:ext>
            </a:extLst>
          </p:cNvPr>
          <p:cNvSpPr>
            <a:spLocks/>
          </p:cNvSpPr>
          <p:nvPr/>
        </p:nvSpPr>
        <p:spPr bwMode="auto">
          <a:xfrm>
            <a:off x="2449513" y="3252788"/>
            <a:ext cx="20637" cy="15875"/>
          </a:xfrm>
          <a:custGeom>
            <a:avLst/>
            <a:gdLst>
              <a:gd name="T0" fmla="*/ 2147483647 w 10"/>
              <a:gd name="T1" fmla="*/ 2147483647 h 10"/>
              <a:gd name="T2" fmla="*/ 0 w 10"/>
              <a:gd name="T3" fmla="*/ 2147483647 h 10"/>
              <a:gd name="T4" fmla="*/ 0 w 10"/>
              <a:gd name="T5" fmla="*/ 0 h 10"/>
              <a:gd name="T6" fmla="*/ 2147483647 w 10"/>
              <a:gd name="T7" fmla="*/ 2147483647 h 10"/>
              <a:gd name="T8" fmla="*/ 0 60000 65536"/>
              <a:gd name="T9" fmla="*/ 0 60000 65536"/>
              <a:gd name="T10" fmla="*/ 0 60000 65536"/>
              <a:gd name="T11" fmla="*/ 0 60000 65536"/>
              <a:gd name="T12" fmla="*/ 0 w 10"/>
              <a:gd name="T13" fmla="*/ 0 h 10"/>
              <a:gd name="T14" fmla="*/ 10 w 10"/>
              <a:gd name="T15" fmla="*/ 10 h 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" h="10">
                <a:moveTo>
                  <a:pt x="10" y="10"/>
                </a:moveTo>
                <a:lnTo>
                  <a:pt x="0" y="10"/>
                </a:lnTo>
                <a:lnTo>
                  <a:pt x="0" y="0"/>
                </a:lnTo>
                <a:lnTo>
                  <a:pt x="10" y="1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5" name="Rectangle 773">
            <a:extLst>
              <a:ext uri="{FF2B5EF4-FFF2-40B4-BE49-F238E27FC236}">
                <a16:creationId xmlns:a16="http://schemas.microsoft.com/office/drawing/2014/main" id="{2597CEB8-3F25-473D-97F0-45E19A4ED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13" y="2376488"/>
            <a:ext cx="30162" cy="876300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6" name="Rectangle 776">
            <a:extLst>
              <a:ext uri="{FF2B5EF4-FFF2-40B4-BE49-F238E27FC236}">
                <a16:creationId xmlns:a16="http://schemas.microsoft.com/office/drawing/2014/main" id="{8ABC95E7-27FA-41C7-A97B-DD2FAC676EE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83594" y="2759869"/>
            <a:ext cx="1936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itchFamily="34" charset="-128"/>
                <a:cs typeface="+mn-cs"/>
              </a:rPr>
              <a:t>DI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7" name="Rectangle 777">
            <a:extLst>
              <a:ext uri="{FF2B5EF4-FFF2-40B4-BE49-F238E27FC236}">
                <a16:creationId xmlns:a16="http://schemas.microsoft.com/office/drawing/2014/main" id="{B6255B99-5BF9-49E1-B49D-4A2748B7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2897188"/>
            <a:ext cx="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8" name="Rectangle 778">
            <a:extLst>
              <a:ext uri="{FF2B5EF4-FFF2-40B4-BE49-F238E27FC236}">
                <a16:creationId xmlns:a16="http://schemas.microsoft.com/office/drawing/2014/main" id="{22FEDCF6-F185-4C27-ADF0-CEFEF249534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55838" y="2671762"/>
            <a:ext cx="1079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9" name="Rectangle 779">
            <a:extLst>
              <a:ext uri="{FF2B5EF4-FFF2-40B4-BE49-F238E27FC236}">
                <a16:creationId xmlns:a16="http://schemas.microsoft.com/office/drawing/2014/main" id="{CDDB34EB-EDB2-4D76-8F3C-71558185BA9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61395" y="2574131"/>
            <a:ext cx="936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P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0" name="Rectangle 780">
            <a:extLst>
              <a:ext uri="{FF2B5EF4-FFF2-40B4-BE49-F238E27FC236}">
                <a16:creationId xmlns:a16="http://schemas.microsoft.com/office/drawing/2014/main" id="{C81C0860-184A-49C0-B00E-642E3CC74AB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59013" y="2468562"/>
            <a:ext cx="1016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1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C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1" name="Rectangle 789">
            <a:extLst>
              <a:ext uri="{FF2B5EF4-FFF2-40B4-BE49-F238E27FC236}">
                <a16:creationId xmlns:a16="http://schemas.microsoft.com/office/drawing/2014/main" id="{DB11CCF2-4030-4156-8F49-659D58E54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3" y="3327400"/>
            <a:ext cx="485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time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2" name="Rectangle 790">
            <a:extLst>
              <a:ext uri="{FF2B5EF4-FFF2-40B4-BE49-F238E27FC236}">
                <a16:creationId xmlns:a16="http://schemas.microsoft.com/office/drawing/2014/main" id="{564AE349-F480-4AB7-B87D-B4594C1BE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2754313"/>
            <a:ext cx="19050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3" name="Rectangle 791">
            <a:extLst>
              <a:ext uri="{FF2B5EF4-FFF2-40B4-BE49-F238E27FC236}">
                <a16:creationId xmlns:a16="http://schemas.microsoft.com/office/drawing/2014/main" id="{4FEC255B-8489-48B6-B257-4DA5E3A7F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2713038"/>
            <a:ext cx="19050" cy="23812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4" name="Rectangle 792">
            <a:extLst>
              <a:ext uri="{FF2B5EF4-FFF2-40B4-BE49-F238E27FC236}">
                <a16:creationId xmlns:a16="http://schemas.microsoft.com/office/drawing/2014/main" id="{E22AF1FF-BA93-4E93-AC7A-127DB0FD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2679700"/>
            <a:ext cx="19050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5" name="Rectangle 793">
            <a:extLst>
              <a:ext uri="{FF2B5EF4-FFF2-40B4-BE49-F238E27FC236}">
                <a16:creationId xmlns:a16="http://schemas.microsoft.com/office/drawing/2014/main" id="{32A94A78-9D79-4315-9FBE-951617AA4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2638425"/>
            <a:ext cx="19050" cy="17463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6" name="Rectangle 794">
            <a:extLst>
              <a:ext uri="{FF2B5EF4-FFF2-40B4-BE49-F238E27FC236}">
                <a16:creationId xmlns:a16="http://schemas.microsoft.com/office/drawing/2014/main" id="{E2A40B29-D5D6-427F-96C0-503993334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288" y="2622550"/>
            <a:ext cx="22225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7" name="Rectangle 795">
            <a:extLst>
              <a:ext uri="{FF2B5EF4-FFF2-40B4-BE49-F238E27FC236}">
                <a16:creationId xmlns:a16="http://schemas.microsoft.com/office/drawing/2014/main" id="{2E22D74F-8347-45AD-90D9-125D317BA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5" y="2622550"/>
            <a:ext cx="20638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8" name="Rectangle 796">
            <a:extLst>
              <a:ext uri="{FF2B5EF4-FFF2-40B4-BE49-F238E27FC236}">
                <a16:creationId xmlns:a16="http://schemas.microsoft.com/office/drawing/2014/main" id="{4D7DCD53-C069-46E3-B86B-33E51ED84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538" y="2622550"/>
            <a:ext cx="30162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9" name="Rectangle 797">
            <a:extLst>
              <a:ext uri="{FF2B5EF4-FFF2-40B4-BE49-F238E27FC236}">
                <a16:creationId xmlns:a16="http://schemas.microsoft.com/office/drawing/2014/main" id="{6C7A022E-CDFA-4D5D-B468-44858E59D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338" y="2622550"/>
            <a:ext cx="20637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0" name="Rectangle 798">
            <a:extLst>
              <a:ext uri="{FF2B5EF4-FFF2-40B4-BE49-F238E27FC236}">
                <a16:creationId xmlns:a16="http://schemas.microsoft.com/office/drawing/2014/main" id="{0506E513-373E-4C79-B009-EA5E770BD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622550"/>
            <a:ext cx="22225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1" name="Rectangle 799">
            <a:extLst>
              <a:ext uri="{FF2B5EF4-FFF2-40B4-BE49-F238E27FC236}">
                <a16:creationId xmlns:a16="http://schemas.microsoft.com/office/drawing/2014/main" id="{8CE7D459-1DEA-4870-8241-3DB48547E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2622550"/>
            <a:ext cx="30163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2" name="Rectangle 800">
            <a:extLst>
              <a:ext uri="{FF2B5EF4-FFF2-40B4-BE49-F238E27FC236}">
                <a16:creationId xmlns:a16="http://schemas.microsoft.com/office/drawing/2014/main" id="{9A593288-0F99-4548-8C43-5C37F0357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622550"/>
            <a:ext cx="19050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3" name="Rectangle 801">
            <a:extLst>
              <a:ext uri="{FF2B5EF4-FFF2-40B4-BE49-F238E27FC236}">
                <a16:creationId xmlns:a16="http://schemas.microsoft.com/office/drawing/2014/main" id="{A1D20FCD-F966-478D-82F6-7457C277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8" y="2622550"/>
            <a:ext cx="20637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4" name="Rectangle 802">
            <a:extLst>
              <a:ext uri="{FF2B5EF4-FFF2-40B4-BE49-F238E27FC236}">
                <a16:creationId xmlns:a16="http://schemas.microsoft.com/office/drawing/2014/main" id="{2F62F3DC-CDF2-43DF-BFB2-6BDE38230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638425"/>
            <a:ext cx="20638" cy="17463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5" name="Rectangle 803">
            <a:extLst>
              <a:ext uri="{FF2B5EF4-FFF2-40B4-BE49-F238E27FC236}">
                <a16:creationId xmlns:a16="http://schemas.microsoft.com/office/drawing/2014/main" id="{EB1B79A9-825E-47B8-91EF-4F5402F1C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671763"/>
            <a:ext cx="20638" cy="23812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6" name="Rectangle 804">
            <a:extLst>
              <a:ext uri="{FF2B5EF4-FFF2-40B4-BE49-F238E27FC236}">
                <a16:creationId xmlns:a16="http://schemas.microsoft.com/office/drawing/2014/main" id="{D7FED38C-19D2-409C-B887-0332737E2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713038"/>
            <a:ext cx="20638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7" name="Rectangle 805">
            <a:extLst>
              <a:ext uri="{FF2B5EF4-FFF2-40B4-BE49-F238E27FC236}">
                <a16:creationId xmlns:a16="http://schemas.microsoft.com/office/drawing/2014/main" id="{D5FF6F92-B7F8-4452-BE90-D51FA95DC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754313"/>
            <a:ext cx="20638" cy="15875"/>
          </a:xfrm>
          <a:prstGeom prst="rect">
            <a:avLst/>
          </a:pr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8" name="Rectangle 806">
            <a:extLst>
              <a:ext uri="{FF2B5EF4-FFF2-40B4-BE49-F238E27FC236}">
                <a16:creationId xmlns:a16="http://schemas.microsoft.com/office/drawing/2014/main" id="{9B3174BC-1D17-429E-AACD-A0ADC1337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778125"/>
            <a:ext cx="1984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in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9" name="Rectangle 808">
            <a:extLst>
              <a:ext uri="{FF2B5EF4-FFF2-40B4-BE49-F238E27FC236}">
                <a16:creationId xmlns:a16="http://schemas.microsoft.com/office/drawing/2014/main" id="{1E9C1C1D-A59C-4043-941A-54D77F0B7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2139950"/>
            <a:ext cx="201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0" name="Rectangle 809">
            <a:extLst>
              <a:ext uri="{FF2B5EF4-FFF2-40B4-BE49-F238E27FC236}">
                <a16:creationId xmlns:a16="http://schemas.microsoft.com/office/drawing/2014/main" id="{3BEC9871-3DFC-4E4B-96AA-42034BB60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2254250"/>
            <a:ext cx="2206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dot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1" name="Rectangle 810">
            <a:extLst>
              <a:ext uri="{FF2B5EF4-FFF2-40B4-BE49-F238E27FC236}">
                <a16:creationId xmlns:a16="http://schemas.microsoft.com/office/drawing/2014/main" id="{C73E5FE5-312E-4159-B52D-89DA8C4A7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2139950"/>
            <a:ext cx="3079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= -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2" name="Rectangle 811">
            <a:extLst>
              <a:ext uri="{FF2B5EF4-FFF2-40B4-BE49-F238E27FC236}">
                <a16:creationId xmlns:a16="http://schemas.microsoft.com/office/drawing/2014/main" id="{5F9771CC-8326-42AE-B159-04E34B10D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8" y="2138363"/>
            <a:ext cx="142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1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e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3" name="Rectangle 812">
            <a:extLst>
              <a:ext uri="{FF2B5EF4-FFF2-40B4-BE49-F238E27FC236}">
                <a16:creationId xmlns:a16="http://schemas.microsoft.com/office/drawing/2014/main" id="{67B72842-CA4E-4F23-84D6-E6613D5D9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363" y="2795588"/>
            <a:ext cx="201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4" name="Rectangle 813">
            <a:extLst>
              <a:ext uri="{FF2B5EF4-FFF2-40B4-BE49-F238E27FC236}">
                <a16:creationId xmlns:a16="http://schemas.microsoft.com/office/drawing/2014/main" id="{AF81B52A-5954-4AB0-89E4-01E25E2FE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213" y="2917825"/>
            <a:ext cx="2206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dot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5" name="Rectangle 814">
            <a:extLst>
              <a:ext uri="{FF2B5EF4-FFF2-40B4-BE49-F238E27FC236}">
                <a16:creationId xmlns:a16="http://schemas.microsoft.com/office/drawing/2014/main" id="{7D30664A-D532-4B51-BEB5-EB537F530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288" y="2795588"/>
            <a:ext cx="2936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=0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6" name="Rectangle 818">
            <a:extLst>
              <a:ext uri="{FF2B5EF4-FFF2-40B4-BE49-F238E27FC236}">
                <a16:creationId xmlns:a16="http://schemas.microsoft.com/office/drawing/2014/main" id="{BA277D72-BD13-455A-B0F9-E93DDCC1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0913" y="2492375"/>
            <a:ext cx="357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out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7" name="Rectangle 898">
            <a:extLst>
              <a:ext uri="{FF2B5EF4-FFF2-40B4-BE49-F238E27FC236}">
                <a16:creationId xmlns:a16="http://schemas.microsoft.com/office/drawing/2014/main" id="{1EC1E440-3269-478B-9512-D83CFD78F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913" y="2795588"/>
            <a:ext cx="2000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8" name="Rectangle 899">
            <a:extLst>
              <a:ext uri="{FF2B5EF4-FFF2-40B4-BE49-F238E27FC236}">
                <a16:creationId xmlns:a16="http://schemas.microsoft.com/office/drawing/2014/main" id="{B9F5210F-EA36-460F-94E9-6D8E07036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917825"/>
            <a:ext cx="2206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0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dot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9" name="Rectangle 900">
            <a:extLst>
              <a:ext uri="{FF2B5EF4-FFF2-40B4-BE49-F238E27FC236}">
                <a16:creationId xmlns:a16="http://schemas.microsoft.com/office/drawing/2014/main" id="{2B9644BC-EBD3-4DDA-A48E-7639C741C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663" y="2795588"/>
            <a:ext cx="2936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=0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0" name="Rectangle 1020">
            <a:extLst>
              <a:ext uri="{FF2B5EF4-FFF2-40B4-BE49-F238E27FC236}">
                <a16:creationId xmlns:a16="http://schemas.microsoft.com/office/drawing/2014/main" id="{3E3415CE-4045-467A-B878-CB7BD96F2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967038"/>
            <a:ext cx="357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out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1" name="Rectangle 1021">
            <a:extLst>
              <a:ext uri="{FF2B5EF4-FFF2-40B4-BE49-F238E27FC236}">
                <a16:creationId xmlns:a16="http://schemas.microsoft.com/office/drawing/2014/main" id="{B1D3C82D-BF24-49A9-B220-F8DC6B2AD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8" y="2967038"/>
            <a:ext cx="1984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>
                <a:ln>
                  <a:noFill/>
                </a:ln>
                <a:solidFill>
                  <a:srgbClr val="24211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in</a:t>
            </a:r>
            <a:endParaRPr kumimoji="0" lang="en-US" alt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2" name="Freeform 1028">
            <a:extLst>
              <a:ext uri="{FF2B5EF4-FFF2-40B4-BE49-F238E27FC236}">
                <a16:creationId xmlns:a16="http://schemas.microsoft.com/office/drawing/2014/main" id="{AABC9123-306C-4336-9FFF-16BEDDC61E36}"/>
              </a:ext>
            </a:extLst>
          </p:cNvPr>
          <p:cNvSpPr>
            <a:spLocks/>
          </p:cNvSpPr>
          <p:nvPr/>
        </p:nvSpPr>
        <p:spPr bwMode="auto">
          <a:xfrm>
            <a:off x="5356225" y="2843213"/>
            <a:ext cx="174625" cy="163512"/>
          </a:xfrm>
          <a:custGeom>
            <a:avLst/>
            <a:gdLst>
              <a:gd name="T0" fmla="*/ 2147483647 w 87"/>
              <a:gd name="T1" fmla="*/ 0 h 103"/>
              <a:gd name="T2" fmla="*/ 0 w 87"/>
              <a:gd name="T3" fmla="*/ 2147483647 h 103"/>
              <a:gd name="T4" fmla="*/ 2147483647 w 87"/>
              <a:gd name="T5" fmla="*/ 2147483647 h 103"/>
              <a:gd name="T6" fmla="*/ 2147483647 w 87"/>
              <a:gd name="T7" fmla="*/ 2147483647 h 103"/>
              <a:gd name="T8" fmla="*/ 2147483647 w 87"/>
              <a:gd name="T9" fmla="*/ 0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"/>
              <a:gd name="T16" fmla="*/ 0 h 103"/>
              <a:gd name="T17" fmla="*/ 87 w 87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" h="103">
                <a:moveTo>
                  <a:pt x="77" y="0"/>
                </a:moveTo>
                <a:lnTo>
                  <a:pt x="0" y="93"/>
                </a:lnTo>
                <a:lnTo>
                  <a:pt x="10" y="103"/>
                </a:lnTo>
                <a:lnTo>
                  <a:pt x="87" y="11"/>
                </a:lnTo>
                <a:lnTo>
                  <a:pt x="77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3" name="Freeform 1029">
            <a:extLst>
              <a:ext uri="{FF2B5EF4-FFF2-40B4-BE49-F238E27FC236}">
                <a16:creationId xmlns:a16="http://schemas.microsoft.com/office/drawing/2014/main" id="{18C03E31-8749-4D53-8CEE-181AF303778B}"/>
              </a:ext>
            </a:extLst>
          </p:cNvPr>
          <p:cNvSpPr>
            <a:spLocks/>
          </p:cNvSpPr>
          <p:nvPr/>
        </p:nvSpPr>
        <p:spPr bwMode="auto">
          <a:xfrm>
            <a:off x="5418138" y="2803525"/>
            <a:ext cx="153987" cy="138113"/>
          </a:xfrm>
          <a:custGeom>
            <a:avLst/>
            <a:gdLst>
              <a:gd name="T0" fmla="*/ 2147483647 w 77"/>
              <a:gd name="T1" fmla="*/ 0 h 87"/>
              <a:gd name="T2" fmla="*/ 0 w 77"/>
              <a:gd name="T3" fmla="*/ 2147483647 h 87"/>
              <a:gd name="T4" fmla="*/ 0 w 77"/>
              <a:gd name="T5" fmla="*/ 2147483647 h 87"/>
              <a:gd name="T6" fmla="*/ 0 w 77"/>
              <a:gd name="T7" fmla="*/ 2147483647 h 87"/>
              <a:gd name="T8" fmla="*/ 2147483647 w 77"/>
              <a:gd name="T9" fmla="*/ 2147483647 h 87"/>
              <a:gd name="T10" fmla="*/ 2147483647 w 77"/>
              <a:gd name="T11" fmla="*/ 2147483647 h 87"/>
              <a:gd name="T12" fmla="*/ 2147483647 w 77"/>
              <a:gd name="T13" fmla="*/ 2147483647 h 87"/>
              <a:gd name="T14" fmla="*/ 2147483647 w 77"/>
              <a:gd name="T15" fmla="*/ 2147483647 h 87"/>
              <a:gd name="T16" fmla="*/ 2147483647 w 77"/>
              <a:gd name="T17" fmla="*/ 2147483647 h 87"/>
              <a:gd name="T18" fmla="*/ 2147483647 w 77"/>
              <a:gd name="T19" fmla="*/ 2147483647 h 87"/>
              <a:gd name="T20" fmla="*/ 2147483647 w 77"/>
              <a:gd name="T21" fmla="*/ 2147483647 h 87"/>
              <a:gd name="T22" fmla="*/ 2147483647 w 77"/>
              <a:gd name="T23" fmla="*/ 2147483647 h 87"/>
              <a:gd name="T24" fmla="*/ 2147483647 w 77"/>
              <a:gd name="T25" fmla="*/ 2147483647 h 87"/>
              <a:gd name="T26" fmla="*/ 2147483647 w 77"/>
              <a:gd name="T27" fmla="*/ 2147483647 h 87"/>
              <a:gd name="T28" fmla="*/ 2147483647 w 77"/>
              <a:gd name="T29" fmla="*/ 2147483647 h 87"/>
              <a:gd name="T30" fmla="*/ 2147483647 w 77"/>
              <a:gd name="T31" fmla="*/ 2147483647 h 87"/>
              <a:gd name="T32" fmla="*/ 2147483647 w 77"/>
              <a:gd name="T33" fmla="*/ 2147483647 h 87"/>
              <a:gd name="T34" fmla="*/ 2147483647 w 77"/>
              <a:gd name="T35" fmla="*/ 2147483647 h 87"/>
              <a:gd name="T36" fmla="*/ 2147483647 w 77"/>
              <a:gd name="T37" fmla="*/ 2147483647 h 87"/>
              <a:gd name="T38" fmla="*/ 2147483647 w 77"/>
              <a:gd name="T39" fmla="*/ 2147483647 h 87"/>
              <a:gd name="T40" fmla="*/ 2147483647 w 77"/>
              <a:gd name="T41" fmla="*/ 2147483647 h 87"/>
              <a:gd name="T42" fmla="*/ 2147483647 w 77"/>
              <a:gd name="T43" fmla="*/ 2147483647 h 87"/>
              <a:gd name="T44" fmla="*/ 2147483647 w 77"/>
              <a:gd name="T45" fmla="*/ 2147483647 h 87"/>
              <a:gd name="T46" fmla="*/ 2147483647 w 77"/>
              <a:gd name="T47" fmla="*/ 2147483647 h 87"/>
              <a:gd name="T48" fmla="*/ 2147483647 w 77"/>
              <a:gd name="T49" fmla="*/ 2147483647 h 87"/>
              <a:gd name="T50" fmla="*/ 2147483647 w 77"/>
              <a:gd name="T51" fmla="*/ 2147483647 h 87"/>
              <a:gd name="T52" fmla="*/ 2147483647 w 77"/>
              <a:gd name="T53" fmla="*/ 2147483647 h 87"/>
              <a:gd name="T54" fmla="*/ 2147483647 w 77"/>
              <a:gd name="T55" fmla="*/ 2147483647 h 87"/>
              <a:gd name="T56" fmla="*/ 2147483647 w 77"/>
              <a:gd name="T57" fmla="*/ 2147483647 h 87"/>
              <a:gd name="T58" fmla="*/ 2147483647 w 77"/>
              <a:gd name="T59" fmla="*/ 2147483647 h 87"/>
              <a:gd name="T60" fmla="*/ 2147483647 w 77"/>
              <a:gd name="T61" fmla="*/ 2147483647 h 87"/>
              <a:gd name="T62" fmla="*/ 2147483647 w 77"/>
              <a:gd name="T63" fmla="*/ 2147483647 h 87"/>
              <a:gd name="T64" fmla="*/ 2147483647 w 77"/>
              <a:gd name="T65" fmla="*/ 2147483647 h 87"/>
              <a:gd name="T66" fmla="*/ 2147483647 w 77"/>
              <a:gd name="T67" fmla="*/ 2147483647 h 87"/>
              <a:gd name="T68" fmla="*/ 2147483647 w 77"/>
              <a:gd name="T69" fmla="*/ 2147483647 h 87"/>
              <a:gd name="T70" fmla="*/ 2147483647 w 77"/>
              <a:gd name="T71" fmla="*/ 0 h 8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77"/>
              <a:gd name="T109" fmla="*/ 0 h 87"/>
              <a:gd name="T110" fmla="*/ 77 w 77"/>
              <a:gd name="T111" fmla="*/ 87 h 87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77" h="87">
                <a:moveTo>
                  <a:pt x="77" y="0"/>
                </a:moveTo>
                <a:lnTo>
                  <a:pt x="0" y="41"/>
                </a:lnTo>
                <a:lnTo>
                  <a:pt x="5" y="41"/>
                </a:lnTo>
                <a:lnTo>
                  <a:pt x="10" y="41"/>
                </a:lnTo>
                <a:lnTo>
                  <a:pt x="10" y="46"/>
                </a:lnTo>
                <a:lnTo>
                  <a:pt x="15" y="46"/>
                </a:lnTo>
                <a:lnTo>
                  <a:pt x="20" y="46"/>
                </a:lnTo>
                <a:lnTo>
                  <a:pt x="20" y="51"/>
                </a:lnTo>
                <a:lnTo>
                  <a:pt x="25" y="51"/>
                </a:lnTo>
                <a:lnTo>
                  <a:pt x="30" y="51"/>
                </a:lnTo>
                <a:lnTo>
                  <a:pt x="30" y="56"/>
                </a:lnTo>
                <a:lnTo>
                  <a:pt x="36" y="56"/>
                </a:lnTo>
                <a:lnTo>
                  <a:pt x="36" y="61"/>
                </a:lnTo>
                <a:lnTo>
                  <a:pt x="41" y="61"/>
                </a:lnTo>
                <a:lnTo>
                  <a:pt x="41" y="67"/>
                </a:lnTo>
                <a:lnTo>
                  <a:pt x="46" y="72"/>
                </a:lnTo>
                <a:lnTo>
                  <a:pt x="46" y="77"/>
                </a:lnTo>
                <a:lnTo>
                  <a:pt x="51" y="77"/>
                </a:lnTo>
                <a:lnTo>
                  <a:pt x="51" y="82"/>
                </a:lnTo>
                <a:lnTo>
                  <a:pt x="51" y="87"/>
                </a:lnTo>
                <a:lnTo>
                  <a:pt x="77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4" name="Freeform 1030">
            <a:extLst>
              <a:ext uri="{FF2B5EF4-FFF2-40B4-BE49-F238E27FC236}">
                <a16:creationId xmlns:a16="http://schemas.microsoft.com/office/drawing/2014/main" id="{55146AB7-FFEE-4229-92D2-D8F66F454832}"/>
              </a:ext>
            </a:extLst>
          </p:cNvPr>
          <p:cNvSpPr>
            <a:spLocks/>
          </p:cNvSpPr>
          <p:nvPr/>
        </p:nvSpPr>
        <p:spPr bwMode="auto">
          <a:xfrm>
            <a:off x="6027738" y="2843213"/>
            <a:ext cx="174625" cy="163512"/>
          </a:xfrm>
          <a:custGeom>
            <a:avLst/>
            <a:gdLst>
              <a:gd name="T0" fmla="*/ 0 w 87"/>
              <a:gd name="T1" fmla="*/ 2147483647 h 103"/>
              <a:gd name="T2" fmla="*/ 2147483647 w 87"/>
              <a:gd name="T3" fmla="*/ 2147483647 h 103"/>
              <a:gd name="T4" fmla="*/ 2147483647 w 87"/>
              <a:gd name="T5" fmla="*/ 2147483647 h 103"/>
              <a:gd name="T6" fmla="*/ 2147483647 w 87"/>
              <a:gd name="T7" fmla="*/ 0 h 103"/>
              <a:gd name="T8" fmla="*/ 0 w 87"/>
              <a:gd name="T9" fmla="*/ 2147483647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"/>
              <a:gd name="T16" fmla="*/ 0 h 103"/>
              <a:gd name="T17" fmla="*/ 87 w 87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" h="103">
                <a:moveTo>
                  <a:pt x="0" y="11"/>
                </a:moveTo>
                <a:lnTo>
                  <a:pt x="77" y="103"/>
                </a:lnTo>
                <a:lnTo>
                  <a:pt x="87" y="93"/>
                </a:lnTo>
                <a:lnTo>
                  <a:pt x="10" y="0"/>
                </a:lnTo>
                <a:lnTo>
                  <a:pt x="0" y="11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5" name="Freeform 1031">
            <a:extLst>
              <a:ext uri="{FF2B5EF4-FFF2-40B4-BE49-F238E27FC236}">
                <a16:creationId xmlns:a16="http://schemas.microsoft.com/office/drawing/2014/main" id="{E73EC854-382F-449B-95EC-760684BF669F}"/>
              </a:ext>
            </a:extLst>
          </p:cNvPr>
          <p:cNvSpPr>
            <a:spLocks/>
          </p:cNvSpPr>
          <p:nvPr/>
        </p:nvSpPr>
        <p:spPr bwMode="auto">
          <a:xfrm>
            <a:off x="5986463" y="2803525"/>
            <a:ext cx="166687" cy="138113"/>
          </a:xfrm>
          <a:custGeom>
            <a:avLst/>
            <a:gdLst>
              <a:gd name="T0" fmla="*/ 0 w 83"/>
              <a:gd name="T1" fmla="*/ 0 h 87"/>
              <a:gd name="T2" fmla="*/ 2147483647 w 83"/>
              <a:gd name="T3" fmla="*/ 2147483647 h 87"/>
              <a:gd name="T4" fmla="*/ 2147483647 w 83"/>
              <a:gd name="T5" fmla="*/ 2147483647 h 87"/>
              <a:gd name="T6" fmla="*/ 2147483647 w 83"/>
              <a:gd name="T7" fmla="*/ 2147483647 h 87"/>
              <a:gd name="T8" fmla="*/ 2147483647 w 83"/>
              <a:gd name="T9" fmla="*/ 2147483647 h 87"/>
              <a:gd name="T10" fmla="*/ 2147483647 w 83"/>
              <a:gd name="T11" fmla="*/ 2147483647 h 87"/>
              <a:gd name="T12" fmla="*/ 2147483647 w 83"/>
              <a:gd name="T13" fmla="*/ 2147483647 h 87"/>
              <a:gd name="T14" fmla="*/ 2147483647 w 83"/>
              <a:gd name="T15" fmla="*/ 2147483647 h 87"/>
              <a:gd name="T16" fmla="*/ 2147483647 w 83"/>
              <a:gd name="T17" fmla="*/ 2147483647 h 87"/>
              <a:gd name="T18" fmla="*/ 2147483647 w 83"/>
              <a:gd name="T19" fmla="*/ 2147483647 h 87"/>
              <a:gd name="T20" fmla="*/ 2147483647 w 83"/>
              <a:gd name="T21" fmla="*/ 2147483647 h 87"/>
              <a:gd name="T22" fmla="*/ 2147483647 w 83"/>
              <a:gd name="T23" fmla="*/ 2147483647 h 87"/>
              <a:gd name="T24" fmla="*/ 2147483647 w 83"/>
              <a:gd name="T25" fmla="*/ 2147483647 h 87"/>
              <a:gd name="T26" fmla="*/ 2147483647 w 83"/>
              <a:gd name="T27" fmla="*/ 2147483647 h 87"/>
              <a:gd name="T28" fmla="*/ 2147483647 w 83"/>
              <a:gd name="T29" fmla="*/ 2147483647 h 87"/>
              <a:gd name="T30" fmla="*/ 2147483647 w 83"/>
              <a:gd name="T31" fmla="*/ 2147483647 h 87"/>
              <a:gd name="T32" fmla="*/ 2147483647 w 83"/>
              <a:gd name="T33" fmla="*/ 2147483647 h 87"/>
              <a:gd name="T34" fmla="*/ 2147483647 w 83"/>
              <a:gd name="T35" fmla="*/ 2147483647 h 87"/>
              <a:gd name="T36" fmla="*/ 2147483647 w 83"/>
              <a:gd name="T37" fmla="*/ 2147483647 h 87"/>
              <a:gd name="T38" fmla="*/ 2147483647 w 83"/>
              <a:gd name="T39" fmla="*/ 2147483647 h 87"/>
              <a:gd name="T40" fmla="*/ 2147483647 w 83"/>
              <a:gd name="T41" fmla="*/ 2147483647 h 87"/>
              <a:gd name="T42" fmla="*/ 2147483647 w 83"/>
              <a:gd name="T43" fmla="*/ 2147483647 h 87"/>
              <a:gd name="T44" fmla="*/ 2147483647 w 83"/>
              <a:gd name="T45" fmla="*/ 2147483647 h 87"/>
              <a:gd name="T46" fmla="*/ 2147483647 w 83"/>
              <a:gd name="T47" fmla="*/ 2147483647 h 87"/>
              <a:gd name="T48" fmla="*/ 2147483647 w 83"/>
              <a:gd name="T49" fmla="*/ 2147483647 h 87"/>
              <a:gd name="T50" fmla="*/ 2147483647 w 83"/>
              <a:gd name="T51" fmla="*/ 2147483647 h 87"/>
              <a:gd name="T52" fmla="*/ 2147483647 w 83"/>
              <a:gd name="T53" fmla="*/ 2147483647 h 87"/>
              <a:gd name="T54" fmla="*/ 2147483647 w 83"/>
              <a:gd name="T55" fmla="*/ 2147483647 h 87"/>
              <a:gd name="T56" fmla="*/ 2147483647 w 83"/>
              <a:gd name="T57" fmla="*/ 2147483647 h 87"/>
              <a:gd name="T58" fmla="*/ 2147483647 w 83"/>
              <a:gd name="T59" fmla="*/ 2147483647 h 87"/>
              <a:gd name="T60" fmla="*/ 2147483647 w 83"/>
              <a:gd name="T61" fmla="*/ 2147483647 h 87"/>
              <a:gd name="T62" fmla="*/ 2147483647 w 83"/>
              <a:gd name="T63" fmla="*/ 2147483647 h 87"/>
              <a:gd name="T64" fmla="*/ 2147483647 w 83"/>
              <a:gd name="T65" fmla="*/ 2147483647 h 87"/>
              <a:gd name="T66" fmla="*/ 2147483647 w 83"/>
              <a:gd name="T67" fmla="*/ 2147483647 h 87"/>
              <a:gd name="T68" fmla="*/ 2147483647 w 83"/>
              <a:gd name="T69" fmla="*/ 2147483647 h 87"/>
              <a:gd name="T70" fmla="*/ 0 w 83"/>
              <a:gd name="T71" fmla="*/ 0 h 8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83"/>
              <a:gd name="T109" fmla="*/ 0 h 87"/>
              <a:gd name="T110" fmla="*/ 83 w 83"/>
              <a:gd name="T111" fmla="*/ 87 h 87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83" h="87">
                <a:moveTo>
                  <a:pt x="0" y="0"/>
                </a:moveTo>
                <a:lnTo>
                  <a:pt x="26" y="87"/>
                </a:lnTo>
                <a:lnTo>
                  <a:pt x="26" y="82"/>
                </a:lnTo>
                <a:lnTo>
                  <a:pt x="31" y="82"/>
                </a:lnTo>
                <a:lnTo>
                  <a:pt x="31" y="77"/>
                </a:lnTo>
                <a:lnTo>
                  <a:pt x="31" y="72"/>
                </a:lnTo>
                <a:lnTo>
                  <a:pt x="36" y="72"/>
                </a:lnTo>
                <a:lnTo>
                  <a:pt x="36" y="67"/>
                </a:lnTo>
                <a:lnTo>
                  <a:pt x="41" y="67"/>
                </a:lnTo>
                <a:lnTo>
                  <a:pt x="41" y="61"/>
                </a:lnTo>
                <a:lnTo>
                  <a:pt x="47" y="61"/>
                </a:lnTo>
                <a:lnTo>
                  <a:pt x="47" y="56"/>
                </a:lnTo>
                <a:lnTo>
                  <a:pt x="52" y="56"/>
                </a:lnTo>
                <a:lnTo>
                  <a:pt x="52" y="51"/>
                </a:lnTo>
                <a:lnTo>
                  <a:pt x="57" y="51"/>
                </a:lnTo>
                <a:lnTo>
                  <a:pt x="62" y="51"/>
                </a:lnTo>
                <a:lnTo>
                  <a:pt x="62" y="46"/>
                </a:lnTo>
                <a:lnTo>
                  <a:pt x="67" y="46"/>
                </a:lnTo>
                <a:lnTo>
                  <a:pt x="72" y="46"/>
                </a:lnTo>
                <a:lnTo>
                  <a:pt x="72" y="41"/>
                </a:lnTo>
                <a:lnTo>
                  <a:pt x="77" y="41"/>
                </a:lnTo>
                <a:lnTo>
                  <a:pt x="83" y="41"/>
                </a:lnTo>
                <a:lnTo>
                  <a:pt x="0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77" name="Group 1">
            <a:extLst>
              <a:ext uri="{FF2B5EF4-FFF2-40B4-BE49-F238E27FC236}">
                <a16:creationId xmlns:a16="http://schemas.microsoft.com/office/drawing/2014/main" id="{9DD6AD93-6FD1-4F46-9148-AB2DF7BC1094}"/>
              </a:ext>
            </a:extLst>
          </p:cNvPr>
          <p:cNvGrpSpPr>
            <a:grpSpLocks/>
          </p:cNvGrpSpPr>
          <p:nvPr/>
        </p:nvGrpSpPr>
        <p:grpSpPr bwMode="auto">
          <a:xfrm>
            <a:off x="-15875" y="1377950"/>
            <a:ext cx="1873250" cy="1609725"/>
            <a:chOff x="302890" y="1240108"/>
            <a:chExt cx="3429000" cy="2945756"/>
          </a:xfrm>
        </p:grpSpPr>
        <p:grpSp>
          <p:nvGrpSpPr>
            <p:cNvPr id="78" name="Group 1235">
              <a:extLst>
                <a:ext uri="{FF2B5EF4-FFF2-40B4-BE49-F238E27FC236}">
                  <a16:creationId xmlns:a16="http://schemas.microsoft.com/office/drawing/2014/main" id="{E1F69D43-D56F-40B6-9977-E66A543F3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890" y="1292688"/>
              <a:ext cx="3295650" cy="2363787"/>
              <a:chOff x="144" y="531"/>
              <a:chExt cx="2491" cy="1846"/>
            </a:xfrm>
          </p:grpSpPr>
          <p:pic>
            <p:nvPicPr>
              <p:cNvPr id="102" name="Picture 1236">
                <a:extLst>
                  <a:ext uri="{FF2B5EF4-FFF2-40B4-BE49-F238E27FC236}">
                    <a16:creationId xmlns:a16="http://schemas.microsoft.com/office/drawing/2014/main" id="{C7451017-92AE-42C3-BDF7-FA3A04CC60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-6000" contras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" y="531"/>
                <a:ext cx="2490" cy="1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3" name="Group 1237">
                <a:extLst>
                  <a:ext uri="{FF2B5EF4-FFF2-40B4-BE49-F238E27FC236}">
                    <a16:creationId xmlns:a16="http://schemas.microsoft.com/office/drawing/2014/main" id="{296F9027-2185-455A-9F2D-DDFC9E5AF3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1124"/>
                <a:ext cx="883" cy="1251"/>
                <a:chOff x="6" y="1923"/>
                <a:chExt cx="781" cy="1106"/>
              </a:xfrm>
            </p:grpSpPr>
            <p:pic>
              <p:nvPicPr>
                <p:cNvPr id="104" name="Picture 1238">
                  <a:extLst>
                    <a:ext uri="{FF2B5EF4-FFF2-40B4-BE49-F238E27FC236}">
                      <a16:creationId xmlns:a16="http://schemas.microsoft.com/office/drawing/2014/main" id="{595F1F0B-1F2B-493C-97F9-32CAEDD069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6000" contrast="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" y="1923"/>
                  <a:ext cx="658" cy="5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5" name="Picture 1239">
                  <a:extLst>
                    <a:ext uri="{FF2B5EF4-FFF2-40B4-BE49-F238E27FC236}">
                      <a16:creationId xmlns:a16="http://schemas.microsoft.com/office/drawing/2014/main" id="{24A49810-FF0C-484C-A114-93073A2640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-6000" contrast="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" y="2473"/>
                  <a:ext cx="671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9" name="Rectangle 1240">
              <a:extLst>
                <a:ext uri="{FF2B5EF4-FFF2-40B4-BE49-F238E27FC236}">
                  <a16:creationId xmlns:a16="http://schemas.microsoft.com/office/drawing/2014/main" id="{25CA62F3-1014-4B23-9B90-CD666AC7F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927" y="1747337"/>
              <a:ext cx="1090613" cy="450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ja-JP" sz="1600" b="0" i="1" u="none" strike="noStrike" kern="1200" cap="none" spc="0" normalizeH="0" baseline="0" noProof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</a:t>
              </a:r>
              <a:r>
                <a:rPr kumimoji="0" lang="en-GB" altLang="ja-JP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QPC</a:t>
              </a:r>
            </a:p>
          </p:txBody>
        </p:sp>
        <p:grpSp>
          <p:nvGrpSpPr>
            <p:cNvPr id="80" name="Group 1241">
              <a:extLst>
                <a:ext uri="{FF2B5EF4-FFF2-40B4-BE49-F238E27FC236}">
                  <a16:creationId xmlns:a16="http://schemas.microsoft.com/office/drawing/2014/main" id="{3A15CFBA-9E34-4794-BCA3-81AAFB5458EE}"/>
                </a:ext>
              </a:extLst>
            </p:cNvPr>
            <p:cNvGrpSpPr>
              <a:grpSpLocks/>
            </p:cNvGrpSpPr>
            <p:nvPr/>
          </p:nvGrpSpPr>
          <p:grpSpPr bwMode="auto">
            <a:xfrm rot="2282200" flipV="1">
              <a:off x="2488877" y="2295988"/>
              <a:ext cx="417513" cy="450850"/>
              <a:chOff x="16437" y="9479"/>
              <a:chExt cx="350" cy="444"/>
            </a:xfrm>
          </p:grpSpPr>
          <p:sp>
            <p:nvSpPr>
              <p:cNvPr id="100" name="Freeform 1242">
                <a:extLst>
                  <a:ext uri="{FF2B5EF4-FFF2-40B4-BE49-F238E27FC236}">
                    <a16:creationId xmlns:a16="http://schemas.microsoft.com/office/drawing/2014/main" id="{3B729E3C-6643-42C8-B6DB-D705CA3BE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7" y="9701"/>
                <a:ext cx="159" cy="222"/>
              </a:xfrm>
              <a:custGeom>
                <a:avLst/>
                <a:gdLst>
                  <a:gd name="T0" fmla="*/ 0 w 159"/>
                  <a:gd name="T1" fmla="*/ 222 h 222"/>
                  <a:gd name="T2" fmla="*/ 159 w 159"/>
                  <a:gd name="T3" fmla="*/ 69 h 222"/>
                  <a:gd name="T4" fmla="*/ 159 w 159"/>
                  <a:gd name="T5" fmla="*/ 69 h 222"/>
                  <a:gd name="T6" fmla="*/ 152 w 159"/>
                  <a:gd name="T7" fmla="*/ 69 h 222"/>
                  <a:gd name="T8" fmla="*/ 149 w 159"/>
                  <a:gd name="T9" fmla="*/ 69 h 222"/>
                  <a:gd name="T10" fmla="*/ 142 w 159"/>
                  <a:gd name="T11" fmla="*/ 69 h 222"/>
                  <a:gd name="T12" fmla="*/ 135 w 159"/>
                  <a:gd name="T13" fmla="*/ 69 h 222"/>
                  <a:gd name="T14" fmla="*/ 132 w 159"/>
                  <a:gd name="T15" fmla="*/ 69 h 222"/>
                  <a:gd name="T16" fmla="*/ 125 w 159"/>
                  <a:gd name="T17" fmla="*/ 69 h 222"/>
                  <a:gd name="T18" fmla="*/ 118 w 159"/>
                  <a:gd name="T19" fmla="*/ 66 h 222"/>
                  <a:gd name="T20" fmla="*/ 114 w 159"/>
                  <a:gd name="T21" fmla="*/ 66 h 222"/>
                  <a:gd name="T22" fmla="*/ 107 w 159"/>
                  <a:gd name="T23" fmla="*/ 66 h 222"/>
                  <a:gd name="T24" fmla="*/ 104 w 159"/>
                  <a:gd name="T25" fmla="*/ 66 h 222"/>
                  <a:gd name="T26" fmla="*/ 97 w 159"/>
                  <a:gd name="T27" fmla="*/ 62 h 222"/>
                  <a:gd name="T28" fmla="*/ 93 w 159"/>
                  <a:gd name="T29" fmla="*/ 62 h 222"/>
                  <a:gd name="T30" fmla="*/ 87 w 159"/>
                  <a:gd name="T31" fmla="*/ 59 h 222"/>
                  <a:gd name="T32" fmla="*/ 83 w 159"/>
                  <a:gd name="T33" fmla="*/ 59 h 222"/>
                  <a:gd name="T34" fmla="*/ 76 w 159"/>
                  <a:gd name="T35" fmla="*/ 55 h 222"/>
                  <a:gd name="T36" fmla="*/ 73 w 159"/>
                  <a:gd name="T37" fmla="*/ 55 h 222"/>
                  <a:gd name="T38" fmla="*/ 66 w 159"/>
                  <a:gd name="T39" fmla="*/ 52 h 222"/>
                  <a:gd name="T40" fmla="*/ 62 w 159"/>
                  <a:gd name="T41" fmla="*/ 48 h 222"/>
                  <a:gd name="T42" fmla="*/ 55 w 159"/>
                  <a:gd name="T43" fmla="*/ 48 h 222"/>
                  <a:gd name="T44" fmla="*/ 52 w 159"/>
                  <a:gd name="T45" fmla="*/ 45 h 222"/>
                  <a:gd name="T46" fmla="*/ 48 w 159"/>
                  <a:gd name="T47" fmla="*/ 41 h 222"/>
                  <a:gd name="T48" fmla="*/ 42 w 159"/>
                  <a:gd name="T49" fmla="*/ 38 h 222"/>
                  <a:gd name="T50" fmla="*/ 38 w 159"/>
                  <a:gd name="T51" fmla="*/ 35 h 222"/>
                  <a:gd name="T52" fmla="*/ 35 w 159"/>
                  <a:gd name="T53" fmla="*/ 31 h 222"/>
                  <a:gd name="T54" fmla="*/ 31 w 159"/>
                  <a:gd name="T55" fmla="*/ 28 h 222"/>
                  <a:gd name="T56" fmla="*/ 24 w 159"/>
                  <a:gd name="T57" fmla="*/ 24 h 222"/>
                  <a:gd name="T58" fmla="*/ 21 w 159"/>
                  <a:gd name="T59" fmla="*/ 21 h 222"/>
                  <a:gd name="T60" fmla="*/ 17 w 159"/>
                  <a:gd name="T61" fmla="*/ 17 h 222"/>
                  <a:gd name="T62" fmla="*/ 14 w 159"/>
                  <a:gd name="T63" fmla="*/ 14 h 222"/>
                  <a:gd name="T64" fmla="*/ 7 w 159"/>
                  <a:gd name="T65" fmla="*/ 10 h 222"/>
                  <a:gd name="T66" fmla="*/ 3 w 159"/>
                  <a:gd name="T67" fmla="*/ 7 h 222"/>
                  <a:gd name="T68" fmla="*/ 0 w 159"/>
                  <a:gd name="T69" fmla="*/ 0 h 222"/>
                  <a:gd name="T70" fmla="*/ 0 w 159"/>
                  <a:gd name="T71" fmla="*/ 222 h 222"/>
                  <a:gd name="T72" fmla="*/ 0 w 159"/>
                  <a:gd name="T73" fmla="*/ 222 h 22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59"/>
                  <a:gd name="T112" fmla="*/ 0 h 222"/>
                  <a:gd name="T113" fmla="*/ 159 w 159"/>
                  <a:gd name="T114" fmla="*/ 222 h 22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59" h="222">
                    <a:moveTo>
                      <a:pt x="0" y="222"/>
                    </a:moveTo>
                    <a:lnTo>
                      <a:pt x="159" y="69"/>
                    </a:lnTo>
                    <a:lnTo>
                      <a:pt x="152" y="69"/>
                    </a:lnTo>
                    <a:lnTo>
                      <a:pt x="149" y="69"/>
                    </a:lnTo>
                    <a:lnTo>
                      <a:pt x="142" y="69"/>
                    </a:lnTo>
                    <a:lnTo>
                      <a:pt x="135" y="69"/>
                    </a:lnTo>
                    <a:lnTo>
                      <a:pt x="132" y="69"/>
                    </a:lnTo>
                    <a:lnTo>
                      <a:pt x="125" y="69"/>
                    </a:lnTo>
                    <a:lnTo>
                      <a:pt x="118" y="66"/>
                    </a:lnTo>
                    <a:lnTo>
                      <a:pt x="114" y="66"/>
                    </a:lnTo>
                    <a:lnTo>
                      <a:pt x="107" y="66"/>
                    </a:lnTo>
                    <a:lnTo>
                      <a:pt x="104" y="66"/>
                    </a:lnTo>
                    <a:lnTo>
                      <a:pt x="97" y="62"/>
                    </a:lnTo>
                    <a:lnTo>
                      <a:pt x="93" y="62"/>
                    </a:lnTo>
                    <a:lnTo>
                      <a:pt x="87" y="59"/>
                    </a:lnTo>
                    <a:lnTo>
                      <a:pt x="83" y="59"/>
                    </a:lnTo>
                    <a:lnTo>
                      <a:pt x="76" y="55"/>
                    </a:lnTo>
                    <a:lnTo>
                      <a:pt x="73" y="55"/>
                    </a:lnTo>
                    <a:lnTo>
                      <a:pt x="66" y="52"/>
                    </a:lnTo>
                    <a:lnTo>
                      <a:pt x="62" y="48"/>
                    </a:lnTo>
                    <a:lnTo>
                      <a:pt x="55" y="48"/>
                    </a:lnTo>
                    <a:lnTo>
                      <a:pt x="52" y="45"/>
                    </a:lnTo>
                    <a:lnTo>
                      <a:pt x="48" y="41"/>
                    </a:lnTo>
                    <a:lnTo>
                      <a:pt x="42" y="38"/>
                    </a:lnTo>
                    <a:lnTo>
                      <a:pt x="38" y="35"/>
                    </a:lnTo>
                    <a:lnTo>
                      <a:pt x="35" y="31"/>
                    </a:lnTo>
                    <a:lnTo>
                      <a:pt x="31" y="28"/>
                    </a:lnTo>
                    <a:lnTo>
                      <a:pt x="24" y="24"/>
                    </a:lnTo>
                    <a:lnTo>
                      <a:pt x="21" y="21"/>
                    </a:lnTo>
                    <a:lnTo>
                      <a:pt x="17" y="17"/>
                    </a:lnTo>
                    <a:lnTo>
                      <a:pt x="14" y="14"/>
                    </a:lnTo>
                    <a:lnTo>
                      <a:pt x="7" y="10"/>
                    </a:lnTo>
                    <a:lnTo>
                      <a:pt x="3" y="7"/>
                    </a:lnTo>
                    <a:lnTo>
                      <a:pt x="0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FF9933"/>
              </a:solidFill>
              <a:ln w="9525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1" name="Freeform 1243">
                <a:extLst>
                  <a:ext uri="{FF2B5EF4-FFF2-40B4-BE49-F238E27FC236}">
                    <a16:creationId xmlns:a16="http://schemas.microsoft.com/office/drawing/2014/main" id="{F225DAB3-9A40-407F-A363-58258BC74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5" y="9479"/>
                <a:ext cx="302" cy="298"/>
              </a:xfrm>
              <a:custGeom>
                <a:avLst/>
                <a:gdLst>
                  <a:gd name="T0" fmla="*/ 28 w 302"/>
                  <a:gd name="T1" fmla="*/ 298 h 298"/>
                  <a:gd name="T2" fmla="*/ 42 w 302"/>
                  <a:gd name="T3" fmla="*/ 267 h 298"/>
                  <a:gd name="T4" fmla="*/ 87 w 302"/>
                  <a:gd name="T5" fmla="*/ 191 h 298"/>
                  <a:gd name="T6" fmla="*/ 104 w 302"/>
                  <a:gd name="T7" fmla="*/ 166 h 298"/>
                  <a:gd name="T8" fmla="*/ 125 w 302"/>
                  <a:gd name="T9" fmla="*/ 146 h 298"/>
                  <a:gd name="T10" fmla="*/ 146 w 302"/>
                  <a:gd name="T11" fmla="*/ 121 h 298"/>
                  <a:gd name="T12" fmla="*/ 174 w 302"/>
                  <a:gd name="T13" fmla="*/ 100 h 298"/>
                  <a:gd name="T14" fmla="*/ 201 w 302"/>
                  <a:gd name="T15" fmla="*/ 80 h 298"/>
                  <a:gd name="T16" fmla="*/ 229 w 302"/>
                  <a:gd name="T17" fmla="*/ 59 h 298"/>
                  <a:gd name="T18" fmla="*/ 264 w 302"/>
                  <a:gd name="T19" fmla="*/ 42 h 298"/>
                  <a:gd name="T20" fmla="*/ 302 w 302"/>
                  <a:gd name="T21" fmla="*/ 24 h 298"/>
                  <a:gd name="T22" fmla="*/ 292 w 302"/>
                  <a:gd name="T23" fmla="*/ 0 h 298"/>
                  <a:gd name="T24" fmla="*/ 250 w 302"/>
                  <a:gd name="T25" fmla="*/ 14 h 298"/>
                  <a:gd name="T26" fmla="*/ 215 w 302"/>
                  <a:gd name="T27" fmla="*/ 35 h 298"/>
                  <a:gd name="T28" fmla="*/ 184 w 302"/>
                  <a:gd name="T29" fmla="*/ 55 h 298"/>
                  <a:gd name="T30" fmla="*/ 153 w 302"/>
                  <a:gd name="T31" fmla="*/ 76 h 298"/>
                  <a:gd name="T32" fmla="*/ 129 w 302"/>
                  <a:gd name="T33" fmla="*/ 100 h 298"/>
                  <a:gd name="T34" fmla="*/ 104 w 302"/>
                  <a:gd name="T35" fmla="*/ 125 h 298"/>
                  <a:gd name="T36" fmla="*/ 84 w 302"/>
                  <a:gd name="T37" fmla="*/ 149 h 298"/>
                  <a:gd name="T38" fmla="*/ 63 w 302"/>
                  <a:gd name="T39" fmla="*/ 173 h 298"/>
                  <a:gd name="T40" fmla="*/ 18 w 302"/>
                  <a:gd name="T41" fmla="*/ 253 h 298"/>
                  <a:gd name="T42" fmla="*/ 0 w 302"/>
                  <a:gd name="T43" fmla="*/ 288 h 298"/>
                  <a:gd name="T44" fmla="*/ 28 w 302"/>
                  <a:gd name="T45" fmla="*/ 298 h 29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2"/>
                  <a:gd name="T70" fmla="*/ 0 h 298"/>
                  <a:gd name="T71" fmla="*/ 302 w 302"/>
                  <a:gd name="T72" fmla="*/ 298 h 29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2" h="298">
                    <a:moveTo>
                      <a:pt x="28" y="298"/>
                    </a:moveTo>
                    <a:lnTo>
                      <a:pt x="42" y="267"/>
                    </a:lnTo>
                    <a:lnTo>
                      <a:pt x="87" y="191"/>
                    </a:lnTo>
                    <a:lnTo>
                      <a:pt x="104" y="166"/>
                    </a:lnTo>
                    <a:lnTo>
                      <a:pt x="125" y="146"/>
                    </a:lnTo>
                    <a:lnTo>
                      <a:pt x="146" y="121"/>
                    </a:lnTo>
                    <a:lnTo>
                      <a:pt x="174" y="100"/>
                    </a:lnTo>
                    <a:lnTo>
                      <a:pt x="201" y="80"/>
                    </a:lnTo>
                    <a:lnTo>
                      <a:pt x="229" y="59"/>
                    </a:lnTo>
                    <a:lnTo>
                      <a:pt x="264" y="42"/>
                    </a:lnTo>
                    <a:lnTo>
                      <a:pt x="302" y="24"/>
                    </a:lnTo>
                    <a:lnTo>
                      <a:pt x="292" y="0"/>
                    </a:lnTo>
                    <a:lnTo>
                      <a:pt x="250" y="14"/>
                    </a:lnTo>
                    <a:lnTo>
                      <a:pt x="215" y="35"/>
                    </a:lnTo>
                    <a:lnTo>
                      <a:pt x="184" y="55"/>
                    </a:lnTo>
                    <a:lnTo>
                      <a:pt x="153" y="76"/>
                    </a:lnTo>
                    <a:lnTo>
                      <a:pt x="129" y="100"/>
                    </a:lnTo>
                    <a:lnTo>
                      <a:pt x="104" y="125"/>
                    </a:lnTo>
                    <a:lnTo>
                      <a:pt x="84" y="149"/>
                    </a:lnTo>
                    <a:lnTo>
                      <a:pt x="63" y="173"/>
                    </a:lnTo>
                    <a:lnTo>
                      <a:pt x="18" y="253"/>
                    </a:lnTo>
                    <a:lnTo>
                      <a:pt x="0" y="288"/>
                    </a:lnTo>
                    <a:lnTo>
                      <a:pt x="28" y="298"/>
                    </a:lnTo>
                    <a:close/>
                  </a:path>
                </a:pathLst>
              </a:custGeom>
              <a:solidFill>
                <a:srgbClr val="FF9933"/>
              </a:solidFill>
              <a:ln w="9525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81" name="Rectangle 1244">
              <a:extLst>
                <a:ext uri="{FF2B5EF4-FFF2-40B4-BE49-F238E27FC236}">
                  <a16:creationId xmlns:a16="http://schemas.microsoft.com/office/drawing/2014/main" id="{6A2E5F46-9E8C-4ED7-856D-17AEA9B5E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411" y="1386174"/>
              <a:ext cx="1228979" cy="337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ja-JP" sz="1200" b="0" i="0" u="none" strike="noStrike" kern="1200" cap="none" spc="0" normalizeH="0" baseline="0" noProof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DRAIN</a:t>
              </a:r>
            </a:p>
          </p:txBody>
        </p:sp>
        <p:sp>
          <p:nvSpPr>
            <p:cNvPr id="82" name="Rectangle 1245">
              <a:extLst>
                <a:ext uri="{FF2B5EF4-FFF2-40B4-BE49-F238E27FC236}">
                  <a16:creationId xmlns:a16="http://schemas.microsoft.com/office/drawing/2014/main" id="{B80D9474-8C16-4A57-8E0E-51FF04651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3197" y="3163274"/>
              <a:ext cx="1368693" cy="293414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ja-JP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  <a:cs typeface="+mn-cs"/>
                </a:rPr>
                <a:t>SOURCE</a:t>
              </a:r>
            </a:p>
          </p:txBody>
        </p:sp>
        <p:sp>
          <p:nvSpPr>
            <p:cNvPr id="83" name="Rectangle 1246">
              <a:extLst>
                <a:ext uri="{FF2B5EF4-FFF2-40B4-BE49-F238E27FC236}">
                  <a16:creationId xmlns:a16="http://schemas.microsoft.com/office/drawing/2014/main" id="{95CAF382-4355-4239-9AF7-D71238F77C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317821" y="1915486"/>
              <a:ext cx="1660519" cy="30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ja-JP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RESERVOIR</a:t>
              </a:r>
            </a:p>
          </p:txBody>
        </p:sp>
        <p:sp>
          <p:nvSpPr>
            <p:cNvPr id="84" name="Oval 1247">
              <a:extLst>
                <a:ext uri="{FF2B5EF4-FFF2-40B4-BE49-F238E27FC236}">
                  <a16:creationId xmlns:a16="http://schemas.microsoft.com/office/drawing/2014/main" id="{EDF175AA-204E-4C20-8040-2E5321468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240" y="2434100"/>
              <a:ext cx="311150" cy="306388"/>
            </a:xfrm>
            <a:prstGeom prst="ellipse">
              <a:avLst/>
            </a:prstGeom>
            <a:noFill/>
            <a:ln w="38100">
              <a:solidFill>
                <a:srgbClr val="FF99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85" name="Group 1248">
              <a:extLst>
                <a:ext uri="{FF2B5EF4-FFF2-40B4-BE49-F238E27FC236}">
                  <a16:creationId xmlns:a16="http://schemas.microsoft.com/office/drawing/2014/main" id="{D6A94016-24F6-41FB-A138-1B9F1DA51F02}"/>
                </a:ext>
              </a:extLst>
            </p:cNvPr>
            <p:cNvGrpSpPr>
              <a:grpSpLocks/>
            </p:cNvGrpSpPr>
            <p:nvPr/>
          </p:nvGrpSpPr>
          <p:grpSpPr bwMode="auto">
            <a:xfrm rot="2382663">
              <a:off x="1001390" y="2334088"/>
              <a:ext cx="417512" cy="450850"/>
              <a:chOff x="16437" y="9479"/>
              <a:chExt cx="350" cy="444"/>
            </a:xfrm>
          </p:grpSpPr>
          <p:sp>
            <p:nvSpPr>
              <p:cNvPr id="98" name="Freeform 1249">
                <a:extLst>
                  <a:ext uri="{FF2B5EF4-FFF2-40B4-BE49-F238E27FC236}">
                    <a16:creationId xmlns:a16="http://schemas.microsoft.com/office/drawing/2014/main" id="{9FD990AC-DEF8-4CEB-B09C-69C886FB8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7" y="9701"/>
                <a:ext cx="159" cy="222"/>
              </a:xfrm>
              <a:custGeom>
                <a:avLst/>
                <a:gdLst>
                  <a:gd name="T0" fmla="*/ 0 w 159"/>
                  <a:gd name="T1" fmla="*/ 222 h 222"/>
                  <a:gd name="T2" fmla="*/ 159 w 159"/>
                  <a:gd name="T3" fmla="*/ 69 h 222"/>
                  <a:gd name="T4" fmla="*/ 159 w 159"/>
                  <a:gd name="T5" fmla="*/ 69 h 222"/>
                  <a:gd name="T6" fmla="*/ 152 w 159"/>
                  <a:gd name="T7" fmla="*/ 69 h 222"/>
                  <a:gd name="T8" fmla="*/ 149 w 159"/>
                  <a:gd name="T9" fmla="*/ 69 h 222"/>
                  <a:gd name="T10" fmla="*/ 142 w 159"/>
                  <a:gd name="T11" fmla="*/ 69 h 222"/>
                  <a:gd name="T12" fmla="*/ 135 w 159"/>
                  <a:gd name="T13" fmla="*/ 69 h 222"/>
                  <a:gd name="T14" fmla="*/ 132 w 159"/>
                  <a:gd name="T15" fmla="*/ 69 h 222"/>
                  <a:gd name="T16" fmla="*/ 125 w 159"/>
                  <a:gd name="T17" fmla="*/ 69 h 222"/>
                  <a:gd name="T18" fmla="*/ 118 w 159"/>
                  <a:gd name="T19" fmla="*/ 66 h 222"/>
                  <a:gd name="T20" fmla="*/ 114 w 159"/>
                  <a:gd name="T21" fmla="*/ 66 h 222"/>
                  <a:gd name="T22" fmla="*/ 107 w 159"/>
                  <a:gd name="T23" fmla="*/ 66 h 222"/>
                  <a:gd name="T24" fmla="*/ 104 w 159"/>
                  <a:gd name="T25" fmla="*/ 66 h 222"/>
                  <a:gd name="T26" fmla="*/ 97 w 159"/>
                  <a:gd name="T27" fmla="*/ 62 h 222"/>
                  <a:gd name="T28" fmla="*/ 93 w 159"/>
                  <a:gd name="T29" fmla="*/ 62 h 222"/>
                  <a:gd name="T30" fmla="*/ 87 w 159"/>
                  <a:gd name="T31" fmla="*/ 59 h 222"/>
                  <a:gd name="T32" fmla="*/ 83 w 159"/>
                  <a:gd name="T33" fmla="*/ 59 h 222"/>
                  <a:gd name="T34" fmla="*/ 76 w 159"/>
                  <a:gd name="T35" fmla="*/ 55 h 222"/>
                  <a:gd name="T36" fmla="*/ 73 w 159"/>
                  <a:gd name="T37" fmla="*/ 55 h 222"/>
                  <a:gd name="T38" fmla="*/ 66 w 159"/>
                  <a:gd name="T39" fmla="*/ 52 h 222"/>
                  <a:gd name="T40" fmla="*/ 62 w 159"/>
                  <a:gd name="T41" fmla="*/ 48 h 222"/>
                  <a:gd name="T42" fmla="*/ 55 w 159"/>
                  <a:gd name="T43" fmla="*/ 48 h 222"/>
                  <a:gd name="T44" fmla="*/ 52 w 159"/>
                  <a:gd name="T45" fmla="*/ 45 h 222"/>
                  <a:gd name="T46" fmla="*/ 48 w 159"/>
                  <a:gd name="T47" fmla="*/ 41 h 222"/>
                  <a:gd name="T48" fmla="*/ 42 w 159"/>
                  <a:gd name="T49" fmla="*/ 38 h 222"/>
                  <a:gd name="T50" fmla="*/ 38 w 159"/>
                  <a:gd name="T51" fmla="*/ 35 h 222"/>
                  <a:gd name="T52" fmla="*/ 35 w 159"/>
                  <a:gd name="T53" fmla="*/ 31 h 222"/>
                  <a:gd name="T54" fmla="*/ 31 w 159"/>
                  <a:gd name="T55" fmla="*/ 28 h 222"/>
                  <a:gd name="T56" fmla="*/ 24 w 159"/>
                  <a:gd name="T57" fmla="*/ 24 h 222"/>
                  <a:gd name="T58" fmla="*/ 21 w 159"/>
                  <a:gd name="T59" fmla="*/ 21 h 222"/>
                  <a:gd name="T60" fmla="*/ 17 w 159"/>
                  <a:gd name="T61" fmla="*/ 17 h 222"/>
                  <a:gd name="T62" fmla="*/ 14 w 159"/>
                  <a:gd name="T63" fmla="*/ 14 h 222"/>
                  <a:gd name="T64" fmla="*/ 7 w 159"/>
                  <a:gd name="T65" fmla="*/ 10 h 222"/>
                  <a:gd name="T66" fmla="*/ 3 w 159"/>
                  <a:gd name="T67" fmla="*/ 7 h 222"/>
                  <a:gd name="T68" fmla="*/ 0 w 159"/>
                  <a:gd name="T69" fmla="*/ 0 h 222"/>
                  <a:gd name="T70" fmla="*/ 0 w 159"/>
                  <a:gd name="T71" fmla="*/ 222 h 222"/>
                  <a:gd name="T72" fmla="*/ 0 w 159"/>
                  <a:gd name="T73" fmla="*/ 222 h 22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59"/>
                  <a:gd name="T112" fmla="*/ 0 h 222"/>
                  <a:gd name="T113" fmla="*/ 159 w 159"/>
                  <a:gd name="T114" fmla="*/ 222 h 22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59" h="222">
                    <a:moveTo>
                      <a:pt x="0" y="222"/>
                    </a:moveTo>
                    <a:lnTo>
                      <a:pt x="159" y="69"/>
                    </a:lnTo>
                    <a:lnTo>
                      <a:pt x="152" y="69"/>
                    </a:lnTo>
                    <a:lnTo>
                      <a:pt x="149" y="69"/>
                    </a:lnTo>
                    <a:lnTo>
                      <a:pt x="142" y="69"/>
                    </a:lnTo>
                    <a:lnTo>
                      <a:pt x="135" y="69"/>
                    </a:lnTo>
                    <a:lnTo>
                      <a:pt x="132" y="69"/>
                    </a:lnTo>
                    <a:lnTo>
                      <a:pt x="125" y="69"/>
                    </a:lnTo>
                    <a:lnTo>
                      <a:pt x="118" y="66"/>
                    </a:lnTo>
                    <a:lnTo>
                      <a:pt x="114" y="66"/>
                    </a:lnTo>
                    <a:lnTo>
                      <a:pt x="107" y="66"/>
                    </a:lnTo>
                    <a:lnTo>
                      <a:pt x="104" y="66"/>
                    </a:lnTo>
                    <a:lnTo>
                      <a:pt x="97" y="62"/>
                    </a:lnTo>
                    <a:lnTo>
                      <a:pt x="93" y="62"/>
                    </a:lnTo>
                    <a:lnTo>
                      <a:pt x="87" y="59"/>
                    </a:lnTo>
                    <a:lnTo>
                      <a:pt x="83" y="59"/>
                    </a:lnTo>
                    <a:lnTo>
                      <a:pt x="76" y="55"/>
                    </a:lnTo>
                    <a:lnTo>
                      <a:pt x="73" y="55"/>
                    </a:lnTo>
                    <a:lnTo>
                      <a:pt x="66" y="52"/>
                    </a:lnTo>
                    <a:lnTo>
                      <a:pt x="62" y="48"/>
                    </a:lnTo>
                    <a:lnTo>
                      <a:pt x="55" y="48"/>
                    </a:lnTo>
                    <a:lnTo>
                      <a:pt x="52" y="45"/>
                    </a:lnTo>
                    <a:lnTo>
                      <a:pt x="48" y="41"/>
                    </a:lnTo>
                    <a:lnTo>
                      <a:pt x="42" y="38"/>
                    </a:lnTo>
                    <a:lnTo>
                      <a:pt x="38" y="35"/>
                    </a:lnTo>
                    <a:lnTo>
                      <a:pt x="35" y="31"/>
                    </a:lnTo>
                    <a:lnTo>
                      <a:pt x="31" y="28"/>
                    </a:lnTo>
                    <a:lnTo>
                      <a:pt x="24" y="24"/>
                    </a:lnTo>
                    <a:lnTo>
                      <a:pt x="21" y="21"/>
                    </a:lnTo>
                    <a:lnTo>
                      <a:pt x="17" y="17"/>
                    </a:lnTo>
                    <a:lnTo>
                      <a:pt x="14" y="14"/>
                    </a:lnTo>
                    <a:lnTo>
                      <a:pt x="7" y="10"/>
                    </a:lnTo>
                    <a:lnTo>
                      <a:pt x="3" y="7"/>
                    </a:lnTo>
                    <a:lnTo>
                      <a:pt x="0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99" name="Freeform 1250">
                <a:extLst>
                  <a:ext uri="{FF2B5EF4-FFF2-40B4-BE49-F238E27FC236}">
                    <a16:creationId xmlns:a16="http://schemas.microsoft.com/office/drawing/2014/main" id="{F1B83135-DF3A-41EF-B011-0E9D64D9A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5" y="9479"/>
                <a:ext cx="302" cy="298"/>
              </a:xfrm>
              <a:custGeom>
                <a:avLst/>
                <a:gdLst>
                  <a:gd name="T0" fmla="*/ 28 w 302"/>
                  <a:gd name="T1" fmla="*/ 298 h 298"/>
                  <a:gd name="T2" fmla="*/ 42 w 302"/>
                  <a:gd name="T3" fmla="*/ 267 h 298"/>
                  <a:gd name="T4" fmla="*/ 87 w 302"/>
                  <a:gd name="T5" fmla="*/ 191 h 298"/>
                  <a:gd name="T6" fmla="*/ 104 w 302"/>
                  <a:gd name="T7" fmla="*/ 166 h 298"/>
                  <a:gd name="T8" fmla="*/ 125 w 302"/>
                  <a:gd name="T9" fmla="*/ 146 h 298"/>
                  <a:gd name="T10" fmla="*/ 146 w 302"/>
                  <a:gd name="T11" fmla="*/ 121 h 298"/>
                  <a:gd name="T12" fmla="*/ 174 w 302"/>
                  <a:gd name="T13" fmla="*/ 100 h 298"/>
                  <a:gd name="T14" fmla="*/ 201 w 302"/>
                  <a:gd name="T15" fmla="*/ 80 h 298"/>
                  <a:gd name="T16" fmla="*/ 229 w 302"/>
                  <a:gd name="T17" fmla="*/ 59 h 298"/>
                  <a:gd name="T18" fmla="*/ 264 w 302"/>
                  <a:gd name="T19" fmla="*/ 42 h 298"/>
                  <a:gd name="T20" fmla="*/ 302 w 302"/>
                  <a:gd name="T21" fmla="*/ 24 h 298"/>
                  <a:gd name="T22" fmla="*/ 292 w 302"/>
                  <a:gd name="T23" fmla="*/ 0 h 298"/>
                  <a:gd name="T24" fmla="*/ 250 w 302"/>
                  <a:gd name="T25" fmla="*/ 14 h 298"/>
                  <a:gd name="T26" fmla="*/ 215 w 302"/>
                  <a:gd name="T27" fmla="*/ 35 h 298"/>
                  <a:gd name="T28" fmla="*/ 184 w 302"/>
                  <a:gd name="T29" fmla="*/ 55 h 298"/>
                  <a:gd name="T30" fmla="*/ 153 w 302"/>
                  <a:gd name="T31" fmla="*/ 76 h 298"/>
                  <a:gd name="T32" fmla="*/ 129 w 302"/>
                  <a:gd name="T33" fmla="*/ 100 h 298"/>
                  <a:gd name="T34" fmla="*/ 104 w 302"/>
                  <a:gd name="T35" fmla="*/ 125 h 298"/>
                  <a:gd name="T36" fmla="*/ 84 w 302"/>
                  <a:gd name="T37" fmla="*/ 149 h 298"/>
                  <a:gd name="T38" fmla="*/ 63 w 302"/>
                  <a:gd name="T39" fmla="*/ 173 h 298"/>
                  <a:gd name="T40" fmla="*/ 18 w 302"/>
                  <a:gd name="T41" fmla="*/ 253 h 298"/>
                  <a:gd name="T42" fmla="*/ 0 w 302"/>
                  <a:gd name="T43" fmla="*/ 288 h 298"/>
                  <a:gd name="T44" fmla="*/ 28 w 302"/>
                  <a:gd name="T45" fmla="*/ 298 h 29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2"/>
                  <a:gd name="T70" fmla="*/ 0 h 298"/>
                  <a:gd name="T71" fmla="*/ 302 w 302"/>
                  <a:gd name="T72" fmla="*/ 298 h 29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2" h="298">
                    <a:moveTo>
                      <a:pt x="28" y="298"/>
                    </a:moveTo>
                    <a:lnTo>
                      <a:pt x="42" y="267"/>
                    </a:lnTo>
                    <a:lnTo>
                      <a:pt x="87" y="191"/>
                    </a:lnTo>
                    <a:lnTo>
                      <a:pt x="104" y="166"/>
                    </a:lnTo>
                    <a:lnTo>
                      <a:pt x="125" y="146"/>
                    </a:lnTo>
                    <a:lnTo>
                      <a:pt x="146" y="121"/>
                    </a:lnTo>
                    <a:lnTo>
                      <a:pt x="174" y="100"/>
                    </a:lnTo>
                    <a:lnTo>
                      <a:pt x="201" y="80"/>
                    </a:lnTo>
                    <a:lnTo>
                      <a:pt x="229" y="59"/>
                    </a:lnTo>
                    <a:lnTo>
                      <a:pt x="264" y="42"/>
                    </a:lnTo>
                    <a:lnTo>
                      <a:pt x="302" y="24"/>
                    </a:lnTo>
                    <a:lnTo>
                      <a:pt x="292" y="0"/>
                    </a:lnTo>
                    <a:lnTo>
                      <a:pt x="250" y="14"/>
                    </a:lnTo>
                    <a:lnTo>
                      <a:pt x="215" y="35"/>
                    </a:lnTo>
                    <a:lnTo>
                      <a:pt x="184" y="55"/>
                    </a:lnTo>
                    <a:lnTo>
                      <a:pt x="153" y="76"/>
                    </a:lnTo>
                    <a:lnTo>
                      <a:pt x="129" y="100"/>
                    </a:lnTo>
                    <a:lnTo>
                      <a:pt x="104" y="125"/>
                    </a:lnTo>
                    <a:lnTo>
                      <a:pt x="84" y="149"/>
                    </a:lnTo>
                    <a:lnTo>
                      <a:pt x="63" y="173"/>
                    </a:lnTo>
                    <a:lnTo>
                      <a:pt x="18" y="253"/>
                    </a:lnTo>
                    <a:lnTo>
                      <a:pt x="0" y="288"/>
                    </a:lnTo>
                    <a:lnTo>
                      <a:pt x="28" y="29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86" name="Group 1251">
              <a:extLst>
                <a:ext uri="{FF2B5EF4-FFF2-40B4-BE49-F238E27FC236}">
                  <a16:creationId xmlns:a16="http://schemas.microsoft.com/office/drawing/2014/main" id="{25EC6D35-7F2E-4757-B26D-5898F231F73A}"/>
                </a:ext>
              </a:extLst>
            </p:cNvPr>
            <p:cNvGrpSpPr>
              <a:grpSpLocks/>
            </p:cNvGrpSpPr>
            <p:nvPr/>
          </p:nvGrpSpPr>
          <p:grpSpPr bwMode="auto">
            <a:xfrm rot="18050040" flipH="1">
              <a:off x="1032347" y="2512681"/>
              <a:ext cx="404812" cy="466725"/>
              <a:chOff x="16437" y="9479"/>
              <a:chExt cx="350" cy="444"/>
            </a:xfrm>
          </p:grpSpPr>
          <p:sp>
            <p:nvSpPr>
              <p:cNvPr id="96" name="Freeform 1252">
                <a:extLst>
                  <a:ext uri="{FF2B5EF4-FFF2-40B4-BE49-F238E27FC236}">
                    <a16:creationId xmlns:a16="http://schemas.microsoft.com/office/drawing/2014/main" id="{BE33D394-05E5-439E-AA51-251BF3367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7" y="9701"/>
                <a:ext cx="159" cy="222"/>
              </a:xfrm>
              <a:custGeom>
                <a:avLst/>
                <a:gdLst>
                  <a:gd name="T0" fmla="*/ 0 w 159"/>
                  <a:gd name="T1" fmla="*/ 222 h 222"/>
                  <a:gd name="T2" fmla="*/ 159 w 159"/>
                  <a:gd name="T3" fmla="*/ 69 h 222"/>
                  <a:gd name="T4" fmla="*/ 159 w 159"/>
                  <a:gd name="T5" fmla="*/ 69 h 222"/>
                  <a:gd name="T6" fmla="*/ 152 w 159"/>
                  <a:gd name="T7" fmla="*/ 69 h 222"/>
                  <a:gd name="T8" fmla="*/ 149 w 159"/>
                  <a:gd name="T9" fmla="*/ 69 h 222"/>
                  <a:gd name="T10" fmla="*/ 142 w 159"/>
                  <a:gd name="T11" fmla="*/ 69 h 222"/>
                  <a:gd name="T12" fmla="*/ 135 w 159"/>
                  <a:gd name="T13" fmla="*/ 69 h 222"/>
                  <a:gd name="T14" fmla="*/ 132 w 159"/>
                  <a:gd name="T15" fmla="*/ 69 h 222"/>
                  <a:gd name="T16" fmla="*/ 125 w 159"/>
                  <a:gd name="T17" fmla="*/ 69 h 222"/>
                  <a:gd name="T18" fmla="*/ 118 w 159"/>
                  <a:gd name="T19" fmla="*/ 66 h 222"/>
                  <a:gd name="T20" fmla="*/ 114 w 159"/>
                  <a:gd name="T21" fmla="*/ 66 h 222"/>
                  <a:gd name="T22" fmla="*/ 107 w 159"/>
                  <a:gd name="T23" fmla="*/ 66 h 222"/>
                  <a:gd name="T24" fmla="*/ 104 w 159"/>
                  <a:gd name="T25" fmla="*/ 66 h 222"/>
                  <a:gd name="T26" fmla="*/ 97 w 159"/>
                  <a:gd name="T27" fmla="*/ 62 h 222"/>
                  <a:gd name="T28" fmla="*/ 93 w 159"/>
                  <a:gd name="T29" fmla="*/ 62 h 222"/>
                  <a:gd name="T30" fmla="*/ 87 w 159"/>
                  <a:gd name="T31" fmla="*/ 59 h 222"/>
                  <a:gd name="T32" fmla="*/ 83 w 159"/>
                  <a:gd name="T33" fmla="*/ 59 h 222"/>
                  <a:gd name="T34" fmla="*/ 76 w 159"/>
                  <a:gd name="T35" fmla="*/ 55 h 222"/>
                  <a:gd name="T36" fmla="*/ 73 w 159"/>
                  <a:gd name="T37" fmla="*/ 55 h 222"/>
                  <a:gd name="T38" fmla="*/ 66 w 159"/>
                  <a:gd name="T39" fmla="*/ 52 h 222"/>
                  <a:gd name="T40" fmla="*/ 62 w 159"/>
                  <a:gd name="T41" fmla="*/ 48 h 222"/>
                  <a:gd name="T42" fmla="*/ 55 w 159"/>
                  <a:gd name="T43" fmla="*/ 48 h 222"/>
                  <a:gd name="T44" fmla="*/ 52 w 159"/>
                  <a:gd name="T45" fmla="*/ 45 h 222"/>
                  <a:gd name="T46" fmla="*/ 48 w 159"/>
                  <a:gd name="T47" fmla="*/ 41 h 222"/>
                  <a:gd name="T48" fmla="*/ 42 w 159"/>
                  <a:gd name="T49" fmla="*/ 38 h 222"/>
                  <a:gd name="T50" fmla="*/ 38 w 159"/>
                  <a:gd name="T51" fmla="*/ 35 h 222"/>
                  <a:gd name="T52" fmla="*/ 35 w 159"/>
                  <a:gd name="T53" fmla="*/ 31 h 222"/>
                  <a:gd name="T54" fmla="*/ 31 w 159"/>
                  <a:gd name="T55" fmla="*/ 28 h 222"/>
                  <a:gd name="T56" fmla="*/ 24 w 159"/>
                  <a:gd name="T57" fmla="*/ 24 h 222"/>
                  <a:gd name="T58" fmla="*/ 21 w 159"/>
                  <a:gd name="T59" fmla="*/ 21 h 222"/>
                  <a:gd name="T60" fmla="*/ 17 w 159"/>
                  <a:gd name="T61" fmla="*/ 17 h 222"/>
                  <a:gd name="T62" fmla="*/ 14 w 159"/>
                  <a:gd name="T63" fmla="*/ 14 h 222"/>
                  <a:gd name="T64" fmla="*/ 7 w 159"/>
                  <a:gd name="T65" fmla="*/ 10 h 222"/>
                  <a:gd name="T66" fmla="*/ 3 w 159"/>
                  <a:gd name="T67" fmla="*/ 7 h 222"/>
                  <a:gd name="T68" fmla="*/ 0 w 159"/>
                  <a:gd name="T69" fmla="*/ 0 h 222"/>
                  <a:gd name="T70" fmla="*/ 0 w 159"/>
                  <a:gd name="T71" fmla="*/ 222 h 222"/>
                  <a:gd name="T72" fmla="*/ 0 w 159"/>
                  <a:gd name="T73" fmla="*/ 222 h 22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59"/>
                  <a:gd name="T112" fmla="*/ 0 h 222"/>
                  <a:gd name="T113" fmla="*/ 159 w 159"/>
                  <a:gd name="T114" fmla="*/ 222 h 22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59" h="222">
                    <a:moveTo>
                      <a:pt x="0" y="222"/>
                    </a:moveTo>
                    <a:lnTo>
                      <a:pt x="159" y="69"/>
                    </a:lnTo>
                    <a:lnTo>
                      <a:pt x="152" y="69"/>
                    </a:lnTo>
                    <a:lnTo>
                      <a:pt x="149" y="69"/>
                    </a:lnTo>
                    <a:lnTo>
                      <a:pt x="142" y="69"/>
                    </a:lnTo>
                    <a:lnTo>
                      <a:pt x="135" y="69"/>
                    </a:lnTo>
                    <a:lnTo>
                      <a:pt x="132" y="69"/>
                    </a:lnTo>
                    <a:lnTo>
                      <a:pt x="125" y="69"/>
                    </a:lnTo>
                    <a:lnTo>
                      <a:pt x="118" y="66"/>
                    </a:lnTo>
                    <a:lnTo>
                      <a:pt x="114" y="66"/>
                    </a:lnTo>
                    <a:lnTo>
                      <a:pt x="107" y="66"/>
                    </a:lnTo>
                    <a:lnTo>
                      <a:pt x="104" y="66"/>
                    </a:lnTo>
                    <a:lnTo>
                      <a:pt x="97" y="62"/>
                    </a:lnTo>
                    <a:lnTo>
                      <a:pt x="93" y="62"/>
                    </a:lnTo>
                    <a:lnTo>
                      <a:pt x="87" y="59"/>
                    </a:lnTo>
                    <a:lnTo>
                      <a:pt x="83" y="59"/>
                    </a:lnTo>
                    <a:lnTo>
                      <a:pt x="76" y="55"/>
                    </a:lnTo>
                    <a:lnTo>
                      <a:pt x="73" y="55"/>
                    </a:lnTo>
                    <a:lnTo>
                      <a:pt x="66" y="52"/>
                    </a:lnTo>
                    <a:lnTo>
                      <a:pt x="62" y="48"/>
                    </a:lnTo>
                    <a:lnTo>
                      <a:pt x="55" y="48"/>
                    </a:lnTo>
                    <a:lnTo>
                      <a:pt x="52" y="45"/>
                    </a:lnTo>
                    <a:lnTo>
                      <a:pt x="48" y="41"/>
                    </a:lnTo>
                    <a:lnTo>
                      <a:pt x="42" y="38"/>
                    </a:lnTo>
                    <a:lnTo>
                      <a:pt x="38" y="35"/>
                    </a:lnTo>
                    <a:lnTo>
                      <a:pt x="35" y="31"/>
                    </a:lnTo>
                    <a:lnTo>
                      <a:pt x="31" y="28"/>
                    </a:lnTo>
                    <a:lnTo>
                      <a:pt x="24" y="24"/>
                    </a:lnTo>
                    <a:lnTo>
                      <a:pt x="21" y="21"/>
                    </a:lnTo>
                    <a:lnTo>
                      <a:pt x="17" y="17"/>
                    </a:lnTo>
                    <a:lnTo>
                      <a:pt x="14" y="14"/>
                    </a:lnTo>
                    <a:lnTo>
                      <a:pt x="7" y="10"/>
                    </a:lnTo>
                    <a:lnTo>
                      <a:pt x="3" y="7"/>
                    </a:lnTo>
                    <a:lnTo>
                      <a:pt x="0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97" name="Freeform 1253">
                <a:extLst>
                  <a:ext uri="{FF2B5EF4-FFF2-40B4-BE49-F238E27FC236}">
                    <a16:creationId xmlns:a16="http://schemas.microsoft.com/office/drawing/2014/main" id="{60400723-C060-4A96-93BA-D12F0587B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5" y="9479"/>
                <a:ext cx="302" cy="298"/>
              </a:xfrm>
              <a:custGeom>
                <a:avLst/>
                <a:gdLst>
                  <a:gd name="T0" fmla="*/ 28 w 302"/>
                  <a:gd name="T1" fmla="*/ 298 h 298"/>
                  <a:gd name="T2" fmla="*/ 42 w 302"/>
                  <a:gd name="T3" fmla="*/ 267 h 298"/>
                  <a:gd name="T4" fmla="*/ 87 w 302"/>
                  <a:gd name="T5" fmla="*/ 191 h 298"/>
                  <a:gd name="T6" fmla="*/ 104 w 302"/>
                  <a:gd name="T7" fmla="*/ 166 h 298"/>
                  <a:gd name="T8" fmla="*/ 125 w 302"/>
                  <a:gd name="T9" fmla="*/ 146 h 298"/>
                  <a:gd name="T10" fmla="*/ 146 w 302"/>
                  <a:gd name="T11" fmla="*/ 121 h 298"/>
                  <a:gd name="T12" fmla="*/ 174 w 302"/>
                  <a:gd name="T13" fmla="*/ 100 h 298"/>
                  <a:gd name="T14" fmla="*/ 201 w 302"/>
                  <a:gd name="T15" fmla="*/ 80 h 298"/>
                  <a:gd name="T16" fmla="*/ 229 w 302"/>
                  <a:gd name="T17" fmla="*/ 59 h 298"/>
                  <a:gd name="T18" fmla="*/ 264 w 302"/>
                  <a:gd name="T19" fmla="*/ 42 h 298"/>
                  <a:gd name="T20" fmla="*/ 302 w 302"/>
                  <a:gd name="T21" fmla="*/ 24 h 298"/>
                  <a:gd name="T22" fmla="*/ 292 w 302"/>
                  <a:gd name="T23" fmla="*/ 0 h 298"/>
                  <a:gd name="T24" fmla="*/ 250 w 302"/>
                  <a:gd name="T25" fmla="*/ 14 h 298"/>
                  <a:gd name="T26" fmla="*/ 215 w 302"/>
                  <a:gd name="T27" fmla="*/ 35 h 298"/>
                  <a:gd name="T28" fmla="*/ 184 w 302"/>
                  <a:gd name="T29" fmla="*/ 55 h 298"/>
                  <a:gd name="T30" fmla="*/ 153 w 302"/>
                  <a:gd name="T31" fmla="*/ 76 h 298"/>
                  <a:gd name="T32" fmla="*/ 129 w 302"/>
                  <a:gd name="T33" fmla="*/ 100 h 298"/>
                  <a:gd name="T34" fmla="*/ 104 w 302"/>
                  <a:gd name="T35" fmla="*/ 125 h 298"/>
                  <a:gd name="T36" fmla="*/ 84 w 302"/>
                  <a:gd name="T37" fmla="*/ 149 h 298"/>
                  <a:gd name="T38" fmla="*/ 63 w 302"/>
                  <a:gd name="T39" fmla="*/ 173 h 298"/>
                  <a:gd name="T40" fmla="*/ 18 w 302"/>
                  <a:gd name="T41" fmla="*/ 253 h 298"/>
                  <a:gd name="T42" fmla="*/ 0 w 302"/>
                  <a:gd name="T43" fmla="*/ 288 h 298"/>
                  <a:gd name="T44" fmla="*/ 28 w 302"/>
                  <a:gd name="T45" fmla="*/ 298 h 29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2"/>
                  <a:gd name="T70" fmla="*/ 0 h 298"/>
                  <a:gd name="T71" fmla="*/ 302 w 302"/>
                  <a:gd name="T72" fmla="*/ 298 h 29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2" h="298">
                    <a:moveTo>
                      <a:pt x="28" y="298"/>
                    </a:moveTo>
                    <a:lnTo>
                      <a:pt x="42" y="267"/>
                    </a:lnTo>
                    <a:lnTo>
                      <a:pt x="87" y="191"/>
                    </a:lnTo>
                    <a:lnTo>
                      <a:pt x="104" y="166"/>
                    </a:lnTo>
                    <a:lnTo>
                      <a:pt x="125" y="146"/>
                    </a:lnTo>
                    <a:lnTo>
                      <a:pt x="146" y="121"/>
                    </a:lnTo>
                    <a:lnTo>
                      <a:pt x="174" y="100"/>
                    </a:lnTo>
                    <a:lnTo>
                      <a:pt x="201" y="80"/>
                    </a:lnTo>
                    <a:lnTo>
                      <a:pt x="229" y="59"/>
                    </a:lnTo>
                    <a:lnTo>
                      <a:pt x="264" y="42"/>
                    </a:lnTo>
                    <a:lnTo>
                      <a:pt x="302" y="24"/>
                    </a:lnTo>
                    <a:lnTo>
                      <a:pt x="292" y="0"/>
                    </a:lnTo>
                    <a:lnTo>
                      <a:pt x="250" y="14"/>
                    </a:lnTo>
                    <a:lnTo>
                      <a:pt x="215" y="35"/>
                    </a:lnTo>
                    <a:lnTo>
                      <a:pt x="184" y="55"/>
                    </a:lnTo>
                    <a:lnTo>
                      <a:pt x="153" y="76"/>
                    </a:lnTo>
                    <a:lnTo>
                      <a:pt x="129" y="100"/>
                    </a:lnTo>
                    <a:lnTo>
                      <a:pt x="104" y="125"/>
                    </a:lnTo>
                    <a:lnTo>
                      <a:pt x="84" y="149"/>
                    </a:lnTo>
                    <a:lnTo>
                      <a:pt x="63" y="173"/>
                    </a:lnTo>
                    <a:lnTo>
                      <a:pt x="18" y="253"/>
                    </a:lnTo>
                    <a:lnTo>
                      <a:pt x="0" y="288"/>
                    </a:lnTo>
                    <a:lnTo>
                      <a:pt x="28" y="29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87" name="Text Box 1254">
              <a:extLst>
                <a:ext uri="{FF2B5EF4-FFF2-40B4-BE49-F238E27FC236}">
                  <a16:creationId xmlns:a16="http://schemas.microsoft.com/office/drawing/2014/main" id="{2A736661-EBA2-4594-9FF3-D46A9E725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890" y="2581738"/>
              <a:ext cx="3683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ＭＳ Ｐゴシック" pitchFamily="34" charset="-128"/>
                  <a:cs typeface="+mn-cs"/>
                </a:rPr>
                <a:t>G</a:t>
              </a:r>
            </a:p>
          </p:txBody>
        </p:sp>
        <p:sp>
          <p:nvSpPr>
            <p:cNvPr id="88" name="Line 1257">
              <a:extLst>
                <a:ext uri="{FF2B5EF4-FFF2-40B4-BE49-F238E27FC236}">
                  <a16:creationId xmlns:a16="http://schemas.microsoft.com/office/drawing/2014/main" id="{B4CD05B8-4EF9-44C3-A5C2-E439B5E30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4514" y="3526300"/>
              <a:ext cx="142875" cy="23132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89" name="Oval 1258">
              <a:extLst>
                <a:ext uri="{FF2B5EF4-FFF2-40B4-BE49-F238E27FC236}">
                  <a16:creationId xmlns:a16="http://schemas.microsoft.com/office/drawing/2014/main" id="{E88F2B72-FC34-410F-AB0F-8EBEFBB2B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527" y="3496138"/>
              <a:ext cx="63500" cy="619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grpSp>
          <p:nvGrpSpPr>
            <p:cNvPr id="90" name="Group 1274">
              <a:extLst>
                <a:ext uri="{FF2B5EF4-FFF2-40B4-BE49-F238E27FC236}">
                  <a16:creationId xmlns:a16="http://schemas.microsoft.com/office/drawing/2014/main" id="{4F051337-C6D4-4C94-B666-712615A20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6892" y="3754901"/>
              <a:ext cx="466990" cy="430963"/>
              <a:chOff x="1584" y="2828"/>
              <a:chExt cx="353" cy="337"/>
            </a:xfrm>
          </p:grpSpPr>
          <p:sp>
            <p:nvSpPr>
              <p:cNvPr id="91" name="Oval 1275">
                <a:extLst>
                  <a:ext uri="{FF2B5EF4-FFF2-40B4-BE49-F238E27FC236}">
                    <a16:creationId xmlns:a16="http://schemas.microsoft.com/office/drawing/2014/main" id="{A8356262-FAE1-4531-B15A-1E0649F31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828"/>
                <a:ext cx="353" cy="33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1200" cap="none" spc="0" normalizeH="0" baseline="0" noProof="0">
                  <a:ln>
                    <a:noFill/>
                  </a:ln>
                  <a:solidFill>
                    <a:srgbClr val="0143B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itchFamily="34" charset="-128"/>
                  <a:cs typeface="+mn-cs"/>
                </a:endParaRPr>
              </a:p>
            </p:txBody>
          </p:sp>
          <p:grpSp>
            <p:nvGrpSpPr>
              <p:cNvPr id="92" name="Group 1276">
                <a:extLst>
                  <a:ext uri="{FF2B5EF4-FFF2-40B4-BE49-F238E27FC236}">
                    <a16:creationId xmlns:a16="http://schemas.microsoft.com/office/drawing/2014/main" id="{AABCCBB1-BCB9-474B-9511-203A8C05F9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17" y="2921"/>
                <a:ext cx="224" cy="178"/>
                <a:chOff x="3936" y="1906"/>
                <a:chExt cx="1442" cy="900"/>
              </a:xfrm>
            </p:grpSpPr>
            <p:sp>
              <p:nvSpPr>
                <p:cNvPr id="93" name="Line 1277">
                  <a:extLst>
                    <a:ext uri="{FF2B5EF4-FFF2-40B4-BE49-F238E27FC236}">
                      <a16:creationId xmlns:a16="http://schemas.microsoft.com/office/drawing/2014/main" id="{24560F89-3382-476F-8EBE-6D05D377CA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36" y="2715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143B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94" name="Line 1278">
                  <a:extLst>
                    <a:ext uri="{FF2B5EF4-FFF2-40B4-BE49-F238E27FC236}">
                      <a16:creationId xmlns:a16="http://schemas.microsoft.com/office/drawing/2014/main" id="{10F29A5B-1BDD-4DB3-A8CD-13EB231BE1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329" y="1914"/>
                  <a:ext cx="0" cy="8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143B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  <p:sp>
              <p:nvSpPr>
                <p:cNvPr id="95" name="Line 1279">
                  <a:extLst>
                    <a:ext uri="{FF2B5EF4-FFF2-40B4-BE49-F238E27FC236}">
                      <a16:creationId xmlns:a16="http://schemas.microsoft.com/office/drawing/2014/main" id="{C8D011A8-8F04-4526-97B0-BD960433B0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33" y="1906"/>
                  <a:ext cx="1145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143B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itchFamily="34" charset="-128"/>
                    <a:cs typeface="+mn-cs"/>
                  </a:endParaRPr>
                </a:p>
              </p:txBody>
            </p:sp>
          </p:grpSp>
        </p:grpSp>
      </p:grpSp>
      <p:cxnSp>
        <p:nvCxnSpPr>
          <p:cNvPr id="106" name="Straight Arrow Connector 8">
            <a:extLst>
              <a:ext uri="{FF2B5EF4-FFF2-40B4-BE49-F238E27FC236}">
                <a16:creationId xmlns:a16="http://schemas.microsoft.com/office/drawing/2014/main" id="{99CBB44B-E537-41A9-BE76-01DBC91ED39D}"/>
              </a:ext>
            </a:extLst>
          </p:cNvPr>
          <p:cNvCxnSpPr>
            <a:cxnSpLocks noChangeShapeType="1"/>
            <a:stCxn id="6" idx="1"/>
          </p:cNvCxnSpPr>
          <p:nvPr/>
        </p:nvCxnSpPr>
        <p:spPr bwMode="auto">
          <a:xfrm flipV="1">
            <a:off x="2513013" y="2008188"/>
            <a:ext cx="5795962" cy="0"/>
          </a:xfrm>
          <a:prstGeom prst="straightConnector1">
            <a:avLst/>
          </a:prstGeom>
          <a:noFill/>
          <a:ln w="12700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traight Arrow Connector 14">
            <a:extLst>
              <a:ext uri="{FF2B5EF4-FFF2-40B4-BE49-F238E27FC236}">
                <a16:creationId xmlns:a16="http://schemas.microsoft.com/office/drawing/2014/main" id="{04AFF8BE-C16F-4234-9EA0-E97A7AB3FA06}"/>
              </a:ext>
            </a:extLst>
          </p:cNvPr>
          <p:cNvCxnSpPr>
            <a:cxnSpLocks noChangeShapeType="1"/>
            <a:stCxn id="35" idx="2"/>
          </p:cNvCxnSpPr>
          <p:nvPr/>
        </p:nvCxnSpPr>
        <p:spPr bwMode="auto">
          <a:xfrm rot="16200000" flipH="1">
            <a:off x="5418138" y="363538"/>
            <a:ext cx="1587" cy="5780087"/>
          </a:xfrm>
          <a:prstGeom prst="straightConnector1">
            <a:avLst/>
          </a:prstGeom>
          <a:noFill/>
          <a:ln w="12700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" name="Freeform 768">
            <a:extLst>
              <a:ext uri="{FF2B5EF4-FFF2-40B4-BE49-F238E27FC236}">
                <a16:creationId xmlns:a16="http://schemas.microsoft.com/office/drawing/2014/main" id="{C6C788BA-CB00-4FA6-8095-52CD7B1959FF}"/>
              </a:ext>
            </a:extLst>
          </p:cNvPr>
          <p:cNvSpPr>
            <a:spLocks/>
          </p:cNvSpPr>
          <p:nvPr/>
        </p:nvSpPr>
        <p:spPr bwMode="auto">
          <a:xfrm rot="5400000">
            <a:off x="8139113" y="1935162"/>
            <a:ext cx="196850" cy="155575"/>
          </a:xfrm>
          <a:custGeom>
            <a:avLst/>
            <a:gdLst>
              <a:gd name="T0" fmla="*/ 2147483647 w 98"/>
              <a:gd name="T1" fmla="*/ 0 h 98"/>
              <a:gd name="T2" fmla="*/ 0 w 98"/>
              <a:gd name="T3" fmla="*/ 2147483647 h 98"/>
              <a:gd name="T4" fmla="*/ 2147483647 w 98"/>
              <a:gd name="T5" fmla="*/ 2147483647 h 98"/>
              <a:gd name="T6" fmla="*/ 2147483647 w 98"/>
              <a:gd name="T7" fmla="*/ 0 h 98"/>
              <a:gd name="T8" fmla="*/ 0 60000 65536"/>
              <a:gd name="T9" fmla="*/ 0 60000 65536"/>
              <a:gd name="T10" fmla="*/ 0 60000 65536"/>
              <a:gd name="T11" fmla="*/ 0 60000 65536"/>
              <a:gd name="T12" fmla="*/ 0 w 98"/>
              <a:gd name="T13" fmla="*/ 0 h 98"/>
              <a:gd name="T14" fmla="*/ 98 w 98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" h="98">
                <a:moveTo>
                  <a:pt x="51" y="0"/>
                </a:moveTo>
                <a:lnTo>
                  <a:pt x="0" y="98"/>
                </a:lnTo>
                <a:lnTo>
                  <a:pt x="98" y="98"/>
                </a:lnTo>
                <a:lnTo>
                  <a:pt x="51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9" name="Freeform 768">
            <a:extLst>
              <a:ext uri="{FF2B5EF4-FFF2-40B4-BE49-F238E27FC236}">
                <a16:creationId xmlns:a16="http://schemas.microsoft.com/office/drawing/2014/main" id="{9F63B945-BD8B-4205-BBDE-2FF8862A31B2}"/>
              </a:ext>
            </a:extLst>
          </p:cNvPr>
          <p:cNvSpPr>
            <a:spLocks/>
          </p:cNvSpPr>
          <p:nvPr/>
        </p:nvSpPr>
        <p:spPr bwMode="auto">
          <a:xfrm rot="5400000">
            <a:off x="8161338" y="3170237"/>
            <a:ext cx="196850" cy="155575"/>
          </a:xfrm>
          <a:custGeom>
            <a:avLst/>
            <a:gdLst>
              <a:gd name="T0" fmla="*/ 2147483647 w 98"/>
              <a:gd name="T1" fmla="*/ 0 h 98"/>
              <a:gd name="T2" fmla="*/ 0 w 98"/>
              <a:gd name="T3" fmla="*/ 2147483647 h 98"/>
              <a:gd name="T4" fmla="*/ 2147483647 w 98"/>
              <a:gd name="T5" fmla="*/ 2147483647 h 98"/>
              <a:gd name="T6" fmla="*/ 2147483647 w 98"/>
              <a:gd name="T7" fmla="*/ 0 h 98"/>
              <a:gd name="T8" fmla="*/ 0 60000 65536"/>
              <a:gd name="T9" fmla="*/ 0 60000 65536"/>
              <a:gd name="T10" fmla="*/ 0 60000 65536"/>
              <a:gd name="T11" fmla="*/ 0 60000 65536"/>
              <a:gd name="T12" fmla="*/ 0 w 98"/>
              <a:gd name="T13" fmla="*/ 0 h 98"/>
              <a:gd name="T14" fmla="*/ 98 w 98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" h="98">
                <a:moveTo>
                  <a:pt x="51" y="0"/>
                </a:moveTo>
                <a:lnTo>
                  <a:pt x="0" y="98"/>
                </a:lnTo>
                <a:lnTo>
                  <a:pt x="98" y="98"/>
                </a:lnTo>
                <a:lnTo>
                  <a:pt x="51" y="0"/>
                </a:lnTo>
                <a:close/>
              </a:path>
            </a:pathLst>
          </a:custGeom>
          <a:solidFill>
            <a:srgbClr val="2421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110" name="Group 3">
            <a:extLst>
              <a:ext uri="{FF2B5EF4-FFF2-40B4-BE49-F238E27FC236}">
                <a16:creationId xmlns:a16="http://schemas.microsoft.com/office/drawing/2014/main" id="{5436D046-B68F-467F-B9AF-280FB8AAEDC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00125" y="2817813"/>
            <a:ext cx="44450" cy="123825"/>
            <a:chOff x="994030" y="2971324"/>
            <a:chExt cx="44241" cy="123288"/>
          </a:xfrm>
        </p:grpSpPr>
        <p:sp>
          <p:nvSpPr>
            <p:cNvPr id="111" name="Line 1277">
              <a:extLst>
                <a:ext uri="{FF2B5EF4-FFF2-40B4-BE49-F238E27FC236}">
                  <a16:creationId xmlns:a16="http://schemas.microsoft.com/office/drawing/2014/main" id="{C5E65EC0-41CC-4891-9AAF-2A157A4B2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030" y="3082034"/>
              <a:ext cx="37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12" name="Line 1278">
              <a:extLst>
                <a:ext uri="{FF2B5EF4-FFF2-40B4-BE49-F238E27FC236}">
                  <a16:creationId xmlns:a16="http://schemas.microsoft.com/office/drawing/2014/main" id="{99C5C6BE-455B-41B4-B2B2-F0D6314F7D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38271" y="2971324"/>
              <a:ext cx="0" cy="123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srgbClr val="0143B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13" name="Text Box 470">
            <a:extLst>
              <a:ext uri="{FF2B5EF4-FFF2-40B4-BE49-F238E27FC236}">
                <a16:creationId xmlns:a16="http://schemas.microsoft.com/office/drawing/2014/main" id="{43B118BB-021E-431C-9B35-1AB1228D9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0938" y="3838575"/>
            <a:ext cx="14906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>
                <a:ln>
                  <a:noFill/>
                </a:ln>
                <a:solidFill>
                  <a:srgbClr val="EA020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“SPIN UP”</a:t>
            </a:r>
          </a:p>
        </p:txBody>
      </p:sp>
      <p:sp>
        <p:nvSpPr>
          <p:cNvPr id="114" name="Text Box 472">
            <a:extLst>
              <a:ext uri="{FF2B5EF4-FFF2-40B4-BE49-F238E27FC236}">
                <a16:creationId xmlns:a16="http://schemas.microsoft.com/office/drawing/2014/main" id="{66E70DF7-6817-4A9D-9C12-46558CECF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4138" y="3838575"/>
            <a:ext cx="1981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>
                <a:ln>
                  <a:noFill/>
                </a:ln>
                <a:solidFill>
                  <a:srgbClr val="EA020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“SPIN DOWN”</a:t>
            </a:r>
          </a:p>
        </p:txBody>
      </p:sp>
      <p:sp>
        <p:nvSpPr>
          <p:cNvPr id="115" name="Text Box 478">
            <a:extLst>
              <a:ext uri="{FF2B5EF4-FFF2-40B4-BE49-F238E27FC236}">
                <a16:creationId xmlns:a16="http://schemas.microsoft.com/office/drawing/2014/main" id="{9D862B88-CC1B-4BAC-9162-C6E46E5BB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5737225"/>
            <a:ext cx="3698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0</a:t>
            </a:r>
          </a:p>
        </p:txBody>
      </p:sp>
      <p:sp>
        <p:nvSpPr>
          <p:cNvPr id="116" name="Text Box 479">
            <a:extLst>
              <a:ext uri="{FF2B5EF4-FFF2-40B4-BE49-F238E27FC236}">
                <a16:creationId xmlns:a16="http://schemas.microsoft.com/office/drawing/2014/main" id="{6BD71966-142E-4B8C-A643-40DFFF7AD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538" y="5748338"/>
            <a:ext cx="773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1.0</a:t>
            </a:r>
          </a:p>
        </p:txBody>
      </p:sp>
      <p:sp>
        <p:nvSpPr>
          <p:cNvPr id="117" name="Text Box 480">
            <a:extLst>
              <a:ext uri="{FF2B5EF4-FFF2-40B4-BE49-F238E27FC236}">
                <a16:creationId xmlns:a16="http://schemas.microsoft.com/office/drawing/2014/main" id="{17EF7D7D-6FA5-4398-B83A-370F01088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338" y="574675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0.5</a:t>
            </a:r>
          </a:p>
        </p:txBody>
      </p:sp>
      <p:sp>
        <p:nvSpPr>
          <p:cNvPr id="118" name="Text Box 481">
            <a:extLst>
              <a:ext uri="{FF2B5EF4-FFF2-40B4-BE49-F238E27FC236}">
                <a16:creationId xmlns:a16="http://schemas.microsoft.com/office/drawing/2014/main" id="{A30EFA38-6281-4860-8EF4-72B38C511DA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989807" y="4429919"/>
            <a:ext cx="1738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itchFamily="34" charset="-128"/>
                <a:cs typeface="+mn-cs"/>
              </a:rPr>
              <a:t>D</a:t>
            </a:r>
            <a:r>
              <a:rPr kumimoji="0" lang="en-US" altLang="it-IT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</a:t>
            </a:r>
            <a:r>
              <a:rPr kumimoji="0" lang="en-US" altLang="it-IT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QPC</a:t>
            </a:r>
            <a:r>
              <a:rPr kumimoji="0" lang="en-US" altLang="it-IT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 (nA)</a:t>
            </a:r>
          </a:p>
        </p:txBody>
      </p:sp>
      <p:graphicFrame>
        <p:nvGraphicFramePr>
          <p:cNvPr id="119" name="Object 308">
            <a:extLst>
              <a:ext uri="{FF2B5EF4-FFF2-40B4-BE49-F238E27FC236}">
                <a16:creationId xmlns:a16="http://schemas.microsoft.com/office/drawing/2014/main" id="{B42BFCB6-A762-4882-B378-8F3134B3E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75" y="3467100"/>
          <a:ext cx="3294063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627120" imgH="2869997" progId="Origin50.Graph">
                  <p:embed/>
                </p:oleObj>
              </mc:Choice>
              <mc:Fallback>
                <p:oleObj name="Graph" r:id="rId5" imgW="3627120" imgH="2869997" progId="Origin50.Graph">
                  <p:embed/>
                  <p:pic>
                    <p:nvPicPr>
                      <p:cNvPr id="68696" name="Object 308">
                        <a:extLst>
                          <a:ext uri="{FF2B5EF4-FFF2-40B4-BE49-F238E27FC236}">
                            <a16:creationId xmlns:a16="http://schemas.microsoft.com/office/drawing/2014/main" id="{E9BD18DA-3AE0-4283-9BCA-616D6185E5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3467100"/>
                        <a:ext cx="3294063" cy="260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309">
            <a:extLst>
              <a:ext uri="{FF2B5EF4-FFF2-40B4-BE49-F238E27FC236}">
                <a16:creationId xmlns:a16="http://schemas.microsoft.com/office/drawing/2014/main" id="{9AA1457F-A455-4AFF-BCAC-18A71521EB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0738" y="3429000"/>
          <a:ext cx="3313112" cy="26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627120" imgH="2869997" progId="Origin50.Graph">
                  <p:embed/>
                </p:oleObj>
              </mc:Choice>
              <mc:Fallback>
                <p:oleObj name="Graph" r:id="rId7" imgW="3627120" imgH="2869997" progId="Origin50.Graph">
                  <p:embed/>
                  <p:pic>
                    <p:nvPicPr>
                      <p:cNvPr id="68697" name="Object 309">
                        <a:extLst>
                          <a:ext uri="{FF2B5EF4-FFF2-40B4-BE49-F238E27FC236}">
                            <a16:creationId xmlns:a16="http://schemas.microsoft.com/office/drawing/2014/main" id="{C7B2D0B9-14A6-4B77-988B-8EF611BB69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738" y="3429000"/>
                        <a:ext cx="3313112" cy="262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Text Box 484">
            <a:extLst>
              <a:ext uri="{FF2B5EF4-FFF2-40B4-BE49-F238E27FC236}">
                <a16:creationId xmlns:a16="http://schemas.microsoft.com/office/drawing/2014/main" id="{543A6705-BFED-4E27-83EA-46646402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5118100"/>
            <a:ext cx="360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0</a:t>
            </a:r>
          </a:p>
        </p:txBody>
      </p:sp>
      <p:sp>
        <p:nvSpPr>
          <p:cNvPr id="122" name="Text Box 485">
            <a:extLst>
              <a:ext uri="{FF2B5EF4-FFF2-40B4-BE49-F238E27FC236}">
                <a16:creationId xmlns:a16="http://schemas.microsoft.com/office/drawing/2014/main" id="{77FC435A-3D17-40A3-82ED-4749591F4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4432300"/>
            <a:ext cx="360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</a:t>
            </a:r>
          </a:p>
        </p:txBody>
      </p:sp>
      <p:sp>
        <p:nvSpPr>
          <p:cNvPr id="123" name="Text Box 486">
            <a:extLst>
              <a:ext uri="{FF2B5EF4-FFF2-40B4-BE49-F238E27FC236}">
                <a16:creationId xmlns:a16="http://schemas.microsoft.com/office/drawing/2014/main" id="{D70736D4-0C40-4C74-B3DD-DA478D544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75" y="3746500"/>
            <a:ext cx="360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2</a:t>
            </a:r>
          </a:p>
        </p:txBody>
      </p:sp>
      <p:sp>
        <p:nvSpPr>
          <p:cNvPr id="124" name="Text Box 490">
            <a:extLst>
              <a:ext uri="{FF2B5EF4-FFF2-40B4-BE49-F238E27FC236}">
                <a16:creationId xmlns:a16="http://schemas.microsoft.com/office/drawing/2014/main" id="{5A69FE09-3D83-43B3-9FFE-C1141D2C5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49" y="5757863"/>
            <a:ext cx="663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1.5</a:t>
            </a:r>
          </a:p>
        </p:txBody>
      </p:sp>
      <p:sp>
        <p:nvSpPr>
          <p:cNvPr id="125" name="Text Box 491">
            <a:extLst>
              <a:ext uri="{FF2B5EF4-FFF2-40B4-BE49-F238E27FC236}">
                <a16:creationId xmlns:a16="http://schemas.microsoft.com/office/drawing/2014/main" id="{860AAB20-B4C5-4441-BB49-1C32C1057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938" y="5743575"/>
            <a:ext cx="3698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0</a:t>
            </a:r>
          </a:p>
        </p:txBody>
      </p:sp>
      <p:sp>
        <p:nvSpPr>
          <p:cNvPr id="126" name="Text Box 492">
            <a:extLst>
              <a:ext uri="{FF2B5EF4-FFF2-40B4-BE49-F238E27FC236}">
                <a16:creationId xmlns:a16="http://schemas.microsoft.com/office/drawing/2014/main" id="{91BFB880-2C71-40EA-A962-72C8650ED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6138" y="5754688"/>
            <a:ext cx="663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1.0</a:t>
            </a:r>
          </a:p>
        </p:txBody>
      </p:sp>
      <p:sp>
        <p:nvSpPr>
          <p:cNvPr id="127" name="Text Box 493">
            <a:extLst>
              <a:ext uri="{FF2B5EF4-FFF2-40B4-BE49-F238E27FC236}">
                <a16:creationId xmlns:a16="http://schemas.microsoft.com/office/drawing/2014/main" id="{3C2ED5B7-4D87-47F4-B197-8B0C0D0EB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575310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0.5</a:t>
            </a:r>
          </a:p>
        </p:txBody>
      </p:sp>
      <p:sp>
        <p:nvSpPr>
          <p:cNvPr id="128" name="Text Box 494">
            <a:extLst>
              <a:ext uri="{FF2B5EF4-FFF2-40B4-BE49-F238E27FC236}">
                <a16:creationId xmlns:a16="http://schemas.microsoft.com/office/drawing/2014/main" id="{7D714C21-9511-434F-BFF3-97A919900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449" y="5764213"/>
            <a:ext cx="6461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1.5</a:t>
            </a:r>
          </a:p>
        </p:txBody>
      </p:sp>
      <p:sp>
        <p:nvSpPr>
          <p:cNvPr id="129" name="Line 495">
            <a:extLst>
              <a:ext uri="{FF2B5EF4-FFF2-40B4-BE49-F238E27FC236}">
                <a16:creationId xmlns:a16="http://schemas.microsoft.com/office/drawing/2014/main" id="{CC1ACA12-1A43-4145-93E1-D131D49AF9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8138" y="4235450"/>
            <a:ext cx="152400" cy="59372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30" name="Line 496">
            <a:extLst>
              <a:ext uri="{FF2B5EF4-FFF2-40B4-BE49-F238E27FC236}">
                <a16:creationId xmlns:a16="http://schemas.microsoft.com/office/drawing/2014/main" id="{7E1CE539-3974-48F1-84CB-4084161D7E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1550" y="4219575"/>
            <a:ext cx="103188" cy="39687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srgbClr val="0143B9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31" name="Rectangle 157">
            <a:extLst>
              <a:ext uri="{FF2B5EF4-FFF2-40B4-BE49-F238E27FC236}">
                <a16:creationId xmlns:a16="http://schemas.microsoft.com/office/drawing/2014/main" id="{121B091C-B77F-4172-AFE8-3DBD04619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637" y="690503"/>
            <a:ext cx="34829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Elzermann</a:t>
            </a: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et al., </a:t>
            </a:r>
            <a:r>
              <a:rPr kumimoji="0" lang="en-US" alt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Nature</a:t>
            </a:r>
            <a:r>
              <a:rPr kumimoji="0" lang="en-US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+mn-cs"/>
              </a:rPr>
              <a:t> (‘04) </a:t>
            </a:r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1D7B5487-425C-D0D5-73A2-04365030CC86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402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1" name="Picture 11" descr="amasha_elzerma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62" y="2011964"/>
            <a:ext cx="4249738" cy="295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6250" y="954088"/>
            <a:ext cx="8501063" cy="9382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Energy dissipated in phonon bath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Electric field from phonons couples to spin via spin-orbit coupling</a:t>
            </a:r>
          </a:p>
        </p:txBody>
      </p:sp>
      <p:grpSp>
        <p:nvGrpSpPr>
          <p:cNvPr id="204808" name="Group 12"/>
          <p:cNvGrpSpPr>
            <a:grpSpLocks/>
          </p:cNvGrpSpPr>
          <p:nvPr/>
        </p:nvGrpSpPr>
        <p:grpSpPr bwMode="auto">
          <a:xfrm>
            <a:off x="826487" y="5591637"/>
            <a:ext cx="3867150" cy="646113"/>
            <a:chOff x="3216" y="2751"/>
            <a:chExt cx="2436" cy="407"/>
          </a:xfrm>
        </p:grpSpPr>
        <p:sp>
          <p:nvSpPr>
            <p:cNvPr id="100" name="Rectangle 13"/>
            <p:cNvSpPr>
              <a:spLocks noChangeArrowheads="1"/>
            </p:cNvSpPr>
            <p:nvPr/>
          </p:nvSpPr>
          <p:spPr bwMode="auto">
            <a:xfrm>
              <a:off x="3336" y="2751"/>
              <a:ext cx="2316" cy="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 err="1">
                  <a:solidFill>
                    <a:schemeClr val="accent2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Elzerman</a:t>
              </a:r>
              <a:r>
                <a:rPr lang="en-US" sz="1800" dirty="0">
                  <a:solidFill>
                    <a:schemeClr val="accent2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et al., Nature 2004</a:t>
              </a:r>
              <a:br>
                <a:rPr lang="en-US" sz="1800" dirty="0">
                  <a:solidFill>
                    <a:schemeClr val="accent2"/>
                  </a:solidFill>
                  <a:latin typeface="Arial" charset="0"/>
                  <a:ea typeface="ＭＳ Ｐゴシック" charset="0"/>
                  <a:cs typeface="ＭＳ Ｐゴシック" charset="0"/>
                </a:rPr>
              </a:br>
              <a:r>
                <a:rPr lang="en-US" sz="1800" dirty="0" err="1">
                  <a:solidFill>
                    <a:schemeClr val="accent2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Amasha</a:t>
              </a:r>
              <a:r>
                <a:rPr lang="en-US" sz="1800" dirty="0">
                  <a:solidFill>
                    <a:schemeClr val="accent2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et al., PRL 2008</a:t>
              </a:r>
            </a:p>
          </p:txBody>
        </p:sp>
        <p:sp>
          <p:nvSpPr>
            <p:cNvPr id="101" name="Oval 14"/>
            <p:cNvSpPr>
              <a:spLocks noChangeArrowheads="1"/>
            </p:cNvSpPr>
            <p:nvPr/>
          </p:nvSpPr>
          <p:spPr bwMode="auto">
            <a:xfrm>
              <a:off x="3216" y="2827"/>
              <a:ext cx="78" cy="78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3222" y="2983"/>
              <a:ext cx="72" cy="7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686800" cy="533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5019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0" rIns="91435" bIns="10799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77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6pPr>
            <a:lvl7pPr marL="914353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7pPr>
            <a:lvl8pPr marL="1371530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8pPr>
            <a:lvl9pPr marL="1828706" algn="l" rtl="0" fontAlgn="base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FFCC00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eaLnBrk="1" hangingPunct="1">
              <a:defRPr/>
            </a:pPr>
            <a:r>
              <a:rPr lang="en-US" sz="2800" dirty="0"/>
              <a:t>Spin relaxation in quantum dots</a:t>
            </a:r>
            <a:endParaRPr kumimoji="0" lang="nl-NL" sz="2800" b="1" i="1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/>
              <a:ea typeface="ＭＳ Ｐゴシック"/>
              <a:cs typeface="+mj-cs"/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 bwMode="auto">
          <a:xfrm>
            <a:off x="228600" y="6629400"/>
            <a:ext cx="8686800" cy="152400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0066">
                  <a:gamma/>
                  <a:tint val="6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i="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56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50000"/>
              </a:spcBef>
              <a:spcAft>
                <a:spcPct val="0"/>
              </a:spcAft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200" i="1" kern="1200">
                <a:solidFill>
                  <a:srgbClr val="00009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B6F91-BE22-B04E-83C9-C017743C065B}"/>
              </a:ext>
            </a:extLst>
          </p:cNvPr>
          <p:cNvSpPr txBox="1"/>
          <p:nvPr/>
        </p:nvSpPr>
        <p:spPr>
          <a:xfrm>
            <a:off x="7486550" y="4029597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GaAs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75F8D-D178-ED4A-AD4C-7046DE24B602}"/>
              </a:ext>
            </a:extLst>
          </p:cNvPr>
          <p:cNvSpPr txBox="1"/>
          <p:nvPr/>
        </p:nvSpPr>
        <p:spPr>
          <a:xfrm>
            <a:off x="5149330" y="5266789"/>
            <a:ext cx="4372863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L" dirty="0"/>
              <a:t>T</a:t>
            </a:r>
            <a:r>
              <a:rPr lang="en-NL" i="0" baseline="-25000" dirty="0"/>
              <a:t>1</a:t>
            </a:r>
            <a:r>
              <a:rPr lang="en-NL" i="0" dirty="0"/>
              <a:t>’s are over 1 sec at low B</a:t>
            </a:r>
          </a:p>
        </p:txBody>
      </p:sp>
      <p:sp>
        <p:nvSpPr>
          <p:cNvPr id="13" name="Text Box 60">
            <a:extLst>
              <a:ext uri="{FF2B5EF4-FFF2-40B4-BE49-F238E27FC236}">
                <a16:creationId xmlns:a16="http://schemas.microsoft.com/office/drawing/2014/main" id="{C3CF4107-429F-4635-A3E4-EA2410695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665" y="5082123"/>
            <a:ext cx="3135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Waiting time (ms)</a:t>
            </a:r>
          </a:p>
        </p:txBody>
      </p:sp>
      <p:sp>
        <p:nvSpPr>
          <p:cNvPr id="14" name="Text Box 61">
            <a:extLst>
              <a:ext uri="{FF2B5EF4-FFF2-40B4-BE49-F238E27FC236}">
                <a16:creationId xmlns:a16="http://schemas.microsoft.com/office/drawing/2014/main" id="{BDCBA8AD-7891-4A42-BC55-3E7C0DC3F1F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96358" y="3365053"/>
            <a:ext cx="2127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Spin down fraction</a:t>
            </a:r>
          </a:p>
        </p:txBody>
      </p:sp>
      <p:graphicFrame>
        <p:nvGraphicFramePr>
          <p:cNvPr id="15" name="Object 1024">
            <a:extLst>
              <a:ext uri="{FF2B5EF4-FFF2-40B4-BE49-F238E27FC236}">
                <a16:creationId xmlns:a16="http://schemas.microsoft.com/office/drawing/2014/main" id="{92A4638E-F241-46C4-8796-B58CCDAEBB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648871"/>
              </p:ext>
            </p:extLst>
          </p:nvPr>
        </p:nvGraphicFramePr>
        <p:xfrm>
          <a:off x="314325" y="2036763"/>
          <a:ext cx="45259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38016" imgH="3007766" progId="Origin50.Graph">
                  <p:embed/>
                </p:oleObj>
              </mc:Choice>
              <mc:Fallback>
                <p:oleObj name="Graph" r:id="rId3" imgW="3938016" imgH="3007766" progId="Origin50.Graph">
                  <p:embed/>
                  <p:pic>
                    <p:nvPicPr>
                      <p:cNvPr id="69638" name="Object 1024">
                        <a:extLst>
                          <a:ext uri="{FF2B5EF4-FFF2-40B4-BE49-F238E27FC236}">
                            <a16:creationId xmlns:a16="http://schemas.microsoft.com/office/drawing/2014/main" id="{185FC67F-90C3-4016-86D3-EEC200B5FD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2036763"/>
                        <a:ext cx="4525963" cy="345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BACBD7-C800-0AD1-F174-1BB5268BEF54}"/>
              </a:ext>
            </a:extLst>
          </p:cNvPr>
          <p:cNvSpPr txBox="1">
            <a:spLocks/>
          </p:cNvSpPr>
          <p:nvPr/>
        </p:nvSpPr>
        <p:spPr>
          <a:xfrm>
            <a:off x="8433196" y="6342004"/>
            <a:ext cx="486304" cy="3697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BF3878-8CD4-49B1-BD05-894E8346E8EA}" type="slidenum">
              <a:rPr lang="en-US" sz="1600" b="1">
                <a:solidFill>
                  <a:prstClr val="black"/>
                </a:solidFill>
                <a:latin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019971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8.5|3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1|34.5|33.|1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1|34.5|33.|10.1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rgbClr val="000099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Default Design">
  <a:themeElements>
    <a:clrScheme name="">
      <a:dk1>
        <a:srgbClr val="0143B9"/>
      </a:dk1>
      <a:lt1>
        <a:srgbClr val="FFFFFF"/>
      </a:lt1>
      <a:dk2>
        <a:srgbClr val="EA0202"/>
      </a:dk2>
      <a:lt2>
        <a:srgbClr val="000000"/>
      </a:lt2>
      <a:accent1>
        <a:srgbClr val="E08B00"/>
      </a:accent1>
      <a:accent2>
        <a:srgbClr val="009900"/>
      </a:accent2>
      <a:accent3>
        <a:srgbClr val="FFFFFF"/>
      </a:accent3>
      <a:accent4>
        <a:srgbClr val="01389E"/>
      </a:accent4>
      <a:accent5>
        <a:srgbClr val="EDC4AA"/>
      </a:accent5>
      <a:accent6>
        <a:srgbClr val="008A00"/>
      </a:accent6>
      <a:hlink>
        <a:srgbClr val="FE2828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efault Design">
  <a:themeElements>
    <a:clrScheme name="">
      <a:dk1>
        <a:srgbClr val="0143B9"/>
      </a:dk1>
      <a:lt1>
        <a:srgbClr val="FFFFFF"/>
      </a:lt1>
      <a:dk2>
        <a:srgbClr val="EA0202"/>
      </a:dk2>
      <a:lt2>
        <a:srgbClr val="000000"/>
      </a:lt2>
      <a:accent1>
        <a:srgbClr val="E08B00"/>
      </a:accent1>
      <a:accent2>
        <a:srgbClr val="009900"/>
      </a:accent2>
      <a:accent3>
        <a:srgbClr val="FFFFFF"/>
      </a:accent3>
      <a:accent4>
        <a:srgbClr val="01389E"/>
      </a:accent4>
      <a:accent5>
        <a:srgbClr val="EDC4AA"/>
      </a:accent5>
      <a:accent6>
        <a:srgbClr val="008A00"/>
      </a:accent6>
      <a:hlink>
        <a:srgbClr val="FE2828"/>
      </a:hlink>
      <a:folHlink>
        <a:srgbClr val="969696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Default Design">
  <a:themeElements>
    <a:clrScheme name="">
      <a:dk1>
        <a:srgbClr val="0143B9"/>
      </a:dk1>
      <a:lt1>
        <a:srgbClr val="FFFFFF"/>
      </a:lt1>
      <a:dk2>
        <a:srgbClr val="EA0202"/>
      </a:dk2>
      <a:lt2>
        <a:srgbClr val="000000"/>
      </a:lt2>
      <a:accent1>
        <a:srgbClr val="E08B00"/>
      </a:accent1>
      <a:accent2>
        <a:srgbClr val="009900"/>
      </a:accent2>
      <a:accent3>
        <a:srgbClr val="FFFFFF"/>
      </a:accent3>
      <a:accent4>
        <a:srgbClr val="01389E"/>
      </a:accent4>
      <a:accent5>
        <a:srgbClr val="EDC4AA"/>
      </a:accent5>
      <a:accent6>
        <a:srgbClr val="008A00"/>
      </a:accent6>
      <a:hlink>
        <a:srgbClr val="FE2828"/>
      </a:hlink>
      <a:folHlink>
        <a:srgbClr val="969696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Default Design">
  <a:themeElements>
    <a:clrScheme name="">
      <a:dk1>
        <a:srgbClr val="0143B9"/>
      </a:dk1>
      <a:lt1>
        <a:srgbClr val="FFFFFF"/>
      </a:lt1>
      <a:dk2>
        <a:srgbClr val="EA0202"/>
      </a:dk2>
      <a:lt2>
        <a:srgbClr val="000000"/>
      </a:lt2>
      <a:accent1>
        <a:srgbClr val="E08B00"/>
      </a:accent1>
      <a:accent2>
        <a:srgbClr val="009900"/>
      </a:accent2>
      <a:accent3>
        <a:srgbClr val="FFFFFF"/>
      </a:accent3>
      <a:accent4>
        <a:srgbClr val="01389E"/>
      </a:accent4>
      <a:accent5>
        <a:srgbClr val="EDC4AA"/>
      </a:accent5>
      <a:accent6>
        <a:srgbClr val="008A00"/>
      </a:accent6>
      <a:hlink>
        <a:srgbClr val="FE2828"/>
      </a:hlink>
      <a:folHlink>
        <a:srgbClr val="969696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Default Design">
  <a:themeElements>
    <a:clrScheme name="">
      <a:dk1>
        <a:srgbClr val="0143B9"/>
      </a:dk1>
      <a:lt1>
        <a:srgbClr val="FFFFFF"/>
      </a:lt1>
      <a:dk2>
        <a:srgbClr val="EA0202"/>
      </a:dk2>
      <a:lt2>
        <a:srgbClr val="000000"/>
      </a:lt2>
      <a:accent1>
        <a:srgbClr val="E08B00"/>
      </a:accent1>
      <a:accent2>
        <a:srgbClr val="009900"/>
      </a:accent2>
      <a:accent3>
        <a:srgbClr val="FFFFFF"/>
      </a:accent3>
      <a:accent4>
        <a:srgbClr val="01389E"/>
      </a:accent4>
      <a:accent5>
        <a:srgbClr val="EDC4AA"/>
      </a:accent5>
      <a:accent6>
        <a:srgbClr val="008A00"/>
      </a:accent6>
      <a:hlink>
        <a:srgbClr val="FE2828"/>
      </a:hlink>
      <a:folHlink>
        <a:srgbClr val="969696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Default Design">
  <a:themeElements>
    <a:clrScheme name="">
      <a:dk1>
        <a:srgbClr val="0143B9"/>
      </a:dk1>
      <a:lt1>
        <a:srgbClr val="FFFFFF"/>
      </a:lt1>
      <a:dk2>
        <a:srgbClr val="EA0202"/>
      </a:dk2>
      <a:lt2>
        <a:srgbClr val="000000"/>
      </a:lt2>
      <a:accent1>
        <a:srgbClr val="E08B00"/>
      </a:accent1>
      <a:accent2>
        <a:srgbClr val="009900"/>
      </a:accent2>
      <a:accent3>
        <a:srgbClr val="FFFFFF"/>
      </a:accent3>
      <a:accent4>
        <a:srgbClr val="01389E"/>
      </a:accent4>
      <a:accent5>
        <a:srgbClr val="EDC4AA"/>
      </a:accent5>
      <a:accent6>
        <a:srgbClr val="008A00"/>
      </a:accent6>
      <a:hlink>
        <a:srgbClr val="FE2828"/>
      </a:hlink>
      <a:folHlink>
        <a:srgbClr val="969696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1_Default Design">
  <a:themeElements>
    <a:clrScheme name="">
      <a:dk1>
        <a:srgbClr val="0143B9"/>
      </a:dk1>
      <a:lt1>
        <a:srgbClr val="FFFFFF"/>
      </a:lt1>
      <a:dk2>
        <a:srgbClr val="EA0202"/>
      </a:dk2>
      <a:lt2>
        <a:srgbClr val="000000"/>
      </a:lt2>
      <a:accent1>
        <a:srgbClr val="E08B00"/>
      </a:accent1>
      <a:accent2>
        <a:srgbClr val="009900"/>
      </a:accent2>
      <a:accent3>
        <a:srgbClr val="FFFFFF"/>
      </a:accent3>
      <a:accent4>
        <a:srgbClr val="01389E"/>
      </a:accent4>
      <a:accent5>
        <a:srgbClr val="EDC4AA"/>
      </a:accent5>
      <a:accent6>
        <a:srgbClr val="008A00"/>
      </a:accent6>
      <a:hlink>
        <a:srgbClr val="FE2828"/>
      </a:hlink>
      <a:folHlink>
        <a:srgbClr val="969696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Default Design">
  <a:themeElements>
    <a:clrScheme name="">
      <a:dk1>
        <a:srgbClr val="0143B9"/>
      </a:dk1>
      <a:lt1>
        <a:srgbClr val="FFFFFF"/>
      </a:lt1>
      <a:dk2>
        <a:srgbClr val="EA0202"/>
      </a:dk2>
      <a:lt2>
        <a:srgbClr val="000000"/>
      </a:lt2>
      <a:accent1>
        <a:srgbClr val="E08B00"/>
      </a:accent1>
      <a:accent2>
        <a:srgbClr val="009900"/>
      </a:accent2>
      <a:accent3>
        <a:srgbClr val="FFFFFF"/>
      </a:accent3>
      <a:accent4>
        <a:srgbClr val="01389E"/>
      </a:accent4>
      <a:accent5>
        <a:srgbClr val="EDC4AA"/>
      </a:accent5>
      <a:accent6>
        <a:srgbClr val="008A00"/>
      </a:accent6>
      <a:hlink>
        <a:srgbClr val="FE2828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3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Sylfaen"/>
        <a:ea typeface=""/>
        <a:cs typeface=""/>
      </a:majorFont>
      <a:minorFont>
        <a:latin typeface="Sylfae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48540</TotalTime>
  <Words>3073</Words>
  <Application>Microsoft Office PowerPoint</Application>
  <PresentationFormat>On-screen Show (4:3)</PresentationFormat>
  <Paragraphs>812</Paragraphs>
  <Slides>55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92" baseType="lpstr">
      <vt:lpstr>Agency FB</vt:lpstr>
      <vt:lpstr>Arial</vt:lpstr>
      <vt:lpstr>Arial (Headings)</vt:lpstr>
      <vt:lpstr>Calibri</vt:lpstr>
      <vt:lpstr>Calibri (Body)</vt:lpstr>
      <vt:lpstr>Calibri Light</vt:lpstr>
      <vt:lpstr>Cambria Math</vt:lpstr>
      <vt:lpstr>DINPro</vt:lpstr>
      <vt:lpstr>DINPro-Bold</vt:lpstr>
      <vt:lpstr>DINPro-Medium</vt:lpstr>
      <vt:lpstr>Eurostile</vt:lpstr>
      <vt:lpstr>Franklin Gothic Demi Cond</vt:lpstr>
      <vt:lpstr>Garamond</vt:lpstr>
      <vt:lpstr>Monotype Sorts</vt:lpstr>
      <vt:lpstr>Proxima Nova</vt:lpstr>
      <vt:lpstr>Sylfaen</vt:lpstr>
      <vt:lpstr>Symbol</vt:lpstr>
      <vt:lpstr>Times</vt:lpstr>
      <vt:lpstr>Times New Roman</vt:lpstr>
      <vt:lpstr>Wingdings</vt:lpstr>
      <vt:lpstr>Default Design</vt:lpstr>
      <vt:lpstr>3_Default Design</vt:lpstr>
      <vt:lpstr>7_Default Design</vt:lpstr>
      <vt:lpstr>8_Default Design</vt:lpstr>
      <vt:lpstr>9_Default Design</vt:lpstr>
      <vt:lpstr>10_Default Design</vt:lpstr>
      <vt:lpstr>11_Default Design</vt:lpstr>
      <vt:lpstr>1_Default Design</vt:lpstr>
      <vt:lpstr>13_Default Design</vt:lpstr>
      <vt:lpstr>4_Default Design</vt:lpstr>
      <vt:lpstr>Standaardontwerp</vt:lpstr>
      <vt:lpstr>1_Office Theme</vt:lpstr>
      <vt:lpstr>Thème Office</vt:lpstr>
      <vt:lpstr>Graph</vt:lpstr>
      <vt:lpstr>Vergelijking</vt:lpstr>
      <vt:lpstr>CorelDRAW</vt:lpstr>
      <vt:lpstr>Equation</vt:lpstr>
      <vt:lpstr>PowerPoint Presentation</vt:lpstr>
      <vt:lpstr>PowerPoint Presentation</vt:lpstr>
      <vt:lpstr>PowerPoint Presentation</vt:lpstr>
      <vt:lpstr>PowerPoint Presentation</vt:lpstr>
      <vt:lpstr>Energy-selective readout</vt:lpstr>
      <vt:lpstr>Energy-selective readout</vt:lpstr>
      <vt:lpstr>Readout pulse scheme</vt:lpstr>
      <vt:lpstr>Readout pulse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Pulse scheme to measure T1</vt:lpstr>
      <vt:lpstr>Pulse scheme to measure T1</vt:lpstr>
      <vt:lpstr>Environment and interactions in GaAs</vt:lpstr>
      <vt:lpstr>Spin-orbit coupling in hydrogen</vt:lpstr>
      <vt:lpstr>Spin-Orbit coupling in a crystal</vt:lpstr>
      <vt:lpstr>Spin-Orbit coupling in a two-dimensional electron gas</vt:lpstr>
      <vt:lpstr>PowerPoint Presentation</vt:lpstr>
      <vt:lpstr>Spin-orbit coupling and uncontrolled electric fields</vt:lpstr>
      <vt:lpstr>Spin-orbit coupling and uncontrolled electric fields</vt:lpstr>
      <vt:lpstr>Spin-orbit coupling and uncontrolled electric fields</vt:lpstr>
      <vt:lpstr>Spin-orbit coupling combined with controlled electric fields</vt:lpstr>
      <vt:lpstr>Detection and pulse scheme</vt:lpstr>
      <vt:lpstr> Electrically driven Rabi oscillations</vt:lpstr>
      <vt:lpstr>PowerPoint Presentation</vt:lpstr>
      <vt:lpstr>PowerPoint Presentation</vt:lpstr>
      <vt:lpstr>PowerPoint Presentation</vt:lpstr>
      <vt:lpstr>Quantum Dot - Cavity Hybrid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Valley splitting in silicon</vt:lpstr>
      <vt:lpstr>PowerPoint Presentation</vt:lpstr>
      <vt:lpstr>Review articles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Jeroen Elzerman</dc:creator>
  <cp:lastModifiedBy>scarlino pasquale</cp:lastModifiedBy>
  <cp:revision>531</cp:revision>
  <dcterms:created xsi:type="dcterms:W3CDTF">2003-05-06T14:26:41Z</dcterms:created>
  <dcterms:modified xsi:type="dcterms:W3CDTF">2023-05-23T09:17:17Z</dcterms:modified>
</cp:coreProperties>
</file>